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7" r:id="rId3"/>
    <p:sldMasterId id="2147483689" r:id="rId4"/>
  </p:sldMasterIdLst>
  <p:sldIdLst>
    <p:sldId id="256" r:id="rId5"/>
    <p:sldId id="301" r:id="rId6"/>
    <p:sldId id="302" r:id="rId7"/>
    <p:sldId id="303" r:id="rId8"/>
    <p:sldId id="318" r:id="rId9"/>
    <p:sldId id="319" r:id="rId10"/>
    <p:sldId id="306" r:id="rId11"/>
    <p:sldId id="308" r:id="rId12"/>
    <p:sldId id="332" r:id="rId13"/>
    <p:sldId id="339" r:id="rId14"/>
    <p:sldId id="329" r:id="rId15"/>
    <p:sldId id="307" r:id="rId16"/>
    <p:sldId id="265" r:id="rId17"/>
    <p:sldId id="271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42"/>
      </p:cViewPr>
      <p:guideLst>
        <p:guide orient="horz" pos="162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B04182-DD99-499D-BE1B-CDA71FEA2F0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D1DE485-0C59-4388-AF4C-D2284FD54E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0FA3E1-B7D0-42BF-81B9-3EBCB3A4287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E434BF9-1474-4ADB-998B-2E1E26C1D6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5420CB-889E-41BC-A3F9-B18706EC5E1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DD679F-2551-4C34-AA55-61C888B64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" name="图片 1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5"/>
          <p:cNvSpPr txBox="1"/>
          <p:nvPr userDrawn="1"/>
        </p:nvSpPr>
        <p:spPr>
          <a:xfrm>
            <a:off x="179388" y="93663"/>
            <a:ext cx="720725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16"/>
          <p:cNvGrpSpPr/>
          <p:nvPr userDrawn="1"/>
        </p:nvGrpSpPr>
        <p:grpSpPr bwMode="auto">
          <a:xfrm>
            <a:off x="8039100" y="4772025"/>
            <a:ext cx="1104900" cy="371475"/>
            <a:chOff x="7643422" y="4681236"/>
            <a:chExt cx="1105042" cy="370719"/>
          </a:xfrm>
        </p:grpSpPr>
        <p:pic>
          <p:nvPicPr>
            <p:cNvPr id="9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43422" y="4713389"/>
              <a:ext cx="1105042" cy="33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2500" y="4681236"/>
              <a:ext cx="647783" cy="3691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9EE4A4-03A8-4DB1-AA13-35F77D28EA54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1E3AB6-00E7-44D3-AB56-D962871E6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8F722C-904C-43EB-82BC-E464D87461C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8F6FE1-3089-42D8-80E7-6CF84C1D4E9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A3FCC2A-6EE8-43F7-A6D4-4E130DB8F2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844E6C6-D432-4242-8285-F43F7724B2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5CFB49-89CE-440E-B73A-4954416D80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F2068CB-516C-4E7C-943E-86F9A8968D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06E8DD-F1F6-4D2B-86DD-50F2E7DC440C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C24452-F30D-441D-B606-05C0B56F4F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AF780C1-2ED1-42B6-8F81-42CB072E6D41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CAB617-4E15-4B17-9687-05FB4132F7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76B4FF-7A78-462D-B1A7-59AB2BADF163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EF9A1F1-28A5-478E-A601-D1C6988471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040939C-4FA7-45DF-B066-81874CDED7F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6C81A9-0E06-4B4A-8E5C-4F8142CE3D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8CA6892-17A0-49AD-BF66-A961CAE69429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9F056C-E36E-46A5-99F2-1434E06852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2.png"/><Relationship Id="rId3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4.pn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8" Type="http://schemas.openxmlformats.org/officeDocument/2006/relationships/theme" Target="../theme/theme3.xml"/><Relationship Id="rId37" Type="http://schemas.openxmlformats.org/officeDocument/2006/relationships/image" Target="../media/image3.png"/><Relationship Id="rId36" Type="http://schemas.openxmlformats.org/officeDocument/2006/relationships/image" Target="../media/image2.png"/><Relationship Id="rId35" Type="http://schemas.openxmlformats.org/officeDocument/2006/relationships/image" Target="../media/image1.png"/><Relationship Id="rId34" Type="http://schemas.openxmlformats.org/officeDocument/2006/relationships/image" Target="../media/image4.png"/><Relationship Id="rId33" Type="http://schemas.openxmlformats.org/officeDocument/2006/relationships/slideLayout" Target="../slideLayouts/slideLayout72.xml"/><Relationship Id="rId32" Type="http://schemas.openxmlformats.org/officeDocument/2006/relationships/slideLayout" Target="../slideLayouts/slideLayout71.xml"/><Relationship Id="rId31" Type="http://schemas.openxmlformats.org/officeDocument/2006/relationships/slideLayout" Target="../slideLayouts/slideLayout70.xml"/><Relationship Id="rId30" Type="http://schemas.openxmlformats.org/officeDocument/2006/relationships/slideLayout" Target="../slideLayouts/slideLayout69.xml"/><Relationship Id="rId3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68.xml"/><Relationship Id="rId28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66.xml"/><Relationship Id="rId26" Type="http://schemas.openxmlformats.org/officeDocument/2006/relationships/slideLayout" Target="../slideLayouts/slideLayout65.xml"/><Relationship Id="rId25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63.xml"/><Relationship Id="rId23" Type="http://schemas.openxmlformats.org/officeDocument/2006/relationships/slideLayout" Target="../slideLayouts/slideLayout62.xml"/><Relationship Id="rId22" Type="http://schemas.openxmlformats.org/officeDocument/2006/relationships/slideLayout" Target="../slideLayouts/slideLayout61.xml"/><Relationship Id="rId21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/>
          </p:cNvPicPr>
          <p:nvPr userDrawn="1"/>
        </p:nvPicPr>
        <p:blipFill>
          <a:blip r:embed="rId30"/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 userDrawn="1"/>
        </p:nvPicPr>
        <p:blipFill>
          <a:blip r:embed="rId31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练习一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" action="ppaction://noaction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  <p:sldLayoutId id="2147483714" r:id="rId25"/>
    <p:sldLayoutId id="2147483715" r:id="rId26"/>
    <p:sldLayoutId id="2147483716" r:id="rId27"/>
    <p:sldLayoutId id="2147483717" r:id="rId28"/>
    <p:sldLayoutId id="2147483718" r:id="rId29"/>
    <p:sldLayoutId id="2147483719" r:id="rId30"/>
    <p:sldLayoutId id="2147483720" r:id="rId31"/>
    <p:sldLayoutId id="2147483721" r:id="rId32"/>
    <p:sldLayoutId id="2147483722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slide" Target="slide1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image" Target="../media/image69.png"/><Relationship Id="rId7" Type="http://schemas.openxmlformats.org/officeDocument/2006/relationships/image" Target="../media/image68.png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png"/><Relationship Id="rId8" Type="http://schemas.openxmlformats.org/officeDocument/2006/relationships/image" Target="../media/image73.png"/><Relationship Id="rId7" Type="http://schemas.openxmlformats.org/officeDocument/2006/relationships/oleObject" Target="../embeddings/oleObject13.bin"/><Relationship Id="rId6" Type="http://schemas.openxmlformats.org/officeDocument/2006/relationships/oleObject" Target="../embeddings/oleObject12.bin"/><Relationship Id="rId5" Type="http://schemas.openxmlformats.org/officeDocument/2006/relationships/image" Target="../media/image72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71.wmf"/><Relationship Id="rId20" Type="http://schemas.openxmlformats.org/officeDocument/2006/relationships/vmlDrawing" Target="../drawings/vmlDrawing5.vml"/><Relationship Id="rId2" Type="http://schemas.openxmlformats.org/officeDocument/2006/relationships/oleObject" Target="../embeddings/oleObject10.bin"/><Relationship Id="rId19" Type="http://schemas.openxmlformats.org/officeDocument/2006/relationships/slideLayout" Target="../slideLayouts/slideLayout28.xml"/><Relationship Id="rId18" Type="http://schemas.openxmlformats.org/officeDocument/2006/relationships/image" Target="../media/image83.png"/><Relationship Id="rId17" Type="http://schemas.openxmlformats.org/officeDocument/2006/relationships/image" Target="../media/image82.png"/><Relationship Id="rId16" Type="http://schemas.openxmlformats.org/officeDocument/2006/relationships/image" Target="../media/image81.png"/><Relationship Id="rId15" Type="http://schemas.openxmlformats.org/officeDocument/2006/relationships/image" Target="../media/image80.png"/><Relationship Id="rId14" Type="http://schemas.openxmlformats.org/officeDocument/2006/relationships/image" Target="../media/image79.png"/><Relationship Id="rId13" Type="http://schemas.openxmlformats.org/officeDocument/2006/relationships/image" Target="../media/image78.png"/><Relationship Id="rId12" Type="http://schemas.openxmlformats.org/officeDocument/2006/relationships/image" Target="../media/image77.png"/><Relationship Id="rId11" Type="http://schemas.openxmlformats.org/officeDocument/2006/relationships/image" Target="../media/image76.png"/><Relationship Id="rId10" Type="http://schemas.openxmlformats.org/officeDocument/2006/relationships/image" Target="../media/image75.png"/><Relationship Id="rId1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image" Target="../media/image90.png"/><Relationship Id="rId7" Type="http://schemas.openxmlformats.org/officeDocument/2006/relationships/image" Target="../media/image89.png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27.png"/><Relationship Id="rId1" Type="http://schemas.openxmlformats.org/officeDocument/2006/relationships/image" Target="../media/image8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image" Target="../media/image96.pn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27.png"/><Relationship Id="rId1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8.png"/><Relationship Id="rId1" Type="http://schemas.openxmlformats.org/officeDocument/2006/relationships/image" Target="../media/image97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8.png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6.xml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6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2" Type="http://schemas.openxmlformats.org/officeDocument/2006/relationships/slideLayout" Target="../slideLayouts/slideLayout26.xml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1" Type="http://schemas.openxmlformats.org/officeDocument/2006/relationships/slideLayout" Target="../slideLayouts/slideLayout26.xml"/><Relationship Id="rId10" Type="http://schemas.openxmlformats.org/officeDocument/2006/relationships/image" Target="../media/image45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27.png"/><Relationship Id="rId1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53.wmf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28.xml"/><Relationship Id="rId11" Type="http://schemas.openxmlformats.org/officeDocument/2006/relationships/image" Target="../media/image61.png"/><Relationship Id="rId10" Type="http://schemas.openxmlformats.org/officeDocument/2006/relationships/image" Target="../media/image60.png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grpSp>
          <p:nvGrpSpPr>
            <p:cNvPr id="40991" name="组合 5"/>
            <p:cNvGrpSpPr/>
            <p:nvPr/>
          </p:nvGrpSpPr>
          <p:grpSpPr bwMode="auto">
            <a:xfrm>
              <a:off x="0" y="51470"/>
              <a:ext cx="3275856" cy="288276"/>
              <a:chOff x="0" y="51470"/>
              <a:chExt cx="3275856" cy="288276"/>
            </a:xfrm>
          </p:grpSpPr>
          <p:sp>
            <p:nvSpPr>
              <p:cNvPr id="40992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39746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003800" y="2952750"/>
            <a:ext cx="1800225" cy="431800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2195513" y="2952750"/>
            <a:ext cx="1800225" cy="431800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119" y="1435155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练习一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69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复习旧知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813" y="51911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40983" name="图片 5"/>
          <p:cNvPicPr>
            <a:picLocks noChangeAspect="1"/>
          </p:cNvPicPr>
          <p:nvPr/>
        </p:nvPicPr>
        <p:blipFill>
          <a:blip r:embed="rId1"/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4" name="组合 22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40985" name="图片 23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文本框 10"/>
            <p:cNvSpPr txBox="1"/>
            <p:nvPr/>
          </p:nvSpPr>
          <p:spPr>
            <a:xfrm>
              <a:off x="1435375" y="1385539"/>
              <a:ext cx="411647" cy="631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可选过程 8"/>
          <p:cNvSpPr/>
          <p:nvPr/>
        </p:nvSpPr>
        <p:spPr>
          <a:xfrm>
            <a:off x="3636009" y="843915"/>
            <a:ext cx="2652949" cy="431800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4870" y="778510"/>
            <a:ext cx="74142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一袋面粉重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3kg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。已经吃了它的  ，吃了多少千克?</a:t>
            </a:r>
            <a:endParaRPr lang="zh-CN" altLang="en-US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450975" y="1748535"/>
            <a:ext cx="3536315" cy="1114425"/>
          </a:xfrm>
          <a:prstGeom prst="wedgeRoundRectCallout">
            <a:avLst>
              <a:gd name="adj1" fmla="val -53339"/>
              <a:gd name="adj2" fmla="val 4339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把一袋面粉平均分成10份，吃了的占3份。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圆角矩形标注 10"/>
              <p:cNvSpPr/>
              <p:nvPr/>
            </p:nvSpPr>
            <p:spPr>
              <a:xfrm>
                <a:off x="5264150" y="1919605"/>
                <a:ext cx="2618740" cy="954405"/>
              </a:xfrm>
              <a:prstGeom prst="wedgeRoundRectCallout">
                <a:avLst>
                  <a:gd name="adj1" fmla="val 51939"/>
                  <a:gd name="adj2" fmla="val 31304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就是求3kg的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 是多少。</a:t>
                </a:r>
                <a:endParaRPr lang="zh-CN" alt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1" name="圆角矩形标注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150" y="1919605"/>
                <a:ext cx="2618740" cy="954405"/>
              </a:xfrm>
              <a:prstGeom prst="wedgeRoundRectCallout">
                <a:avLst>
                  <a:gd name="adj1" fmla="val 51939"/>
                  <a:gd name="adj2" fmla="val 31304"/>
                  <a:gd name="adj3" fmla="val 16667"/>
                </a:avLst>
              </a:prstGeom>
              <a:blipFill rotWithShape="1">
                <a:blip r:embed="rId1"/>
                <a:stretch>
                  <a:fillRect l="-242" t="-4059" r="-2158" b="-4125"/>
                </a:stretch>
              </a:blipFill>
              <a:ln w="12700" cmpd="sng">
                <a:solidFill>
                  <a:schemeClr val="accent1">
                    <a:shade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/>
          <p:cNvSpPr txBox="1"/>
          <p:nvPr/>
        </p:nvSpPr>
        <p:spPr>
          <a:xfrm>
            <a:off x="3636010" y="4133215"/>
            <a:ext cx="297870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答：吃了   千克。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2" name="图片 21" descr="p007-05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890" y="2300605"/>
            <a:ext cx="1038860" cy="1459230"/>
          </a:xfrm>
          <a:prstGeom prst="rect">
            <a:avLst/>
          </a:prstGeom>
        </p:spPr>
      </p:pic>
      <p:pic>
        <p:nvPicPr>
          <p:cNvPr id="23" name="图片 22" descr="p007-04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" y="2014855"/>
            <a:ext cx="1131570" cy="14909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126402" y="3151158"/>
                <a:ext cx="230595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den>
                      </m:f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（</m:t>
                      </m:r>
                      <m:r>
                        <a:rPr lang="zh-CN" altLang="en-US" sz="2400" b="1" i="1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千克</m:t>
                      </m:r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6402" y="3151158"/>
                <a:ext cx="2305952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7" t="-37" r="19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5148064" y="4007650"/>
                <a:ext cx="63030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4007650"/>
                <a:ext cx="630301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9" t="-21" r="79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943142" y="3120785"/>
                <a:ext cx="1171090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𝟑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3142" y="3120785"/>
                <a:ext cx="1171090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4" t="-50" r="1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961241" y="3131736"/>
                <a:ext cx="130144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1241" y="3131736"/>
                <a:ext cx="1301447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18" t="-70" r="44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5580112" y="666726"/>
                <a:ext cx="630301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666726"/>
                <a:ext cx="630301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58" t="-78" r="1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10" grpId="0" bldLvl="0" animBg="1"/>
      <p:bldP spid="11" grpId="0" bldLvl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1311113" y="2475885"/>
                <a:ext cx="1379993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1113" y="2475885"/>
                <a:ext cx="1379993" cy="793679"/>
              </a:xfrm>
              <a:prstGeom prst="rect">
                <a:avLst/>
              </a:prstGeom>
              <a:blipFill rotWithShape="1">
                <a:blip r:embed="rId1"/>
                <a:stretch>
                  <a:fillRect l="-34" t="-3" r="44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" name="文本框 109"/>
          <p:cNvSpPr txBox="1"/>
          <p:nvPr/>
        </p:nvSpPr>
        <p:spPr>
          <a:xfrm>
            <a:off x="821055" y="725170"/>
            <a:ext cx="72307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插秧机每小时插秧  公顷 ，  小时插秧多少公顷？ 小时呢？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4900" y="1915795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工作效率×时间＝工作总量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319583" y="2560320"/>
            <a:ext cx="209550" cy="2698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788649" y="2952040"/>
            <a:ext cx="209550" cy="2698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对象 1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464165" y="2441195"/>
          <a:ext cx="161290" cy="257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0" name="" r:id="rId2" imgW="88265" imgH="165100" progId="Equation.KSEE3">
                  <p:embed/>
                </p:oleObj>
              </mc:Choice>
              <mc:Fallback>
                <p:oleObj name="" r:id="rId2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64165" y="2441195"/>
                        <a:ext cx="161290" cy="257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007938" y="3102170"/>
          <a:ext cx="208915" cy="276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1" name="" r:id="rId4" imgW="114300" imgH="177165" progId="Equation.KSEE3">
                  <p:embed/>
                </p:oleObj>
              </mc:Choice>
              <mc:Fallback>
                <p:oleObj name="" r:id="rId4" imgW="114300" imgH="1771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7938" y="3102170"/>
                        <a:ext cx="208915" cy="276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直接连接符 28"/>
          <p:cNvCxnSpPr/>
          <p:nvPr/>
        </p:nvCxnSpPr>
        <p:spPr>
          <a:xfrm>
            <a:off x="6004452" y="2690137"/>
            <a:ext cx="209550" cy="2698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13704" y="3086977"/>
            <a:ext cx="209550" cy="2698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对象 3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76049" y="2469876"/>
          <a:ext cx="161290" cy="267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2" name="" r:id="rId6" imgW="88265" imgH="165100" progId="Equation.KSEE3">
                  <p:embed/>
                </p:oleObj>
              </mc:Choice>
              <mc:Fallback>
                <p:oleObj name="" r:id="rId6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176049" y="2469876"/>
                        <a:ext cx="161290" cy="2673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47453" y="3280587"/>
          <a:ext cx="161290" cy="257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3" name="" r:id="rId7" imgW="88265" imgH="165100" progId="Equation.KSEE3">
                  <p:embed/>
                </p:oleObj>
              </mc:Choice>
              <mc:Fallback>
                <p:oleObj name="" r:id="rId7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47453" y="3280587"/>
                        <a:ext cx="161290" cy="257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36"/>
              <p:cNvSpPr txBox="1"/>
              <p:nvPr/>
            </p:nvSpPr>
            <p:spPr>
              <a:xfrm>
                <a:off x="821055" y="3556000"/>
                <a:ext cx="7230745" cy="7126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marL="0" indent="0"/>
                <a:r>
                  <a:rPr lang="zh-CN" sz="28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答：</a:t>
                </a:r>
                <a:r>
                  <a:rPr lang="en-US" altLang="zh-CN" sz="2800" b="1" dirty="0">
                    <a:ea typeface="Cambria Math" panose="0204050305040603020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28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小时插秧   公顷， 小时 公顷。</a:t>
                </a:r>
                <a:r>
                  <a:rPr lang="zh-CN" sz="2800" b="1" dirty="0">
                    <a:latin typeface="楷体_GB2312" panose="02010609030101010101" pitchFamily="49" charset="-122"/>
                    <a:ea typeface="楷体_GB2312" panose="02010609030101010101" pitchFamily="49" charset="-122"/>
                    <a:cs typeface="楷体_GB2312" panose="02010609030101010101" pitchFamily="49" charset="-122"/>
                  </a:rPr>
                  <a:t> </a:t>
                </a:r>
                <a:endPara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endParaRPr>
              </a:p>
            </p:txBody>
          </p:sp>
        </mc:Choice>
        <mc:Fallback>
          <p:sp>
            <p:nvSpPr>
              <p:cNvPr id="37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055" y="3556000"/>
                <a:ext cx="7230745" cy="712631"/>
              </a:xfrm>
              <a:prstGeom prst="rect">
                <a:avLst/>
              </a:prstGeom>
              <a:blipFill rotWithShape="1">
                <a:blip r:embed="rId8"/>
                <a:stretch>
                  <a:fillRect b="2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746116" y="661375"/>
                <a:ext cx="524503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6116" y="661375"/>
                <a:ext cx="524503" cy="793679"/>
              </a:xfrm>
              <a:prstGeom prst="rect">
                <a:avLst/>
              </a:prstGeom>
              <a:blipFill rotWithShape="1">
                <a:blip r:embed="rId9"/>
                <a:stretch>
                  <a:fillRect l="-48" t="-43" r="47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5259468" y="641790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9468" y="641790"/>
                <a:ext cx="524503" cy="783804"/>
              </a:xfrm>
              <a:prstGeom prst="rect">
                <a:avLst/>
              </a:prstGeom>
              <a:blipFill rotWithShape="1">
                <a:blip r:embed="rId10"/>
                <a:stretch>
                  <a:fillRect l="-76" t="-56" r="7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1811110" y="1097720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1110" y="1097720"/>
                <a:ext cx="524503" cy="783804"/>
              </a:xfrm>
              <a:prstGeom prst="rect">
                <a:avLst/>
              </a:prstGeom>
              <a:blipFill rotWithShape="1">
                <a:blip r:embed="rId11"/>
                <a:stretch>
                  <a:fillRect l="-17" t="-56" r="16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551965" y="2484832"/>
                <a:ext cx="1065292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65" y="2484832"/>
                <a:ext cx="1065292" cy="793679"/>
              </a:xfrm>
              <a:prstGeom prst="rect">
                <a:avLst/>
              </a:prstGeom>
              <a:blipFill rotWithShape="1">
                <a:blip r:embed="rId12"/>
                <a:stretch>
                  <a:fillRect l="-14" t="-10" r="5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4139952" y="2603546"/>
                <a:ext cx="1065292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2603546"/>
                <a:ext cx="1065292" cy="793679"/>
              </a:xfrm>
              <a:prstGeom prst="rect">
                <a:avLst/>
              </a:prstGeom>
              <a:blipFill rotWithShape="1">
                <a:blip r:embed="rId13"/>
                <a:stretch>
                  <a:fillRect l="-36" t="-6" r="14" b="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5047109" y="2615813"/>
                <a:ext cx="1379993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7109" y="2615813"/>
                <a:ext cx="1379993" cy="793679"/>
              </a:xfrm>
              <a:prstGeom prst="rect">
                <a:avLst/>
              </a:prstGeom>
              <a:blipFill rotWithShape="1">
                <a:blip r:embed="rId14"/>
                <a:stretch>
                  <a:fillRect l="-9" t="-31" r="19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2531628" y="2642083"/>
                <a:ext cx="609462" cy="629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𝟏𝟐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1628" y="2642083"/>
                <a:ext cx="609462" cy="629531"/>
              </a:xfrm>
              <a:prstGeom prst="rect">
                <a:avLst/>
              </a:prstGeom>
              <a:blipFill rotWithShape="1">
                <a:blip r:embed="rId15"/>
                <a:stretch>
                  <a:fillRect l="-85" t="-77" r="-8690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文本框 9"/>
          <p:cNvSpPr txBox="1"/>
          <p:nvPr/>
        </p:nvSpPr>
        <p:spPr>
          <a:xfrm>
            <a:off x="2774889" y="27387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3269349" y="3432083"/>
                <a:ext cx="708847" cy="7913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349" y="3432083"/>
                <a:ext cx="708847" cy="791307"/>
              </a:xfrm>
              <a:prstGeom prst="rect">
                <a:avLst/>
              </a:prstGeom>
              <a:blipFill rotWithShape="1">
                <a:blip r:embed="rId16"/>
                <a:stretch>
                  <a:fillRect l="-52" t="-69" r="7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4792873" y="3410818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873" y="3410818"/>
                <a:ext cx="524503" cy="783804"/>
              </a:xfrm>
              <a:prstGeom prst="rect">
                <a:avLst/>
              </a:prstGeom>
              <a:blipFill rotWithShape="1">
                <a:blip r:embed="rId11"/>
                <a:stretch>
                  <a:fillRect l="-101" t="-30" r="99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/>
              <p:nvPr/>
            </p:nvSpPr>
            <p:spPr>
              <a:xfrm>
                <a:off x="5703968" y="3432084"/>
                <a:ext cx="524503" cy="7913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3968" y="3432084"/>
                <a:ext cx="524503" cy="791307"/>
              </a:xfrm>
              <a:prstGeom prst="rect">
                <a:avLst/>
              </a:prstGeom>
              <a:blipFill rotWithShape="1">
                <a:blip r:embed="rId17"/>
                <a:stretch>
                  <a:fillRect l="-76" t="-69" r="75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文本框 9"/>
          <p:cNvSpPr txBox="1"/>
          <p:nvPr/>
        </p:nvSpPr>
        <p:spPr>
          <a:xfrm>
            <a:off x="6392152" y="289811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（公顷）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6212441" y="2738776"/>
                <a:ext cx="521297" cy="718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/>
                    </a:solidFill>
                    <a:ea typeface="Cambria Math" panose="02040503050406030204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441" y="2738776"/>
                <a:ext cx="521297" cy="718979"/>
              </a:xfrm>
              <a:prstGeom prst="rect">
                <a:avLst/>
              </a:prstGeom>
              <a:blipFill rotWithShape="1">
                <a:blip r:embed="rId18"/>
                <a:stretch>
                  <a:fillRect l="-45" t="-3" r="-14823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0" grpId="0"/>
      <p:bldP spid="37" grpId="0"/>
      <p:bldP spid="45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3088030"/>
            <a:ext cx="1277937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1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71550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5" name="Rectangle 11"/>
          <p:cNvSpPr>
            <a:spLocks noChangeArrowheads="1"/>
          </p:cNvSpPr>
          <p:nvPr/>
        </p:nvSpPr>
        <p:spPr bwMode="auto">
          <a:xfrm>
            <a:off x="1043305" y="846455"/>
            <a:ext cx="485013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教室的地面用边长为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的正方形地砖铺满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如右图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，这间教室长、宽各是多少米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3916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917600"/>
            <a:ext cx="2520950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375410" y="2230120"/>
            <a:ext cx="3731895" cy="1019810"/>
          </a:xfrm>
          <a:prstGeom prst="wedgeRoundRectCallout">
            <a:avLst>
              <a:gd name="adj1" fmla="val -38021"/>
              <a:gd name="adj2" fmla="val 93652"/>
              <a:gd name="adj3" fmla="val 16667"/>
            </a:avLst>
          </a:prstGeom>
          <a:solidFill>
            <a:srgbClr val="FFFF00">
              <a:alpha val="27843"/>
            </a:srgb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先数出教室地面的长、宽各有多少块方砖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3921" name="AutoShape 17"/>
          <p:cNvSpPr>
            <a:spLocks noChangeArrowheads="1"/>
          </p:cNvSpPr>
          <p:nvPr/>
        </p:nvSpPr>
        <p:spPr bwMode="auto">
          <a:xfrm>
            <a:off x="6010910" y="1653882"/>
            <a:ext cx="1767205" cy="824865"/>
          </a:xfrm>
          <a:prstGeom prst="cloudCallout">
            <a:avLst>
              <a:gd name="adj1" fmla="val 46215"/>
              <a:gd name="adj2" fmla="val -2829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长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块，宽</a:t>
            </a:r>
            <a:r>
              <a:rPr lang="en-US" altLang="zh-CN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rPr>
              <a:t>块。</a:t>
            </a: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8585" y="4340225"/>
            <a:ext cx="559640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答：这间教室长是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米，宽是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499992" y="685988"/>
                <a:ext cx="36004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685988"/>
                <a:ext cx="36004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06" t="-24" r="10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036604" y="3435846"/>
                <a:ext cx="12496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𝟏𝟓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6604" y="3435846"/>
                <a:ext cx="1249636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3" t="-63" r="9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877478" y="3428344"/>
                <a:ext cx="1564339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478" y="3428344"/>
                <a:ext cx="1564339" cy="793679"/>
              </a:xfrm>
              <a:prstGeom prst="rect">
                <a:avLst/>
              </a:prstGeom>
              <a:blipFill rotWithShape="1">
                <a:blip r:embed="rId6"/>
                <a:stretch>
                  <a:fillRect l="-19" t="-77" r="40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5513345" y="3249930"/>
                <a:ext cx="12496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𝟏𝟎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345" y="3249930"/>
                <a:ext cx="1249636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22" r="1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6372200" y="3249929"/>
                <a:ext cx="156433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3249929"/>
                <a:ext cx="1564339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39" t="-81" r="20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9"/>
          <p:cNvSpPr txBox="1"/>
          <p:nvPr/>
        </p:nvSpPr>
        <p:spPr>
          <a:xfrm>
            <a:off x="4205154" y="35992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7727205" y="338140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_GB2312" panose="0201060903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5" grpId="0" bldLvl="0" animBg="1"/>
      <p:bldP spid="14" grpId="0" bldLvl="0" animBg="1"/>
      <p:bldP spid="123921" grpId="0" bldLvl="0" animBg="1"/>
      <p:bldP spid="2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568960" y="3153410"/>
            <a:ext cx="890905" cy="125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093" y="683791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847725" y="618490"/>
            <a:ext cx="744918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给小鸟做房子，房子长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，宽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，高 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。这个房子所占的空间有多大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01930" y="1925320"/>
            <a:ext cx="2604770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长方体的体积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圆角矩形 13"/>
          <p:cNvSpPr/>
          <p:nvPr/>
        </p:nvSpPr>
        <p:spPr>
          <a:xfrm>
            <a:off x="2627630" y="1925533"/>
            <a:ext cx="1685925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zh-CN" altLang="en-US" sz="24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＝ </a:t>
            </a:r>
            <a:r>
              <a:rPr lang="en-US" altLang="zh-CN" sz="24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 b c</a:t>
            </a:r>
            <a:endParaRPr lang="en-US" altLang="zh-CN" sz="24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076" name="上箭头 15"/>
          <p:cNvSpPr>
            <a:spLocks noChangeArrowheads="1"/>
          </p:cNvSpPr>
          <p:nvPr/>
        </p:nvSpPr>
        <p:spPr bwMode="auto">
          <a:xfrm rot="1800000" flipV="1">
            <a:off x="3171190" y="2264306"/>
            <a:ext cx="36513" cy="285750"/>
          </a:xfrm>
          <a:prstGeom prst="upArrow">
            <a:avLst>
              <a:gd name="adj1" fmla="val 50000"/>
              <a:gd name="adj2" fmla="val 49347"/>
            </a:avLst>
          </a:prstGeom>
          <a:solidFill>
            <a:srgbClr val="0000FF"/>
          </a:solidFill>
          <a:ln w="25400" algn="ctr">
            <a:solidFill>
              <a:srgbClr val="0000FF"/>
            </a:solidFill>
            <a:miter lim="800000"/>
          </a:ln>
        </p:spPr>
        <p:txBody>
          <a:bodyPr rot="10800000" anchor="ctr"/>
          <a:lstStyle/>
          <a:p>
            <a:pPr algn="ctr" defTabSz="685800"/>
            <a:endParaRPr lang="zh-CN" altLang="en-US" sz="14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77" name="上箭头 15"/>
          <p:cNvSpPr>
            <a:spLocks noChangeArrowheads="1"/>
          </p:cNvSpPr>
          <p:nvPr/>
        </p:nvSpPr>
        <p:spPr bwMode="auto">
          <a:xfrm flipV="1">
            <a:off x="3670300" y="2357016"/>
            <a:ext cx="36513" cy="285750"/>
          </a:xfrm>
          <a:prstGeom prst="upArrow">
            <a:avLst>
              <a:gd name="adj1" fmla="val 50000"/>
              <a:gd name="adj2" fmla="val 49347"/>
            </a:avLst>
          </a:prstGeom>
          <a:solidFill>
            <a:srgbClr val="0000FF"/>
          </a:solidFill>
          <a:ln w="25400" algn="ctr">
            <a:solidFill>
              <a:srgbClr val="0000FF"/>
            </a:solidFill>
            <a:miter lim="800000"/>
          </a:ln>
        </p:spPr>
        <p:txBody>
          <a:bodyPr rot="10800000" anchor="ctr"/>
          <a:lstStyle/>
          <a:p>
            <a:pPr algn="ctr" defTabSz="685800"/>
            <a:endParaRPr lang="zh-CN" altLang="en-US" sz="14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078" name="上箭头 15"/>
          <p:cNvSpPr>
            <a:spLocks noChangeArrowheads="1"/>
          </p:cNvSpPr>
          <p:nvPr/>
        </p:nvSpPr>
        <p:spPr bwMode="auto">
          <a:xfrm rot="20820000" flipV="1">
            <a:off x="3974465" y="2357333"/>
            <a:ext cx="76200" cy="265430"/>
          </a:xfrm>
          <a:prstGeom prst="upArrow">
            <a:avLst>
              <a:gd name="adj1" fmla="val 50000"/>
              <a:gd name="adj2" fmla="val 49347"/>
            </a:avLst>
          </a:prstGeom>
          <a:solidFill>
            <a:srgbClr val="0000FF"/>
          </a:solidFill>
          <a:ln w="25400" algn="ctr">
            <a:solidFill>
              <a:srgbClr val="0000FF"/>
            </a:solidFill>
            <a:miter lim="800000"/>
          </a:ln>
        </p:spPr>
        <p:txBody>
          <a:bodyPr rot="10800000" anchor="ctr"/>
          <a:lstStyle/>
          <a:p>
            <a:pPr algn="ctr" defTabSz="685800"/>
            <a:endParaRPr lang="zh-CN" altLang="en-US" sz="1400" b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76600" y="1925216"/>
            <a:ext cx="215900" cy="4524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 13"/>
          <p:cNvSpPr/>
          <p:nvPr/>
        </p:nvSpPr>
        <p:spPr>
          <a:xfrm>
            <a:off x="3171825" y="2643083"/>
            <a:ext cx="373380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en-US" altLang="zh-CN" sz="24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endParaRPr lang="zh-CN" altLang="en-US" sz="24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5094" name="Group 38"/>
          <p:cNvGrpSpPr/>
          <p:nvPr/>
        </p:nvGrpSpPr>
        <p:grpSpPr bwMode="auto">
          <a:xfrm>
            <a:off x="232410" y="2539365"/>
            <a:ext cx="2109470" cy="754380"/>
            <a:chOff x="204" y="1801"/>
            <a:chExt cx="1271" cy="454"/>
          </a:xfrm>
        </p:grpSpPr>
        <p:sp>
          <p:nvSpPr>
            <p:cNvPr id="45091" name="AutoShape 35"/>
            <p:cNvSpPr>
              <a:spLocks noChangeArrowheads="1"/>
            </p:cNvSpPr>
            <p:nvPr/>
          </p:nvSpPr>
          <p:spPr bwMode="auto">
            <a:xfrm>
              <a:off x="204" y="1801"/>
              <a:ext cx="1180" cy="454"/>
            </a:xfrm>
            <a:prstGeom prst="cloudCallout">
              <a:avLst>
                <a:gd name="adj1" fmla="val 62032"/>
                <a:gd name="adj2" fmla="val 55727"/>
              </a:avLst>
            </a:prstGeom>
            <a:solidFill>
              <a:srgbClr val="99CCFF">
                <a:alpha val="52000"/>
              </a:srgbClr>
            </a:solidFill>
            <a:ln w="9525">
              <a:solidFill>
                <a:srgbClr val="33CCCC"/>
              </a:solidFill>
              <a:round/>
            </a:ln>
            <a:effectLst/>
          </p:spPr>
          <p:txBody>
            <a:bodyPr/>
            <a:lstStyle/>
            <a:p>
              <a:pPr algn="ctr"/>
              <a:endParaRPr lang="zh-CN" altLang="en-US" b="1"/>
            </a:p>
          </p:txBody>
        </p:sp>
        <p:sp>
          <p:nvSpPr>
            <p:cNvPr id="6" name="圆角矩形 13"/>
            <p:cNvSpPr/>
            <p:nvPr/>
          </p:nvSpPr>
          <p:spPr>
            <a:xfrm>
              <a:off x="250" y="1892"/>
              <a:ext cx="1225" cy="27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能约分的要先约分哦！</a:t>
              </a:r>
              <a:endPara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5095" name="Line 39"/>
          <p:cNvSpPr>
            <a:spLocks noChangeShapeType="1"/>
          </p:cNvSpPr>
          <p:nvPr/>
        </p:nvSpPr>
        <p:spPr bwMode="auto">
          <a:xfrm>
            <a:off x="2962664" y="3540058"/>
            <a:ext cx="215900" cy="1444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45096" name="Line 40"/>
          <p:cNvSpPr>
            <a:spLocks noChangeShapeType="1"/>
          </p:cNvSpPr>
          <p:nvPr/>
        </p:nvSpPr>
        <p:spPr bwMode="auto">
          <a:xfrm>
            <a:off x="4012565" y="3958646"/>
            <a:ext cx="215900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7" name="圆角矩形 13"/>
          <p:cNvSpPr/>
          <p:nvPr/>
        </p:nvSpPr>
        <p:spPr>
          <a:xfrm>
            <a:off x="4228465" y="4093614"/>
            <a:ext cx="215900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endParaRPr lang="en-US" altLang="zh-CN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圆角矩形 13"/>
          <p:cNvSpPr/>
          <p:nvPr/>
        </p:nvSpPr>
        <p:spPr>
          <a:xfrm>
            <a:off x="3168650" y="3180489"/>
            <a:ext cx="215900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en-US" altLang="zh-CN" sz="20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endParaRPr lang="en-US" altLang="zh-CN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64255" y="1925216"/>
            <a:ext cx="215900" cy="4524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04615" y="1899816"/>
            <a:ext cx="215900" cy="4524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圆角矩形 13"/>
          <p:cNvSpPr/>
          <p:nvPr/>
        </p:nvSpPr>
        <p:spPr>
          <a:xfrm>
            <a:off x="3688556" y="2609463"/>
            <a:ext cx="373380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r>
              <a:rPr lang="en-US" altLang="zh-CN" sz="24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×</a:t>
            </a:r>
            <a:endParaRPr lang="zh-CN" altLang="en-US" sz="24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57" name="Picture 33" descr="E:\1.小学项目\19秋七彩课件\12.22 西师教参图片\6年级\p006-01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182" y="1607883"/>
            <a:ext cx="3820619" cy="309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4391246" y="445701"/>
                <a:ext cx="52450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246" y="445701"/>
                <a:ext cx="524503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42" t="-72" r="41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5652120" y="452771"/>
                <a:ext cx="52450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452771"/>
                <a:ext cx="524503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18" t="-2" r="117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6876256" y="452771"/>
                <a:ext cx="52450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256" y="452771"/>
                <a:ext cx="524503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91" t="-2" r="8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2768127" y="2490048"/>
                <a:ext cx="52450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127" y="2490048"/>
                <a:ext cx="524503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31" t="-27" r="30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3396569" y="2490048"/>
                <a:ext cx="52450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6569" y="2490048"/>
                <a:ext cx="524503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12" t="-27" r="111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3917062" y="2499891"/>
                <a:ext cx="52450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062" y="2499891"/>
                <a:ext cx="524503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73" t="-68" r="71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2515348" y="3386748"/>
                <a:ext cx="192078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348" y="3386748"/>
                <a:ext cx="1920782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6" t="-37" r="1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2391458" y="4128311"/>
                <a:ext cx="2613728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𝟐𝟓</m:t>
                          </m:r>
                        </m:den>
                      </m:f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</m:t>
                      </m:r>
                      <m:r>
                        <a:rPr lang="zh-CN" altLang="en-US" sz="2400" b="1" i="1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立方米</m:t>
                      </m:r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458" y="4128311"/>
                <a:ext cx="2613728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2" t="-22" r="4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45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8" grpId="0" bldLvl="0" animBg="1"/>
      <p:bldP spid="14" grpId="0" bldLvl="0" animBg="1"/>
      <p:bldP spid="2" grpId="0" animBg="1"/>
      <p:bldP spid="45076" grpId="0" bldLvl="0" animBg="1"/>
      <p:bldP spid="45077" grpId="0" animBg="1"/>
      <p:bldP spid="45078" grpId="0" bldLvl="0" animBg="1"/>
      <p:bldP spid="13" grpId="0" animBg="1"/>
      <p:bldP spid="3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51013"/>
            <a:ext cx="7775575" cy="2332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2144713"/>
            <a:ext cx="7058025" cy="15517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分数乘法的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计算方法：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在实际计算时，要先根据数据特点，能约分的先约分再计算。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5238" name="组合 12"/>
          <p:cNvGrpSpPr/>
          <p:nvPr/>
        </p:nvGrpSpPr>
        <p:grpSpPr bwMode="auto">
          <a:xfrm>
            <a:off x="212725" y="411163"/>
            <a:ext cx="2246313" cy="561975"/>
            <a:chOff x="212193" y="411510"/>
            <a:chExt cx="2246579" cy="561692"/>
          </a:xfrm>
        </p:grpSpPr>
        <p:pic>
          <p:nvPicPr>
            <p:cNvPr id="95239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2193" y="492071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240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082800" y="2528253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dirty="0">
              <a:ea typeface="楷体_GB2312" panose="02010609030101010101" pitchFamily="49" charset="-122"/>
            </a:endParaRPr>
          </a:p>
        </p:txBody>
      </p:sp>
      <p:grpSp>
        <p:nvGrpSpPr>
          <p:cNvPr id="41988" name="组合 1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41993" name="图片 1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2480303" y="734562"/>
            <a:ext cx="21228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分数乘整数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57555" y="1248410"/>
          <a:ext cx="739648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3065"/>
                <a:gridCol w="5733415"/>
              </a:tblGrid>
              <a:tr h="9448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意  义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kern="1200" dirty="0">
                          <a:solidFill>
                            <a:schemeClr val="lt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  <a:sym typeface="+mn-ea"/>
                        </a:rPr>
                        <a:t>与整数</a:t>
                      </a: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乘法的意义相同。都是求几个相同加数的和的简便运算。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计算法则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用分数的分子与整数相乘的积做分子，分母不变。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3657814" y="3337176"/>
            <a:ext cx="3923030" cy="1181735"/>
          </a:xfrm>
          <a:prstGeom prst="wedgeRoundRectCallout">
            <a:avLst>
              <a:gd name="adj1" fmla="val 54337"/>
              <a:gd name="adj2" fmla="val 507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能约分的先约分，然后用整数与分子相乘的积作分子，分母不变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+mn-ea"/>
            </a:endParaRPr>
          </a:p>
        </p:txBody>
      </p:sp>
      <p:pic>
        <p:nvPicPr>
          <p:cNvPr id="14" name="图片 13" descr="p002-02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6056" y="3230880"/>
            <a:ext cx="1230630" cy="1360170"/>
          </a:xfrm>
          <a:prstGeom prst="rect">
            <a:avLst/>
          </a:prstGeom>
        </p:spPr>
      </p:pic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166874" y="3897521"/>
          <a:ext cx="184785" cy="34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" r:id="rId3" imgW="88265" imgH="165100" progId="Equation.KSEE3">
                  <p:embed/>
                </p:oleObj>
              </mc:Choice>
              <mc:Fallback>
                <p:oleObj name="" r:id="rId3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66874" y="3897521"/>
                        <a:ext cx="184785" cy="34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08105" y="4501882"/>
          <a:ext cx="23939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" r:id="rId5" imgW="114300" imgH="177165" progId="Equation.KSEE3">
                  <p:embed/>
                </p:oleObj>
              </mc:Choice>
              <mc:Fallback>
                <p:oleObj name="" r:id="rId5" imgW="114300" imgH="1771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8105" y="4501882"/>
                        <a:ext cx="23939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直接连接符 24"/>
          <p:cNvCxnSpPr/>
          <p:nvPr/>
        </p:nvCxnSpPr>
        <p:spPr>
          <a:xfrm>
            <a:off x="2055114" y="4151521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474214" y="4563636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75696" y="3163310"/>
                <a:ext cx="1034835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96" y="3163310"/>
                <a:ext cx="1034835" cy="784895"/>
              </a:xfrm>
              <a:prstGeom prst="rect">
                <a:avLst/>
              </a:prstGeom>
              <a:blipFill rotWithShape="1">
                <a:blip r:embed="rId7"/>
                <a:stretch>
                  <a:fillRect l="-5" t="-48" r="46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488039" y="3225800"/>
                <a:ext cx="949299" cy="7894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latin typeface="Cambria Math" panose="02040503050406030204"/>
                          </a:rPr>
                          <m:t>2</m:t>
                        </m:r>
                        <m:r>
                          <a:rPr lang="en-US" altLang="zh-CN" sz="3200" b="0" i="1" smtClean="0"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lang="en-US" altLang="zh-CN" sz="3200" b="0" i="1" smtClean="0">
                            <a:latin typeface="Cambria Math" panose="02040503050406030204"/>
                            <a:ea typeface="Cambria Math" panose="02040503050406030204"/>
                          </a:rPr>
                          <m:t>3</m:t>
                        </m:r>
                      </m:num>
                      <m:den>
                        <m:r>
                          <a:rPr lang="en-US" altLang="zh-CN" sz="3200" b="0" i="1" smtClean="0">
                            <a:latin typeface="Cambria Math" panose="02040503050406030204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32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8039" y="3225800"/>
                <a:ext cx="949299" cy="789447"/>
              </a:xfrm>
              <a:prstGeom prst="rect">
                <a:avLst/>
              </a:prstGeom>
              <a:blipFill rotWithShape="1">
                <a:blip r:embed="rId8"/>
                <a:stretch>
                  <a:fillRect l="-25" r="-8540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163957" y="3130801"/>
                <a:ext cx="823174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3957" y="3130801"/>
                <a:ext cx="823174" cy="784895"/>
              </a:xfrm>
              <a:prstGeom prst="rect">
                <a:avLst/>
              </a:prstGeom>
              <a:blipFill rotWithShape="1">
                <a:blip r:embed="rId9"/>
                <a:stretch>
                  <a:fillRect l="-62" t="-32" r="11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726871" y="4079126"/>
                <a:ext cx="10348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871" y="4079126"/>
                <a:ext cx="1034835" cy="786177"/>
              </a:xfrm>
              <a:prstGeom prst="rect">
                <a:avLst/>
              </a:prstGeom>
              <a:blipFill rotWithShape="1">
                <a:blip r:embed="rId10"/>
                <a:stretch>
                  <a:fillRect l="-42" t="-66" r="21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1522505" y="4046617"/>
                <a:ext cx="13495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2505" y="4046617"/>
                <a:ext cx="1349536" cy="786177"/>
              </a:xfrm>
              <a:prstGeom prst="rect">
                <a:avLst/>
              </a:prstGeom>
              <a:blipFill rotWithShape="1">
                <a:blip r:embed="rId11"/>
                <a:stretch>
                  <a:fillRect l="-30" t="-50" r="42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670756" y="3998873"/>
                <a:ext cx="993092" cy="7913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756" y="3998873"/>
                <a:ext cx="993092" cy="791307"/>
              </a:xfrm>
              <a:prstGeom prst="rect">
                <a:avLst/>
              </a:prstGeom>
              <a:blipFill rotWithShape="1">
                <a:blip r:embed="rId12"/>
                <a:stretch>
                  <a:fillRect l="-59" t="-35" r="54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5" grpId="0"/>
      <p:bldP spid="3" grpId="0" bldLvl="0" animBg="1"/>
      <p:bldP spid="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373231" y="3612007"/>
                <a:ext cx="134953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3231" y="3612007"/>
                <a:ext cx="1349537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17" t="-16" r="29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2439035" y="623888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分数乘分数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78510" y="1146175"/>
          <a:ext cx="8063865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565"/>
                <a:gridCol w="6337300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计算法则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分数乘分数，用分子相乘的积作分子，分母相乘的积作分母。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ea typeface="楷体_GB2312" panose="0201060903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注意事项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为了计算简便，能约分的可以先约分再乘。约分后仍然是分子乘分子，分母乘分母。</a:t>
                      </a:r>
                      <a:endParaRPr lang="en-US" altLang="zh-CN" sz="28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5" name="直接连接符 24"/>
          <p:cNvCxnSpPr/>
          <p:nvPr/>
        </p:nvCxnSpPr>
        <p:spPr>
          <a:xfrm>
            <a:off x="2874894" y="3760470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18746" y="4110355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53414" y="3415569"/>
          <a:ext cx="170815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" r:id="rId2" imgW="88265" imgH="165100" progId="Equation.KSEE3">
                  <p:embed/>
                </p:oleObj>
              </mc:Choice>
              <mc:Fallback>
                <p:oleObj name="" r:id="rId2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53414" y="3415569"/>
                        <a:ext cx="170815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3318746" y="3709759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35910" y="4110355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530836" y="3496926"/>
          <a:ext cx="184785" cy="34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" r:id="rId4" imgW="88265" imgH="165100" progId="Equation.KSEE3">
                  <p:embed/>
                </p:oleObj>
              </mc:Choice>
              <mc:Fallback>
                <p:oleObj name="" r:id="rId4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30836" y="3496926"/>
                        <a:ext cx="184785" cy="34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10053" y="4367093"/>
          <a:ext cx="203200" cy="262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" r:id="rId5" imgW="127000" imgH="165100" progId="Equation.KSEE3">
                  <p:embed/>
                </p:oleObj>
              </mc:Choice>
              <mc:Fallback>
                <p:oleObj name="" r:id="rId5" imgW="127000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0053" y="4367093"/>
                        <a:ext cx="203200" cy="262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365086" y="4313555"/>
                <a:ext cx="4070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5086" y="4313555"/>
                <a:ext cx="407084" cy="369332"/>
              </a:xfrm>
              <a:prstGeom prst="rect">
                <a:avLst/>
              </a:prstGeom>
              <a:blipFill rotWithShape="1">
                <a:blip r:embed="rId7"/>
                <a:stretch>
                  <a:fillRect l="-54" r="66" b="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547664" y="3612007"/>
                <a:ext cx="10348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</a:rPr>
                            <m:t>8</m:t>
                          </m:r>
                        </m:den>
                      </m:f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612007"/>
                <a:ext cx="1034835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16" t="-16" r="57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567935" y="3587679"/>
                <a:ext cx="823174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935" y="3587679"/>
                <a:ext cx="823174" cy="786177"/>
              </a:xfrm>
              <a:prstGeom prst="rect">
                <a:avLst/>
              </a:prstGeom>
              <a:blipFill rotWithShape="1">
                <a:blip r:embed="rId9"/>
                <a:stretch>
                  <a:fillRect l="-61" t="-72" r="10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51" name="Rectangle 15"/>
          <p:cNvSpPr>
            <a:spLocks noChangeArrowheads="1"/>
          </p:cNvSpPr>
          <p:nvPr/>
        </p:nvSpPr>
        <p:spPr bwMode="auto">
          <a:xfrm>
            <a:off x="2377206" y="730875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一个数乘分数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958215" y="1273810"/>
          <a:ext cx="7586980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845"/>
                <a:gridCol w="5906135"/>
              </a:tblGrid>
              <a:tr h="9448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意   义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一个数乘分数就是求这个数的几分之几是多少。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计算方法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求一个数的几分之几是多少，用乘法计算。</a:t>
                      </a:r>
                      <a:endParaRPr lang="zh-CN" altLang="en-US" sz="2800" b="1" dirty="0"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3848100" y="3716020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16095" y="3919220"/>
            <a:ext cx="212090" cy="20320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64305" y="3467100"/>
          <a:ext cx="200660" cy="260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127000" imgH="165100" progId="Equation.KSEE3">
                  <p:embed/>
                </p:oleObj>
              </mc:Choice>
              <mc:Fallback>
                <p:oleObj name="" r:id="rId1" imgW="127000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64305" y="3467100"/>
                        <a:ext cx="200660" cy="260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88485" y="4003675"/>
          <a:ext cx="139700" cy="260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3" imgW="88265" imgH="165100" progId="Equation.KSEE3">
                  <p:embed/>
                </p:oleObj>
              </mc:Choice>
              <mc:Fallback>
                <p:oleObj name="" r:id="rId3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88485" y="4003675"/>
                        <a:ext cx="139700" cy="260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483768" y="3499351"/>
                <a:ext cx="945580" cy="6222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ea typeface="Cambria Math" panose="02040503050406030204"/>
                  </a:rPr>
                  <a:t>12</a:t>
                </a:r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latin typeface="Cambria Math" panose="02040503050406030204"/>
                            <a:ea typeface="Cambria Math" panose="02040503050406030204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3499351"/>
                <a:ext cx="945580" cy="622222"/>
              </a:xfrm>
              <a:prstGeom prst="rect">
                <a:avLst/>
              </a:prstGeom>
              <a:blipFill rotWithShape="1">
                <a:blip r:embed="rId5"/>
                <a:stretch>
                  <a:fillRect l="-30" t="-81" r="-4933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497632" y="3507768"/>
                <a:ext cx="1125116" cy="6222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ea typeface="Cambria Math" panose="02040503050406030204"/>
                  </a:rPr>
                  <a:t>=12</a:t>
                </a:r>
                <a14:m>
                  <m:oMath xmlns:m="http://schemas.openxmlformats.org/officeDocument/2006/math">
                    <m:r>
                      <a:rPr lang="en-US" altLang="zh-CN" sz="2400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f>
                      <m:fPr>
                        <m:ctrlPr>
                          <a:rPr lang="en-US" altLang="zh-CN" sz="24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latin typeface="Cambria Math" panose="02040503050406030204"/>
                            <a:ea typeface="Cambria Math" panose="02040503050406030204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7632" y="3507768"/>
                <a:ext cx="1125116" cy="622222"/>
              </a:xfrm>
              <a:prstGeom prst="rect">
                <a:avLst/>
              </a:prstGeom>
              <a:blipFill rotWithShape="1">
                <a:blip r:embed="rId6"/>
                <a:stretch>
                  <a:fillRect l="-5" t="-5" r="-4012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4513352" y="3549699"/>
            <a:ext cx="7232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95" name="Text Box 27"/>
          <p:cNvSpPr txBox="1">
            <a:spLocks noChangeArrowheads="1"/>
          </p:cNvSpPr>
          <p:nvPr/>
        </p:nvSpPr>
        <p:spPr bwMode="auto">
          <a:xfrm>
            <a:off x="2099202" y="3252155"/>
            <a:ext cx="47339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表示（                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3994" name="Text Box 26"/>
          <p:cNvSpPr txBox="1">
            <a:spLocks noChangeArrowheads="1"/>
          </p:cNvSpPr>
          <p:nvPr/>
        </p:nvSpPr>
        <p:spPr bwMode="auto">
          <a:xfrm>
            <a:off x="2138523" y="2305930"/>
            <a:ext cx="51174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表示（               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3985" name="Text Box 17"/>
          <p:cNvSpPr txBox="1">
            <a:spLocks noChangeArrowheads="1"/>
          </p:cNvSpPr>
          <p:nvPr/>
        </p:nvSpPr>
        <p:spPr bwMode="auto">
          <a:xfrm>
            <a:off x="2209800" y="1401708"/>
            <a:ext cx="60928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表示（                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3997" name="Text Box 29"/>
          <p:cNvSpPr txBox="1">
            <a:spLocks noChangeArrowheads="1"/>
          </p:cNvSpPr>
          <p:nvPr/>
        </p:nvSpPr>
        <p:spPr bwMode="auto">
          <a:xfrm>
            <a:off x="2195830" y="4102471"/>
            <a:ext cx="50457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表示（                  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3983" name="Text Box 3"/>
          <p:cNvSpPr txBox="1">
            <a:spLocks noChangeArrowheads="1"/>
          </p:cNvSpPr>
          <p:nvPr/>
        </p:nvSpPr>
        <p:spPr bwMode="auto">
          <a:xfrm>
            <a:off x="972021" y="843558"/>
            <a:ext cx="16557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填一填</a:t>
            </a:r>
            <a:endParaRPr lang="zh-CN" altLang="en-US" sz="28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5057" name="组合 15"/>
          <p:cNvGrpSpPr/>
          <p:nvPr/>
        </p:nvGrpSpPr>
        <p:grpSpPr bwMode="auto">
          <a:xfrm>
            <a:off x="360363" y="315913"/>
            <a:ext cx="2266950" cy="561975"/>
            <a:chOff x="192082" y="411510"/>
            <a:chExt cx="2266690" cy="561692"/>
          </a:xfrm>
        </p:grpSpPr>
        <p:pic>
          <p:nvPicPr>
            <p:cNvPr id="45062" name="图片 1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2" y="492072"/>
              <a:ext cx="366860" cy="45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3" name="文本框 14"/>
            <p:cNvSpPr txBox="1">
              <a:spLocks noChangeArrowheads="1"/>
            </p:cNvSpPr>
            <p:nvPr/>
          </p:nvSpPr>
          <p:spPr bwMode="auto">
            <a:xfrm>
              <a:off x="611560" y="411510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巩固练习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901362" y="3971008"/>
                <a:ext cx="1300934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𝟏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362" y="3971008"/>
                <a:ext cx="1300934" cy="784254"/>
              </a:xfrm>
              <a:prstGeom prst="rect">
                <a:avLst/>
              </a:prstGeom>
              <a:blipFill rotWithShape="1">
                <a:blip r:embed="rId3"/>
                <a:stretch>
                  <a:fillRect l="-23" t="-45" r="9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899592" y="3041335"/>
                <a:ext cx="1065292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041335"/>
                <a:ext cx="1065292" cy="784254"/>
              </a:xfrm>
              <a:prstGeom prst="rect">
                <a:avLst/>
              </a:prstGeom>
              <a:blipFill rotWithShape="1">
                <a:blip r:embed="rId4"/>
                <a:stretch>
                  <a:fillRect l="-41" t="-41" r="18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971600" y="2222912"/>
                <a:ext cx="1367062" cy="713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400" b="1" i="1"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</m:oMath>
                </a14:m>
                <a:r>
                  <a:rPr lang="en-US" altLang="zh-CN" sz="2800" b="1" dirty="0" smtClean="0">
                    <a:ea typeface="Cambria Math" panose="0204050305040603020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Cambria Math" panose="02040503050406030204"/>
                          </a:rPr>
                          <m:t>𝟕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222912"/>
                <a:ext cx="1367062" cy="713016"/>
              </a:xfrm>
              <a:prstGeom prst="rect">
                <a:avLst/>
              </a:prstGeom>
              <a:blipFill rotWithShape="1">
                <a:blip r:embed="rId5"/>
                <a:stretch>
                  <a:fillRect l="-4" t="-58" r="43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987644" y="1354807"/>
                <a:ext cx="1065292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0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44" y="1354807"/>
                <a:ext cx="1065292" cy="784254"/>
              </a:xfrm>
              <a:prstGeom prst="rect">
                <a:avLst/>
              </a:prstGeom>
              <a:blipFill rotWithShape="1">
                <a:blip r:embed="rId6"/>
                <a:stretch>
                  <a:fillRect l="-21" t="-45" r="58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632257" y="1183965"/>
                <a:ext cx="524503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2257" y="1183965"/>
                <a:ext cx="524503" cy="784254"/>
              </a:xfrm>
              <a:prstGeom prst="rect">
                <a:avLst/>
              </a:prstGeom>
              <a:blipFill rotWithShape="1">
                <a:blip r:embed="rId7"/>
                <a:stretch>
                  <a:fillRect l="-11" t="-41" r="10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 Box 17"/>
              <p:cNvSpPr txBox="1">
                <a:spLocks noChangeArrowheads="1"/>
              </p:cNvSpPr>
              <p:nvPr/>
            </p:nvSpPr>
            <p:spPr bwMode="auto">
              <a:xfrm>
                <a:off x="3275856" y="1333489"/>
                <a:ext cx="3024336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求  的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倍是多少。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5856" y="1333489"/>
                <a:ext cx="3024336" cy="523220"/>
              </a:xfrm>
              <a:prstGeom prst="rect">
                <a:avLst/>
              </a:prstGeom>
              <a:blipFill rotWithShape="1">
                <a:blip r:embed="rId8"/>
                <a:stretch>
                  <a:fillRect l="-17" t="-119" r="-4670" b="115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 Box 17"/>
              <p:cNvSpPr txBox="1">
                <a:spLocks noChangeArrowheads="1"/>
              </p:cNvSpPr>
              <p:nvPr/>
            </p:nvSpPr>
            <p:spPr bwMode="auto">
              <a:xfrm>
                <a:off x="3227386" y="2277733"/>
                <a:ext cx="2664296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𝟑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的  是多少。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27386" y="2277733"/>
                <a:ext cx="2664296" cy="523220"/>
              </a:xfrm>
              <a:prstGeom prst="rect">
                <a:avLst/>
              </a:prstGeom>
              <a:blipFill rotWithShape="1">
                <a:blip r:embed="rId9"/>
                <a:stretch>
                  <a:fillRect l="-12" t="-119" r="-5405" b="115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3179228" y="3172813"/>
            <a:ext cx="28803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  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是多少。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3275856" y="4098200"/>
            <a:ext cx="336192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  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倍是多少。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4162059" y="2146895"/>
                <a:ext cx="524503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2059" y="2146895"/>
                <a:ext cx="524503" cy="784254"/>
              </a:xfrm>
              <a:prstGeom prst="rect">
                <a:avLst/>
              </a:prstGeom>
              <a:blipFill rotWithShape="1">
                <a:blip r:embed="rId7"/>
                <a:stretch>
                  <a:fillRect l="-51" t="-76" r="50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3547354" y="3041975"/>
                <a:ext cx="524503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354" y="3041975"/>
                <a:ext cx="524503" cy="784254"/>
              </a:xfrm>
              <a:prstGeom prst="rect">
                <a:avLst/>
              </a:prstGeom>
              <a:blipFill rotWithShape="1">
                <a:blip r:embed="rId7"/>
                <a:stretch>
                  <a:fillRect l="-47" t="-41" r="4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4279711" y="3082999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9711" y="3082999"/>
                <a:ext cx="524503" cy="783804"/>
              </a:xfrm>
              <a:prstGeom prst="rect">
                <a:avLst/>
              </a:prstGeom>
              <a:blipFill rotWithShape="1">
                <a:blip r:embed="rId10"/>
                <a:stretch>
                  <a:fillRect l="-85" t="-9" r="8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3588757" y="4016224"/>
                <a:ext cx="524503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8757" y="4016224"/>
                <a:ext cx="524503" cy="784254"/>
              </a:xfrm>
              <a:prstGeom prst="rect">
                <a:avLst/>
              </a:prstGeom>
              <a:blipFill rotWithShape="1">
                <a:blip r:embed="rId7"/>
                <a:stretch>
                  <a:fillRect l="-71" t="-62" r="70" b="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4351172" y="4020194"/>
                <a:ext cx="76014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𝟏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1172" y="4020194"/>
                <a:ext cx="760143" cy="783804"/>
              </a:xfrm>
              <a:prstGeom prst="rect">
                <a:avLst/>
              </a:prstGeom>
              <a:blipFill rotWithShape="1">
                <a:blip r:embed="rId11"/>
                <a:stretch>
                  <a:fillRect l="-20" t="-1" r="26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95" grpId="0" bldLvl="0" animBg="1"/>
      <p:bldP spid="83994" grpId="0" bldLvl="0" animBg="1"/>
      <p:bldP spid="83985" grpId="0" bldLvl="0" animBg="1"/>
      <p:bldP spid="83997" grpId="0" bldLvl="0" animBg="1"/>
      <p:bldP spid="83983" grpId="0" autoUpdateAnimBg="0"/>
      <p:bldP spid="28" grpId="0" bldLvl="0"/>
      <p:bldP spid="29" grpId="0" bldLvl="0"/>
      <p:bldP spid="30" grpId="0" bldLvl="0"/>
      <p:bldP spid="3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935380" y="897652"/>
            <a:ext cx="1836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楷体" panose="02010609060101010101" charset="-122"/>
                <a:ea typeface="楷体" panose="02010609060101010101" charset="-122"/>
              </a:rPr>
              <a:t>计算</a:t>
            </a:r>
            <a:endParaRPr lang="zh-CN" altLang="en-US" sz="2800" b="1" dirty="0">
              <a:solidFill>
                <a:schemeClr val="hlin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953" name="Line 9"/>
          <p:cNvSpPr>
            <a:spLocks noChangeShapeType="1"/>
          </p:cNvSpPr>
          <p:nvPr/>
        </p:nvSpPr>
        <p:spPr bwMode="auto">
          <a:xfrm>
            <a:off x="4584700" y="2261766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82954" name="Line 10"/>
          <p:cNvSpPr>
            <a:spLocks noChangeShapeType="1"/>
          </p:cNvSpPr>
          <p:nvPr/>
        </p:nvSpPr>
        <p:spPr bwMode="auto">
          <a:xfrm>
            <a:off x="3926205" y="2457346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4419600" y="1917596"/>
            <a:ext cx="381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3733800" y="2546246"/>
            <a:ext cx="381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6858000" y="1917596"/>
            <a:ext cx="381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6324600" y="1917596"/>
            <a:ext cx="381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2962" name="Line 18"/>
          <p:cNvSpPr>
            <a:spLocks noChangeShapeType="1"/>
          </p:cNvSpPr>
          <p:nvPr/>
        </p:nvSpPr>
        <p:spPr bwMode="auto">
          <a:xfrm>
            <a:off x="6362700" y="2146196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82963" name="Line 19"/>
          <p:cNvSpPr>
            <a:spLocks noChangeShapeType="1"/>
          </p:cNvSpPr>
          <p:nvPr/>
        </p:nvSpPr>
        <p:spPr bwMode="auto">
          <a:xfrm>
            <a:off x="6934200" y="2457346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82964" name="Line 20"/>
          <p:cNvSpPr>
            <a:spLocks noChangeShapeType="1"/>
          </p:cNvSpPr>
          <p:nvPr/>
        </p:nvSpPr>
        <p:spPr bwMode="auto">
          <a:xfrm>
            <a:off x="6324600" y="2490366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82965" name="Line 21"/>
          <p:cNvSpPr>
            <a:spLocks noChangeShapeType="1"/>
          </p:cNvSpPr>
          <p:nvPr/>
        </p:nvSpPr>
        <p:spPr bwMode="auto">
          <a:xfrm>
            <a:off x="6934200" y="2146196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82966" name="Text Box 22"/>
          <p:cNvSpPr txBox="1">
            <a:spLocks noChangeArrowheads="1"/>
          </p:cNvSpPr>
          <p:nvPr/>
        </p:nvSpPr>
        <p:spPr bwMode="auto">
          <a:xfrm>
            <a:off x="7172702" y="2493858"/>
            <a:ext cx="381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2967" name="Text Box 23"/>
          <p:cNvSpPr txBox="1">
            <a:spLocks noChangeArrowheads="1"/>
          </p:cNvSpPr>
          <p:nvPr/>
        </p:nvSpPr>
        <p:spPr bwMode="auto">
          <a:xfrm>
            <a:off x="6248400" y="2546246"/>
            <a:ext cx="381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998" y="99176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1115616" y="1406057"/>
                <a:ext cx="10652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406057"/>
                <a:ext cx="1065292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52" t="-21" r="30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868223" y="1303132"/>
                <a:ext cx="1040285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27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8223" y="1303132"/>
                <a:ext cx="1040285" cy="712631"/>
              </a:xfrm>
              <a:prstGeom prst="rect">
                <a:avLst/>
              </a:prstGeom>
              <a:blipFill rotWithShape="1">
                <a:blip r:embed="rId3"/>
                <a:stretch>
                  <a:fillRect l="-42" t="-16" r="-708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6202684" y="1260780"/>
                <a:ext cx="1249636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2684" y="1260780"/>
                <a:ext cx="1249636" cy="784254"/>
              </a:xfrm>
              <a:prstGeom prst="rect">
                <a:avLst/>
              </a:prstGeom>
              <a:blipFill rotWithShape="1">
                <a:blip r:embed="rId4"/>
                <a:stretch>
                  <a:fillRect t="-39" r="48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800915" y="2144615"/>
                <a:ext cx="137999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915" y="2144615"/>
                <a:ext cx="1379993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3" t="-28" r="23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979137" y="2938983"/>
                <a:ext cx="1023550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137" y="2938983"/>
                <a:ext cx="1023550" cy="784254"/>
              </a:xfrm>
              <a:prstGeom prst="rect">
                <a:avLst/>
              </a:prstGeom>
              <a:blipFill rotWithShape="1">
                <a:blip r:embed="rId6"/>
                <a:stretch>
                  <a:fillRect l="-59" t="-26" r="52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3563335" y="2040518"/>
                <a:ext cx="1407758" cy="7126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800" b="1" i="1" smtClean="0">
                        <a:latin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𝟕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</a:rPr>
                          <m:t>𝟗</m:t>
                        </m:r>
                      </m:den>
                    </m:f>
                    <m:r>
                      <a:rPr lang="en-US" altLang="zh-CN" sz="28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27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335" y="2040518"/>
                <a:ext cx="1407758" cy="712631"/>
              </a:xfrm>
              <a:prstGeom prst="rect">
                <a:avLst/>
              </a:prstGeom>
              <a:blipFill rotWithShape="1">
                <a:blip r:embed="rId7"/>
                <a:stretch>
                  <a:fillRect l="-25" t="-37" r="-5030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843747" y="2026486"/>
                <a:ext cx="1564339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747" y="2026486"/>
                <a:ext cx="1564339" cy="784254"/>
              </a:xfrm>
              <a:prstGeom prst="rect">
                <a:avLst/>
              </a:prstGeom>
              <a:blipFill rotWithShape="1">
                <a:blip r:embed="rId8"/>
                <a:stretch>
                  <a:fillRect l="-30" t="-26" r="11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3426058" y="2930792"/>
                <a:ext cx="10235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𝟐𝟏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6058" y="2930792"/>
                <a:ext cx="1023550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23" t="-58" r="16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6026538" y="2903797"/>
                <a:ext cx="839204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6538" y="2903797"/>
                <a:ext cx="839204" cy="783804"/>
              </a:xfrm>
              <a:prstGeom prst="rect">
                <a:avLst/>
              </a:prstGeom>
              <a:blipFill rotWithShape="1">
                <a:blip r:embed="rId10"/>
                <a:stretch>
                  <a:fillRect l="-46" t="-74" r="15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2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utoUpdateAnimBg="0"/>
      <p:bldP spid="82953" grpId="0" bldLvl="0" animBg="1"/>
      <p:bldP spid="82954" grpId="0" bldLvl="0" animBg="1"/>
      <p:bldP spid="82956" grpId="0" autoUpdateAnimBg="0"/>
      <p:bldP spid="82957" grpId="0" autoUpdateAnimBg="0"/>
      <p:bldP spid="82960" grpId="0" autoUpdateAnimBg="0"/>
      <p:bldP spid="82961" grpId="0" autoUpdateAnimBg="0"/>
      <p:bldP spid="82962" grpId="0" bldLvl="0" animBg="1"/>
      <p:bldP spid="82963" grpId="0" bldLvl="0" animBg="1"/>
      <p:bldP spid="82964" grpId="0" bldLvl="0" animBg="1"/>
      <p:bldP spid="82965" grpId="0" bldLvl="0" animBg="1"/>
      <p:bldP spid="82966" grpId="0" autoUpdateAnimBg="0"/>
      <p:bldP spid="8296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8353" y="624786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6" name="Text Box 16"/>
          <p:cNvSpPr txBox="1">
            <a:spLocks noChangeArrowheads="1"/>
          </p:cNvSpPr>
          <p:nvPr/>
        </p:nvSpPr>
        <p:spPr bwMode="auto">
          <a:xfrm>
            <a:off x="1395090" y="555526"/>
            <a:ext cx="279146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看图列式并计算。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7" name="Text Box 17"/>
          <p:cNvSpPr txBox="1">
            <a:spLocks noChangeArrowheads="1"/>
          </p:cNvSpPr>
          <p:nvPr/>
        </p:nvSpPr>
        <p:spPr bwMode="auto">
          <a:xfrm>
            <a:off x="3023230" y="2350036"/>
            <a:ext cx="27724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一共重多少千克？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8" name="AutoShape 18"/>
          <p:cNvSpPr/>
          <p:nvPr/>
        </p:nvSpPr>
        <p:spPr bwMode="auto">
          <a:xfrm rot="16200000">
            <a:off x="4140671" y="625580"/>
            <a:ext cx="358775" cy="3240088"/>
          </a:xfrm>
          <a:prstGeom prst="leftBrace">
            <a:avLst>
              <a:gd name="adj1" fmla="val 7525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2915" name="AutoShape 35"/>
          <p:cNvSpPr>
            <a:spLocks noChangeArrowheads="1"/>
          </p:cNvSpPr>
          <p:nvPr/>
        </p:nvSpPr>
        <p:spPr bwMode="auto">
          <a:xfrm>
            <a:off x="1260153" y="2210698"/>
            <a:ext cx="1655762" cy="576263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每袋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kg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916" name="AutoShape 36"/>
          <p:cNvSpPr>
            <a:spLocks noChangeArrowheads="1"/>
          </p:cNvSpPr>
          <p:nvPr/>
        </p:nvSpPr>
        <p:spPr bwMode="auto">
          <a:xfrm>
            <a:off x="3139435" y="2964716"/>
            <a:ext cx="2487295" cy="575945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总重量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kg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922" name="Line 42"/>
          <p:cNvSpPr>
            <a:spLocks noChangeShapeType="1"/>
          </p:cNvSpPr>
          <p:nvPr/>
        </p:nvSpPr>
        <p:spPr bwMode="auto">
          <a:xfrm>
            <a:off x="3767291" y="3959343"/>
            <a:ext cx="144463" cy="1444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122923" name="Line 43"/>
          <p:cNvSpPr>
            <a:spLocks noChangeShapeType="1"/>
          </p:cNvSpPr>
          <p:nvPr/>
        </p:nvSpPr>
        <p:spPr bwMode="auto">
          <a:xfrm>
            <a:off x="3418588" y="4346605"/>
            <a:ext cx="144462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122924" name="Text Box 44"/>
          <p:cNvSpPr txBox="1">
            <a:spLocks noChangeArrowheads="1"/>
          </p:cNvSpPr>
          <p:nvPr/>
        </p:nvSpPr>
        <p:spPr bwMode="auto">
          <a:xfrm>
            <a:off x="3767291" y="3578574"/>
            <a:ext cx="4318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25" name="Text Box 45"/>
          <p:cNvSpPr txBox="1">
            <a:spLocks noChangeArrowheads="1"/>
          </p:cNvSpPr>
          <p:nvPr/>
        </p:nvSpPr>
        <p:spPr bwMode="auto">
          <a:xfrm>
            <a:off x="3492361" y="4346605"/>
            <a:ext cx="4318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圆角右箭头 2"/>
          <p:cNvSpPr/>
          <p:nvPr/>
        </p:nvSpPr>
        <p:spPr>
          <a:xfrm rot="10800000" flipH="1">
            <a:off x="2013580" y="2831728"/>
            <a:ext cx="1009650" cy="57594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6811" y="1112164"/>
            <a:ext cx="3699365" cy="1060707"/>
            <a:chOff x="2096771" y="1511043"/>
            <a:chExt cx="3699365" cy="1060707"/>
          </a:xfrm>
        </p:grpSpPr>
        <p:pic>
          <p:nvPicPr>
            <p:cNvPr id="2066" name="Picture 18" descr="E:\1.小学项目\19秋七彩课件\12.22 西师教参图片\6年级\p005-02-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6771" y="1553607"/>
              <a:ext cx="1101941" cy="1018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8" descr="E:\1.小学项目\19秋七彩课件\12.22 西师教参图片\6年级\p005-02-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4195" y="1511043"/>
              <a:ext cx="1101941" cy="1018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8" descr="E:\1.小学项目\19秋七彩课件\12.22 西师教参图片\6年级\p005-02-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0867" y="1526376"/>
              <a:ext cx="1101941" cy="1018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8" descr="E:\1.小学项目\19秋七彩课件\12.22 西师教参图片\6年级\p005-02-0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1374" y="1511044"/>
              <a:ext cx="1101941" cy="1018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009931" y="2075705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931" y="2075705"/>
                <a:ext cx="524503" cy="783804"/>
              </a:xfrm>
              <a:prstGeom prst="rect">
                <a:avLst/>
              </a:prstGeom>
              <a:blipFill rotWithShape="1">
                <a:blip r:embed="rId3"/>
                <a:stretch>
                  <a:fillRect l="-30" t="-67" r="28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938608" y="2831728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8608" y="2831728"/>
                <a:ext cx="524503" cy="783804"/>
              </a:xfrm>
              <a:prstGeom prst="rect">
                <a:avLst/>
              </a:prstGeom>
              <a:blipFill rotWithShape="1">
                <a:blip r:embed="rId3"/>
                <a:stretch>
                  <a:fillRect l="-41" t="-34" r="39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013851" y="3808873"/>
                <a:ext cx="1065292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𝟒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3851" y="3808873"/>
                <a:ext cx="1065292" cy="783804"/>
              </a:xfrm>
              <a:prstGeom prst="rect">
                <a:avLst/>
              </a:prstGeom>
              <a:blipFill rotWithShape="1">
                <a:blip r:embed="rId4"/>
                <a:stretch>
                  <a:fillRect l="-25" t="-18" r="3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710994" y="3808873"/>
                <a:ext cx="137999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0994" y="3808873"/>
                <a:ext cx="1379993" cy="783804"/>
              </a:xfrm>
              <a:prstGeom prst="rect">
                <a:avLst/>
              </a:prstGeom>
              <a:blipFill rotWithShape="1">
                <a:blip r:embed="rId5"/>
                <a:stretch>
                  <a:fillRect l="-13" t="-18" r="23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923928" y="401191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2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2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22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2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22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122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2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122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6" grpId="0" bldLvl="0" animBg="1"/>
      <p:bldP spid="122897" grpId="0" bldLvl="0" animBg="1"/>
      <p:bldP spid="122898" grpId="0" animBg="1"/>
      <p:bldP spid="122915" grpId="0" animBg="1"/>
      <p:bldP spid="122916" grpId="0" bldLvl="0" animBg="1"/>
      <p:bldP spid="122924" grpId="0" bldLvl="0"/>
      <p:bldP spid="122925" grpId="0" bldLvl="0"/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192405" y="2938423"/>
            <a:ext cx="1139190" cy="125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5965" name="Group 13"/>
          <p:cNvGrpSpPr/>
          <p:nvPr/>
        </p:nvGrpSpPr>
        <p:grpSpPr bwMode="auto">
          <a:xfrm>
            <a:off x="2700039" y="1983318"/>
            <a:ext cx="5040313" cy="71438"/>
            <a:chOff x="1383" y="2255"/>
            <a:chExt cx="3175" cy="45"/>
          </a:xfrm>
        </p:grpSpPr>
        <p:sp>
          <p:nvSpPr>
            <p:cNvPr id="125966" name="Line 14"/>
            <p:cNvSpPr>
              <a:spLocks noChangeShapeType="1"/>
            </p:cNvSpPr>
            <p:nvPr/>
          </p:nvSpPr>
          <p:spPr bwMode="auto">
            <a:xfrm>
              <a:off x="1383" y="2300"/>
              <a:ext cx="3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125967" name="Group 15"/>
            <p:cNvGrpSpPr/>
            <p:nvPr/>
          </p:nvGrpSpPr>
          <p:grpSpPr bwMode="auto">
            <a:xfrm>
              <a:off x="1383" y="2255"/>
              <a:ext cx="3175" cy="45"/>
              <a:chOff x="1383" y="2210"/>
              <a:chExt cx="3175" cy="90"/>
            </a:xfrm>
          </p:grpSpPr>
          <p:sp>
            <p:nvSpPr>
              <p:cNvPr id="125968" name="Line 16"/>
              <p:cNvSpPr>
                <a:spLocks noChangeShapeType="1"/>
              </p:cNvSpPr>
              <p:nvPr/>
            </p:nvSpPr>
            <p:spPr bwMode="auto">
              <a:xfrm>
                <a:off x="1383" y="2210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25969" name="Line 17"/>
              <p:cNvSpPr>
                <a:spLocks noChangeShapeType="1"/>
              </p:cNvSpPr>
              <p:nvPr/>
            </p:nvSpPr>
            <p:spPr bwMode="auto">
              <a:xfrm>
                <a:off x="2018" y="2210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25970" name="Line 18"/>
              <p:cNvSpPr>
                <a:spLocks noChangeShapeType="1"/>
              </p:cNvSpPr>
              <p:nvPr/>
            </p:nvSpPr>
            <p:spPr bwMode="auto">
              <a:xfrm>
                <a:off x="2653" y="2210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25971" name="Line 19"/>
              <p:cNvSpPr>
                <a:spLocks noChangeShapeType="1"/>
              </p:cNvSpPr>
              <p:nvPr/>
            </p:nvSpPr>
            <p:spPr bwMode="auto">
              <a:xfrm>
                <a:off x="3288" y="2210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25972" name="Line 20"/>
              <p:cNvSpPr>
                <a:spLocks noChangeShapeType="1"/>
              </p:cNvSpPr>
              <p:nvPr/>
            </p:nvSpPr>
            <p:spPr bwMode="auto">
              <a:xfrm>
                <a:off x="3923" y="2210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25973" name="Line 21"/>
              <p:cNvSpPr>
                <a:spLocks noChangeShapeType="1"/>
              </p:cNvSpPr>
              <p:nvPr/>
            </p:nvSpPr>
            <p:spPr bwMode="auto">
              <a:xfrm>
                <a:off x="4558" y="2210"/>
                <a:ext cx="0" cy="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sp>
        <p:nvSpPr>
          <p:cNvPr id="125974" name="AutoShape 22"/>
          <p:cNvSpPr/>
          <p:nvPr/>
        </p:nvSpPr>
        <p:spPr bwMode="auto">
          <a:xfrm rot="16200000">
            <a:off x="5040808" y="-284426"/>
            <a:ext cx="358775" cy="5040313"/>
          </a:xfrm>
          <a:prstGeom prst="leftBrace">
            <a:avLst>
              <a:gd name="adj1" fmla="val 11707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5975" name="AutoShape 23"/>
          <p:cNvSpPr/>
          <p:nvPr/>
        </p:nvSpPr>
        <p:spPr bwMode="auto">
          <a:xfrm rot="5400000">
            <a:off x="4104977" y="291043"/>
            <a:ext cx="214312" cy="3024188"/>
          </a:xfrm>
          <a:prstGeom prst="leftBrace">
            <a:avLst>
              <a:gd name="adj1" fmla="val 11759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5976" name="Text Box 24"/>
          <p:cNvSpPr txBox="1">
            <a:spLocks noChangeArrowheads="1"/>
          </p:cNvSpPr>
          <p:nvPr/>
        </p:nvSpPr>
        <p:spPr bwMode="auto">
          <a:xfrm>
            <a:off x="4573289" y="2414840"/>
            <a:ext cx="15113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全长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m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5977" name="Text Box 25"/>
          <p:cNvSpPr txBox="1">
            <a:spLocks noChangeArrowheads="1"/>
          </p:cNvSpPr>
          <p:nvPr/>
        </p:nvSpPr>
        <p:spPr bwMode="auto">
          <a:xfrm>
            <a:off x="3708419" y="1320735"/>
            <a:ext cx="17113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长？米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403648" y="2414205"/>
            <a:ext cx="3169006" cy="1022985"/>
          </a:xfrm>
          <a:prstGeom prst="wedgeRoundRectCallout">
            <a:avLst>
              <a:gd name="adj1" fmla="val -60005"/>
              <a:gd name="adj2" fmla="val 32801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把全长平均分成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份，取其中的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份。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288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913091"/>
            <a:ext cx="5667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6" name="Text Box 16"/>
          <p:cNvSpPr txBox="1">
            <a:spLocks noChangeArrowheads="1"/>
          </p:cNvSpPr>
          <p:nvPr/>
        </p:nvSpPr>
        <p:spPr bwMode="auto">
          <a:xfrm>
            <a:off x="1692294" y="708660"/>
            <a:ext cx="28809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看图列式并计算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22" name="Line 42"/>
          <p:cNvSpPr>
            <a:spLocks noChangeShapeType="1"/>
          </p:cNvSpPr>
          <p:nvPr/>
        </p:nvSpPr>
        <p:spPr bwMode="auto">
          <a:xfrm>
            <a:off x="4730268" y="3692420"/>
            <a:ext cx="287655" cy="15494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122923" name="Line 43"/>
          <p:cNvSpPr>
            <a:spLocks noChangeShapeType="1"/>
          </p:cNvSpPr>
          <p:nvPr/>
        </p:nvSpPr>
        <p:spPr bwMode="auto">
          <a:xfrm>
            <a:off x="4482323" y="4080148"/>
            <a:ext cx="260350" cy="2603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122925" name="Text Box 45"/>
          <p:cNvSpPr txBox="1">
            <a:spLocks noChangeArrowheads="1"/>
          </p:cNvSpPr>
          <p:nvPr/>
        </p:nvSpPr>
        <p:spPr bwMode="auto">
          <a:xfrm>
            <a:off x="4874095" y="3403970"/>
            <a:ext cx="504190" cy="398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16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Text Box 45"/>
          <p:cNvSpPr txBox="1">
            <a:spLocks noChangeArrowheads="1"/>
          </p:cNvSpPr>
          <p:nvPr/>
        </p:nvSpPr>
        <p:spPr bwMode="auto">
          <a:xfrm>
            <a:off x="4573289" y="4191099"/>
            <a:ext cx="4318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771700" y="3543585"/>
                <a:ext cx="124963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𝟖𝟎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700" y="3543585"/>
                <a:ext cx="1249636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45" t="-36" r="41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708419" y="3603360"/>
                <a:ext cx="1564339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𝟖𝟎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8419" y="3603360"/>
                <a:ext cx="1564339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" t="-47" r="2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5112481" y="3818538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2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5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5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5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22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122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122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74" grpId="0" animBg="1"/>
      <p:bldP spid="125975" grpId="0" animBg="1"/>
      <p:bldP spid="125976" grpId="0" bldLvl="0" animBg="1"/>
      <p:bldP spid="125977" grpId="0" bldLvl="0" animBg="1"/>
      <p:bldP spid="13" grpId="0" bldLvl="0" animBg="1"/>
      <p:bldP spid="122896" grpId="0" bldLvl="0" animBg="1"/>
      <p:bldP spid="122925" grpId="0" bldLvl="0" animBg="1"/>
      <p:bldP spid="2" grpId="0" bldLvl="0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文本框 113"/>
          <p:cNvSpPr txBox="1"/>
          <p:nvPr/>
        </p:nvSpPr>
        <p:spPr>
          <a:xfrm>
            <a:off x="1085850" y="725987"/>
            <a:ext cx="711263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95275"/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正方形桌面的边长是  米，它的周长是多少米？面积是多少平方米？</a:t>
            </a:r>
            <a:endParaRPr lang="en-US" sz="1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295275"/>
            <a:r>
              <a:rPr lang="en-US" sz="1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zh-CN" altLang="en-US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202689" y="4053501"/>
            <a:ext cx="6978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295275" algn="l"/>
            <a:r>
              <a:rPr 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 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答：它的周长</a:t>
            </a: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米，它的面积</a:t>
            </a:r>
            <a:r>
              <a:rPr 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平方米。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3209" y="1735637"/>
            <a:ext cx="11969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295275" algn="l"/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C=4a</a:t>
            </a:r>
            <a:endParaRPr 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97400" y="1781357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295275" algn="l"/>
            <a:r>
              <a:rPr 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S=a</a:t>
            </a:r>
            <a:r>
              <a:rPr lang="en-US" sz="2800" b="1" baseline="30000" dirty="0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sz="2800" b="1" baseline="30000" dirty="0"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8" name="对象 2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00987" y="3972325"/>
          <a:ext cx="316865" cy="615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" r:id="rId1" imgW="203200" imgH="393700" progId="Equation.KSEE3">
                  <p:embed/>
                </p:oleObj>
              </mc:Choice>
              <mc:Fallback>
                <p:oleObj name="" r:id="rId1" imgW="2032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00987" y="3972325"/>
                        <a:ext cx="316865" cy="615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80527" y="3962061"/>
          <a:ext cx="437515" cy="613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9" name="" r:id="rId3" imgW="228600" imgH="393700" progId="Equation.KSEE3">
                  <p:embed/>
                </p:oleObj>
              </mc:Choice>
              <mc:Fallback>
                <p:oleObj name="" r:id="rId3" imgW="2286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80527" y="3962061"/>
                        <a:ext cx="437515" cy="613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578630" y="483518"/>
                <a:ext cx="524503" cy="784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630" y="483518"/>
                <a:ext cx="524503" cy="784830"/>
              </a:xfrm>
              <a:prstGeom prst="rect">
                <a:avLst/>
              </a:prstGeom>
              <a:blipFill rotWithShape="1">
                <a:blip r:embed="rId5"/>
                <a:stretch>
                  <a:fillRect l="-53" t="-36" r="52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763689" y="2049283"/>
                <a:ext cx="1368152" cy="7824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𝟒</m:t>
                      </m:r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9" y="2049283"/>
                <a:ext cx="1368152" cy="782458"/>
              </a:xfrm>
              <a:prstGeom prst="rect">
                <a:avLst/>
              </a:prstGeom>
              <a:blipFill rotWithShape="1">
                <a:blip r:embed="rId6"/>
                <a:stretch>
                  <a:fillRect l="-21" t="-18" r="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930347" y="2638855"/>
                <a:ext cx="867545" cy="713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×</m:t>
                        </m:r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0347" y="2638855"/>
                <a:ext cx="867545" cy="713529"/>
              </a:xfrm>
              <a:prstGeom prst="rect">
                <a:avLst/>
              </a:prstGeom>
              <a:blipFill rotWithShape="1">
                <a:blip r:embed="rId7"/>
                <a:stretch>
                  <a:fillRect l="-67" t="-60" r="-7603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1833269" y="3302185"/>
                <a:ext cx="199817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（米）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3269" y="3302185"/>
                <a:ext cx="1998175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1" t="-24" r="2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5765311" y="1649927"/>
                <a:ext cx="1368152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311" y="1649927"/>
                <a:ext cx="1368152" cy="784830"/>
              </a:xfrm>
              <a:prstGeom prst="rect">
                <a:avLst/>
              </a:prstGeom>
              <a:blipFill rotWithShape="1">
                <a:blip r:embed="rId9"/>
                <a:stretch>
                  <a:fillRect l="-11" t="-25" r="37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5790357" y="2434757"/>
                <a:ext cx="1368152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𝟒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0357" y="2434757"/>
                <a:ext cx="1368152" cy="784830"/>
              </a:xfrm>
              <a:prstGeom prst="rect">
                <a:avLst/>
              </a:prstGeom>
              <a:blipFill rotWithShape="1">
                <a:blip r:embed="rId10"/>
                <a:stretch>
                  <a:fillRect l="-31" t="-21" r="1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5736714" y="3183286"/>
                <a:ext cx="2613728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𝟐𝟓</m:t>
                          </m:r>
                        </m:den>
                      </m:f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（</m:t>
                      </m:r>
                      <m:r>
                        <a:rPr lang="zh-CN" altLang="en-US" sz="2400" b="1" i="1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平方</m:t>
                      </m:r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</a:rPr>
                        <m:t>米）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6714" y="3183286"/>
                <a:ext cx="2613728" cy="786177"/>
              </a:xfrm>
              <a:prstGeom prst="rect">
                <a:avLst/>
              </a:prstGeom>
              <a:blipFill rotWithShape="1">
                <a:blip r:embed="rId11"/>
                <a:stretch>
                  <a:fillRect l="-5" t="-4" r="7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5" grpId="0"/>
      <p:bldP spid="6" grpId="0"/>
      <p:bldP spid="2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1704</Words>
  <Application>WPS 演示</Application>
  <PresentationFormat>全屏显示(16:9)</PresentationFormat>
  <Paragraphs>324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黑体</vt:lpstr>
      <vt:lpstr>楷体_GB2312</vt:lpstr>
      <vt:lpstr>幼圆</vt:lpstr>
      <vt:lpstr>楷体</vt:lpstr>
      <vt:lpstr>Times New Roman</vt:lpstr>
      <vt:lpstr>Cambria Math</vt:lpstr>
      <vt:lpstr>Cambria Math</vt:lpstr>
      <vt:lpstr>等线</vt:lpstr>
      <vt:lpstr>微软雅黑</vt:lpstr>
      <vt:lpstr>Arial Unicode MS</vt:lpstr>
      <vt:lpstr>2_自定义设计方案</vt:lpstr>
      <vt:lpstr>自定义设计方案</vt:lpstr>
      <vt:lpstr>Office 主题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83</cp:revision>
  <dcterms:created xsi:type="dcterms:W3CDTF">2018-09-11T05:46:00Z</dcterms:created>
  <dcterms:modified xsi:type="dcterms:W3CDTF">2023-08-29T00:55:08Z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C99BBCAA533B460AAFA5049E8CC277A2_12</vt:lpwstr>
  </property>
</Properties>
</file>