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87" r:id="rId4"/>
    <p:sldMasterId id="2147483698" r:id="rId5"/>
    <p:sldMasterId id="2147483709" r:id="rId6"/>
  </p:sldMasterIdLst>
  <p:notesMasterIdLst>
    <p:notesMasterId r:id="rId21"/>
  </p:notesMasterIdLst>
  <p:sldIdLst>
    <p:sldId id="256" r:id="rId7"/>
    <p:sldId id="384" r:id="rId8"/>
    <p:sldId id="389" r:id="rId9"/>
    <p:sldId id="390" r:id="rId10"/>
    <p:sldId id="391" r:id="rId11"/>
    <p:sldId id="392" r:id="rId12"/>
    <p:sldId id="398" r:id="rId13"/>
    <p:sldId id="399" r:id="rId14"/>
    <p:sldId id="393" r:id="rId15"/>
    <p:sldId id="395" r:id="rId16"/>
    <p:sldId id="394" r:id="rId17"/>
    <p:sldId id="397" r:id="rId18"/>
    <p:sldId id="396" r:id="rId19"/>
    <p:sldId id="381" r:id="rId20"/>
  </p:sldIdLst>
  <p:sldSz cx="9144000" cy="5143500" type="screen16x9"/>
  <p:notesSz cx="6858000" cy="9144000"/>
  <p:custDataLst>
    <p:tags r:id="rId2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55" userDrawn="1">
          <p15:clr>
            <a:srgbClr val="A4A3A4"/>
          </p15:clr>
        </p15:guide>
        <p15:guide id="2" pos="2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FF"/>
    <a:srgbClr val="FF0000"/>
    <a:srgbClr val="180DA3"/>
    <a:srgbClr val="17DB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110" d="100"/>
          <a:sy n="110" d="100"/>
        </p:scale>
        <p:origin x="-96" y="-222"/>
      </p:cViewPr>
      <p:guideLst>
        <p:guide orient="horz" pos="1655"/>
        <p:guide pos="284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644CA67A-5131-44CD-8AF4-862863868F3D}"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9BC71114-5348-4759-9094-CB4D943801AC}"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BF1794EF-AEAE-4B9B-B6BC-03E8827895B5}"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D9A3988A-7E08-433F-95BD-DFA5788E7428}"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BBDBEC5-7629-4AD2-AD9E-5B878F9D0803}"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3F925D7-D6E2-4C5A-90C9-46F53CF0937D}"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a:xfrm>
            <a:off x="301625" y="4514850"/>
            <a:ext cx="2289175" cy="357188"/>
          </a:xfrm>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a:xfrm>
            <a:off x="3124200" y="4514850"/>
            <a:ext cx="2895600" cy="357188"/>
          </a:xfrm>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a:xfrm>
            <a:off x="6553200" y="4514850"/>
            <a:ext cx="2289175" cy="357188"/>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1111</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86C6C3A3-C81F-47A2-B510-E6C8076D219B}"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D7758F06-98A4-4DA0-BF83-44B78770641D}" type="slidenum">
              <a:rPr lang="zh-CN" altLang="en-US"/>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8D8907CC-4D6E-4FA1-9AE5-1D1918B8F150}"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A59F4F23-766D-4FA5-8169-BBF283C599BA}" type="slidenum">
              <a:rPr lang="zh-CN" altLang="en-US"/>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0EE7DBEC-D00B-4EFE-8947-CEBCC6DE8BC1}" type="datetimeFigureOut">
              <a:rPr lang="zh-CN" altLang="en-US"/>
            </a:fld>
            <a:endParaRPr lang="en-US" altLang="zh-CN"/>
          </a:p>
        </p:txBody>
      </p:sp>
      <p:sp>
        <p:nvSpPr>
          <p:cNvPr id="8" name="页脚占位符 7"/>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EF776A8C-BBEE-4A6F-824E-869BF0E12C1A}" type="slidenum">
              <a:rPr lang="zh-CN" altLang="en-US"/>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279CC6C4-1B0C-4076-B354-C01BC4E8CA89}" type="datetimeFigureOut">
              <a:rPr lang="zh-CN" altLang="en-US"/>
            </a:fld>
            <a:endParaRPr lang="en-US" altLang="zh-CN"/>
          </a:p>
        </p:txBody>
      </p:sp>
      <p:sp>
        <p:nvSpPr>
          <p:cNvPr id="4" name="页脚占位符 3"/>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BC4D8217-DCD3-4B6A-8717-DB0F3BC5CCD1}" type="slidenum">
              <a:rPr lang="zh-CN" altLang="en-US"/>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F6D20857-E398-4B0A-8230-5503E1AA6EF8}" type="datetimeFigureOut">
              <a:rPr lang="zh-CN" altLang="en-US"/>
            </a:fld>
            <a:endParaRPr lang="en-US" altLang="zh-CN"/>
          </a:p>
        </p:txBody>
      </p:sp>
      <p:sp>
        <p:nvSpPr>
          <p:cNvPr id="3" name="页脚占位符 2"/>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DA20093A-2E85-4663-911F-BC402730A7BA}"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7CB74ABE-88A7-4E82-AFCF-EF5F4A994906}"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59F0A0B7-D463-407C-9D88-0C8D202D3A40}"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0BBE860F-A520-4C54-8A16-81DC03703D8F}"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995FA687-8282-4E18-BFCF-797647C839BD}" type="slidenum">
              <a:rPr lang="zh-CN" altLang="en-US"/>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07E8A174-0DA8-43AA-87BE-41F0A70D8365}" type="datetimeFigureOut">
              <a:rPr lang="zh-CN" altLang="en-US"/>
            </a:fld>
            <a:endParaRPr lang="en-US" altLang="zh-CN"/>
          </a:p>
        </p:txBody>
      </p:sp>
      <p:sp>
        <p:nvSpPr>
          <p:cNvPr id="6" name="页脚占位符 5"/>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C0F30A7B-7F81-4255-A8C1-77AAAB0B02AC}" type="slidenum">
              <a:rPr lang="zh-CN" altLang="en-US"/>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60A15A8D-D63C-419F-9E7F-68C798990202}"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08E7744A-5AF6-486B-8FD6-C6327DD4A938}" type="slidenum">
              <a:rPr lang="zh-CN" altLang="en-US"/>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C8E4A133-6202-48D8-ADB4-833968CA314F}" type="datetimeFigureOut">
              <a:rPr lang="zh-CN" altLang="en-US"/>
            </a:fld>
            <a:endParaRPr lang="en-US" altLang="zh-CN"/>
          </a:p>
        </p:txBody>
      </p:sp>
      <p:sp>
        <p:nvSpPr>
          <p:cNvPr id="5" name="页脚占位符 4"/>
          <p:cNvSpPr>
            <a:spLocks noGrp="1"/>
          </p:cNvSpPr>
          <p:nvPr>
            <p:ph type="ftr" sz="quarter" idx="11"/>
          </p:nvPr>
        </p:nvSpPr>
        <p:spPr>
          <a:xfrm>
            <a:off x="3124200" y="4767263"/>
            <a:ext cx="2895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vert="horz" wrap="square" lIns="91440" tIns="45720" rIns="91440" bIns="45720" numCol="1" anchor="t" anchorCtr="0" compatLnSpc="1"/>
          <a:lstStyle>
            <a:lvl1pPr algn="l">
              <a:defRPr sz="1400">
                <a:solidFill>
                  <a:srgbClr val="000000"/>
                </a:solidFill>
                <a:latin typeface="Calibri" panose="020F0502020204030204" pitchFamily="34" charset="0"/>
              </a:defRPr>
            </a:lvl1pPr>
          </a:lstStyle>
          <a:p>
            <a:pPr>
              <a:defRPr/>
            </a:pPr>
            <a:fld id="{84887605-5C15-46A0-B3B1-B952DB8829D9}" type="slidenum">
              <a:rPr lang="zh-CN" altLang="en-US"/>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4AC70283-6286-4488-B366-ECAD9693639A}" type="datetimeFigureOut">
              <a:rPr lang="zh-CN" altLang="en-US"/>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3210FC54-4958-41F6-8A19-376E30A0B9D1}"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624B62CA-1780-4D74-B669-9D05D2D6398B}"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CF647A2-5C66-418A-9600-A80275D787D2}"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034"/>
            <a:ext cx="3655181" cy="264321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034"/>
            <a:ext cx="3673182" cy="264321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0593F9D9-56DA-44BF-B9B5-4228B0BC678A}" type="datetimeFigureOut">
              <a:rPr lang="zh-CN" altLang="en-US"/>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C48D48B7-80FB-4892-8BE7-D08649E24A78}" type="slidenum">
              <a:rPr lang="zh-CN" altLang="en-US"/>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7"/>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3829"/>
            <a:ext cx="3655181"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034"/>
            <a:ext cx="3655181" cy="264321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3829"/>
            <a:ext cx="3673182" cy="617934"/>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034"/>
            <a:ext cx="3673182" cy="264321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E11AE134-27FC-4CE8-96F4-FDC9FB9CA9A5}" type="datetimeFigureOut">
              <a:rPr lang="zh-CN" altLang="en-US"/>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4EAD2C51-421D-4B6A-BD11-DE7DAF7EBC64}" type="slidenum">
              <a:rPr lang="zh-CN" altLang="en-US"/>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fontAlgn="auto">
              <a:spcBef>
                <a:spcPts val="0"/>
              </a:spcBef>
              <a:spcAft>
                <a:spcPts val="0"/>
              </a:spcAft>
            </a:pPr>
            <a:fld id="{E014346E-DEDF-498A-AF7D-A9D39D4BEE6B}" type="datetimeFigureOut">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fontAlgn="auto">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fontAlgn="auto">
              <a:spcBef>
                <a:spcPts val="0"/>
              </a:spcBef>
              <a:spcAft>
                <a:spcPts val="0"/>
              </a:spcAft>
            </a:pPr>
            <a:fld id="{FE4AC913-6F29-404C-9ADF-29251873EBE9}" type="slidenum">
              <a:rPr lang="zh-CN" altLang="en-US" sz="1400" smtClean="0">
                <a:solidFill>
                  <a:prstClr val="black"/>
                </a:solidFill>
                <a:latin typeface="Calibri" panose="020F0502020204030204"/>
                <a:ea typeface="宋体" panose="02010600030101010101" pitchFamily="2" charset="-122"/>
              </a:rPr>
            </a:fld>
            <a:endParaRPr lang="zh-CN" altLang="en-US" sz="140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A62C7987-68FC-4FBA-BDCB-9C3CF9E33594}" type="datetimeFigureOut">
              <a:rPr lang="zh-CN" altLang="en-US"/>
            </a:fld>
            <a:endParaRPr lang="zh-CN" altLang="en-US"/>
          </a:p>
        </p:txBody>
      </p:sp>
      <p:sp>
        <p:nvSpPr>
          <p:cNvPr id="3" name="页脚占位符 2"/>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93F74511-A324-4634-958B-97021161728A}" type="slidenum">
              <a:rPr lang="zh-CN" altLang="en-US"/>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87F77BAF-608B-45B9-86E9-DF25365B82ED}"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CBAB744C-721B-4FC9-B101-04B6C1C8055C}" type="slidenum">
              <a:rPr lang="zh-CN" altLang="en-US"/>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B912A0B2-E6AD-4A86-92C3-2759304EF788}" type="datetimeFigureOut">
              <a:rPr lang="zh-CN" altLang="en-US"/>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algn="l"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algn="l" fontAlgn="auto">
              <a:spcBef>
                <a:spcPts val="0"/>
              </a:spcBef>
              <a:spcAft>
                <a:spcPts val="0"/>
              </a:spcAft>
              <a:defRPr>
                <a:latin typeface="+mn-lt"/>
                <a:ea typeface="+mn-ea"/>
              </a:defRPr>
            </a:lvl1pPr>
          </a:lstStyle>
          <a:p>
            <a:pPr>
              <a:defRPr/>
            </a:pPr>
            <a:fld id="{791E42E2-E392-4F65-A748-C6853058DBD3}"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png"/><Relationship Id="rId16" Type="http://schemas.openxmlformats.org/officeDocument/2006/relationships/slide" Target="../slides/slide1.xml"/><Relationship Id="rId15" Type="http://schemas.openxmlformats.org/officeDocument/2006/relationships/image" Target="../media/image3.png"/><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37.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2" Type="http://schemas.openxmlformats.org/officeDocument/2006/relationships/theme" Target="../theme/theme3.xml"/><Relationship Id="rId11" Type="http://schemas.openxmlformats.org/officeDocument/2006/relationships/image" Target="../media/image1.png"/><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2" Type="http://schemas.openxmlformats.org/officeDocument/2006/relationships/theme" Target="../theme/theme4.xml"/><Relationship Id="rId11" Type="http://schemas.openxmlformats.org/officeDocument/2006/relationships/image" Target="../media/image1.png"/><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9" Type="http://schemas.openxmlformats.org/officeDocument/2006/relationships/theme" Target="../theme/theme5.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82.xml"/><Relationship Id="rId24" Type="http://schemas.openxmlformats.org/officeDocument/2006/relationships/slideLayout" Target="../slideLayouts/slideLayout81.xml"/><Relationship Id="rId23" Type="http://schemas.openxmlformats.org/officeDocument/2006/relationships/slideLayout" Target="../slideLayouts/slideLayout80.xml"/><Relationship Id="rId22" Type="http://schemas.openxmlformats.org/officeDocument/2006/relationships/slideLayout" Target="../slideLayouts/slideLayout79.xml"/><Relationship Id="rId21" Type="http://schemas.openxmlformats.org/officeDocument/2006/relationships/slideLayout" Target="../slideLayouts/slideLayout78.xml"/><Relationship Id="rId20" Type="http://schemas.openxmlformats.org/officeDocument/2006/relationships/slideLayout" Target="../slideLayouts/slideLayout77.xml"/><Relationship Id="rId2" Type="http://schemas.openxmlformats.org/officeDocument/2006/relationships/slideLayout" Target="../slideLayouts/slideLayout59.xml"/><Relationship Id="rId19" Type="http://schemas.openxmlformats.org/officeDocument/2006/relationships/slideLayout" Target="../slideLayouts/slideLayout76.xml"/><Relationship Id="rId18" Type="http://schemas.openxmlformats.org/officeDocument/2006/relationships/slideLayout" Target="../slideLayouts/slideLayout75.xml"/><Relationship Id="rId17" Type="http://schemas.openxmlformats.org/officeDocument/2006/relationships/slideLayout" Target="../slideLayouts/slideLayout74.xml"/><Relationship Id="rId16" Type="http://schemas.openxmlformats.org/officeDocument/2006/relationships/slideLayout" Target="../slideLayouts/slideLayout73.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1026" name="图片 6"/>
          <p:cNvPicPr>
            <a:picLocks noChangeAspect="1"/>
          </p:cNvPicPr>
          <p:nvPr userDrawn="1"/>
        </p:nvPicPr>
        <p:blipFill>
          <a:blip r:embed="rId14"/>
          <a:srcRect/>
          <a:stretch>
            <a:fillRect/>
          </a:stretch>
        </p:blipFill>
        <p:spPr bwMode="auto">
          <a:xfrm>
            <a:off x="0" y="4732338"/>
            <a:ext cx="9144000" cy="411162"/>
          </a:xfrm>
          <a:prstGeom prst="rect">
            <a:avLst/>
          </a:prstGeom>
          <a:noFill/>
          <a:ln w="9525">
            <a:noFill/>
            <a:miter lim="800000"/>
            <a:headEnd/>
            <a:tailEnd/>
          </a:ln>
        </p:spPr>
      </p:pic>
      <p:sp>
        <p:nvSpPr>
          <p:cNvPr id="8" name="矩形 7"/>
          <p:cNvSpPr/>
          <p:nvPr userDrawn="1"/>
        </p:nvSpPr>
        <p:spPr>
          <a:xfrm flipH="1">
            <a:off x="0" y="124113"/>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pic>
        <p:nvPicPr>
          <p:cNvPr id="1030" name="图片 8"/>
          <p:cNvPicPr>
            <a:picLocks noChangeAspect="1"/>
          </p:cNvPicPr>
          <p:nvPr userDrawn="1"/>
        </p:nvPicPr>
        <p:blipFill>
          <a:blip r:embed="rId15"/>
          <a:srcRect/>
          <a:stretch>
            <a:fillRect/>
          </a:stretch>
        </p:blipFill>
        <p:spPr bwMode="auto">
          <a:xfrm>
            <a:off x="8027988" y="123825"/>
            <a:ext cx="915987" cy="360363"/>
          </a:xfrm>
          <a:prstGeom prst="rect">
            <a:avLst/>
          </a:prstGeom>
          <a:noFill/>
          <a:ln w="9525">
            <a:noFill/>
            <a:miter lim="800000"/>
            <a:headEnd/>
            <a:tailEnd/>
          </a:ln>
        </p:spPr>
      </p:pic>
      <p:sp>
        <p:nvSpPr>
          <p:cNvPr id="10" name="TextBox 9"/>
          <p:cNvSpPr txBox="1"/>
          <p:nvPr userDrawn="1"/>
        </p:nvSpPr>
        <p:spPr>
          <a:xfrm>
            <a:off x="179705" y="93980"/>
            <a:ext cx="1412875" cy="276999"/>
          </a:xfrm>
          <a:prstGeom prst="rect">
            <a:avLst/>
          </a:prstGeom>
          <a:noFill/>
        </p:spPr>
        <p:txBody>
          <a:bodyPr wrap="square">
            <a:spAutoFit/>
          </a:bodyPr>
          <a:lstStyle/>
          <a:p>
            <a:pPr fontAlgn="auto">
              <a:spcBef>
                <a:spcPts val="0"/>
              </a:spcBef>
              <a:spcAft>
                <a:spcPts val="0"/>
              </a:spcAft>
              <a:defRPr/>
            </a:pPr>
            <a:r>
              <a:rPr lang="zh-CN" altLang="zh-CN" sz="1200" dirty="0">
                <a:solidFill>
                  <a:srgbClr val="000000"/>
                </a:solidFill>
                <a:latin typeface="黑体" panose="02010609060101010101" pitchFamily="2" charset="-122"/>
                <a:ea typeface="黑体" panose="02010609060101010101" pitchFamily="2" charset="-122"/>
              </a:rPr>
              <a:t>问题解决（</a:t>
            </a:r>
            <a:r>
              <a:rPr lang="en-US" altLang="zh-CN" sz="1200" dirty="0">
                <a:solidFill>
                  <a:srgbClr val="000000"/>
                </a:solidFill>
                <a:latin typeface="黑体" panose="02010609060101010101" pitchFamily="2" charset="-122"/>
                <a:ea typeface="黑体" panose="02010609060101010101" pitchFamily="2" charset="-122"/>
              </a:rPr>
              <a:t>3</a:t>
            </a:r>
            <a:r>
              <a:rPr lang="zh-CN" altLang="zh-CN" sz="1200" dirty="0">
                <a:solidFill>
                  <a:srgbClr val="000000"/>
                </a:solidFill>
                <a:latin typeface="黑体" panose="02010609060101010101" pitchFamily="2" charset="-122"/>
                <a:ea typeface="黑体" panose="02010609060101010101" pitchFamily="2" charset="-122"/>
              </a:rPr>
              <a:t>）</a:t>
            </a:r>
            <a:endParaRPr lang="zh-CN" altLang="en-US" sz="1200" dirty="0">
              <a:latin typeface="黑体" panose="02010609060101010101" pitchFamily="2" charset="-122"/>
              <a:ea typeface="黑体" panose="02010609060101010101" pitchFamily="2" charset="-122"/>
            </a:endParaRPr>
          </a:p>
        </p:txBody>
      </p:sp>
      <p:grpSp>
        <p:nvGrpSpPr>
          <p:cNvPr id="1032" name="组合 5"/>
          <p:cNvGrpSpPr/>
          <p:nvPr userDrawn="1"/>
        </p:nvGrpSpPr>
        <p:grpSpPr bwMode="auto">
          <a:xfrm>
            <a:off x="8039100" y="4772025"/>
            <a:ext cx="1104900" cy="371475"/>
            <a:chOff x="7643422" y="4681236"/>
            <a:chExt cx="1105042" cy="370719"/>
          </a:xfrm>
        </p:grpSpPr>
        <p:pic>
          <p:nvPicPr>
            <p:cNvPr id="1033" name="图片 10">
              <a:hlinkClick r:id="rId16" action="ppaction://hlinksldjump"/>
            </p:cNvPr>
            <p:cNvPicPr>
              <a:picLocks noChangeAspect="1"/>
            </p:cNvPicPr>
            <p:nvPr/>
          </p:nvPicPr>
          <p:blipFill>
            <a:blip r:embed="rId17"/>
            <a:srcRect/>
            <a:stretch>
              <a:fillRect/>
            </a:stretch>
          </p:blipFill>
          <p:spPr bwMode="auto">
            <a:xfrm>
              <a:off x="7643422" y="4713389"/>
              <a:ext cx="1105042" cy="338566"/>
            </a:xfrm>
            <a:prstGeom prst="rect">
              <a:avLst/>
            </a:prstGeom>
            <a:noFill/>
            <a:ln w="9525">
              <a:noFill/>
              <a:miter lim="800000"/>
              <a:headEnd/>
              <a:tailEnd/>
            </a:ln>
          </p:spPr>
        </p:pic>
        <p:sp>
          <p:nvSpPr>
            <p:cNvPr id="12" name="文本框 26">
              <a:hlinkClick r:id="rId16" action="ppaction://hlinksldjump"/>
            </p:cNvPr>
            <p:cNvSpPr txBox="1"/>
            <p:nvPr/>
          </p:nvSpPr>
          <p:spPr>
            <a:xfrm>
              <a:off x="7762500" y="4681236"/>
              <a:ext cx="647783" cy="369135"/>
            </a:xfrm>
            <a:prstGeom prst="rect">
              <a:avLst/>
            </a:prstGeom>
            <a:noFill/>
          </p:spPr>
          <p:txBody>
            <a:bodyPr wrap="none">
              <a:spAutoFit/>
            </a:bodyPr>
            <a:lstStyle/>
            <a:p>
              <a:pPr fontAlgn="auto">
                <a:spcBef>
                  <a:spcPts val="0"/>
                </a:spcBef>
                <a:spcAft>
                  <a:spcPts val="0"/>
                </a:spcAft>
                <a:defRPr/>
              </a:pPr>
              <a:r>
                <a:rPr kumimoji="1" lang="zh-CN" altLang="en-US" dirty="0">
                  <a:latin typeface="黑体" panose="02010609060101010101" pitchFamily="2" charset="-122"/>
                  <a:ea typeface="黑体" panose="02010609060101010101" pitchFamily="2" charset="-122"/>
                </a:rPr>
                <a:t>返回</a:t>
              </a:r>
              <a:endParaRPr kumimoji="1" lang="zh-CN" altLang="en-US" dirty="0">
                <a:latin typeface="黑体" panose="02010609060101010101" pitchFamily="2" charset="-122"/>
                <a:ea typeface="黑体" panose="02010609060101010101" pitchFamily="2"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3314" name="图片 9"/>
          <p:cNvPicPr>
            <a:picLocks noChangeAspect="1"/>
          </p:cNvPicPr>
          <p:nvPr userDrawn="1"/>
        </p:nvPicPr>
        <p:blipFill>
          <a:blip r:embed="rId27"/>
          <a:srcRect/>
          <a:stretch>
            <a:fillRect/>
          </a:stretch>
        </p:blipFill>
        <p:spPr bwMode="auto">
          <a:xfrm>
            <a:off x="8027988" y="123825"/>
            <a:ext cx="915987" cy="360363"/>
          </a:xfrm>
          <a:prstGeom prst="rect">
            <a:avLst/>
          </a:prstGeom>
          <a:noFill/>
          <a:ln w="9525">
            <a:noFill/>
            <a:miter lim="800000"/>
            <a:headEnd/>
            <a:tailEnd/>
          </a:ln>
        </p:spPr>
      </p:pic>
      <p:pic>
        <p:nvPicPr>
          <p:cNvPr id="13315" name="图片 5"/>
          <p:cNvPicPr>
            <a:picLocks noChangeAspect="1"/>
          </p:cNvPicPr>
          <p:nvPr userDrawn="1"/>
        </p:nvPicPr>
        <p:blipFill>
          <a:blip r:embed="rId28"/>
          <a:srcRect/>
          <a:stretch>
            <a:fillRect/>
          </a:stretch>
        </p:blipFill>
        <p:spPr bwMode="auto">
          <a:xfrm>
            <a:off x="0" y="4732338"/>
            <a:ext cx="9144000" cy="4111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p:txStyles>
    <p:titleStyle>
      <a:lvl1pPr algn="ctr" defTabSz="683895" rtl="0" eaLnBrk="0" fontAlgn="base" hangingPunct="0">
        <a:spcBef>
          <a:spcPct val="0"/>
        </a:spcBef>
        <a:spcAft>
          <a:spcPct val="0"/>
        </a:spcAft>
        <a:defRPr sz="3300" kern="1200">
          <a:solidFill>
            <a:schemeClr val="tx1"/>
          </a:solidFill>
          <a:latin typeface="+mj-lt"/>
          <a:ea typeface="+mj-ea"/>
          <a:cs typeface="+mj-cs"/>
        </a:defRPr>
      </a:lvl1pPr>
      <a:lvl2pPr algn="ctr" defTabSz="683895"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3895"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3895"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3895"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3895"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3895"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3895"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3895"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389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3895"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3895"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3895"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3895"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Lst>
  <p:timing>
    <p:tnLst>
      <p:par>
        <p:cTn id="1" dur="indefinite" restart="never" nodeType="tmRoot"/>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6.png"/><Relationship Id="rId6" Type="http://schemas.openxmlformats.org/officeDocument/2006/relationships/slide" Target="slide6.xml"/><Relationship Id="rId5" Type="http://schemas.openxmlformats.org/officeDocument/2006/relationships/slide" Target="slide1.xml"/><Relationship Id="rId4" Type="http://schemas.openxmlformats.org/officeDocument/2006/relationships/slide" Target="slide14.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35.em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937" name="组合 1"/>
          <p:cNvGrpSpPr/>
          <p:nvPr/>
        </p:nvGrpSpPr>
        <p:grpSpPr bwMode="auto">
          <a:xfrm>
            <a:off x="-252" y="51470"/>
            <a:ext cx="3492752" cy="430469"/>
            <a:chOff x="0" y="-6611"/>
            <a:chExt cx="3491880" cy="430779"/>
          </a:xfrm>
        </p:grpSpPr>
        <p:sp>
          <p:nvSpPr>
            <p:cNvPr id="4" name="矩形 3"/>
            <p:cNvSpPr/>
            <p:nvPr/>
          </p:nvSpPr>
          <p:spPr>
            <a:xfrm>
              <a:off x="252" y="0"/>
              <a:ext cx="3491628"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grpSp>
          <p:nvGrpSpPr>
            <p:cNvPr id="39971" name="组合 5"/>
            <p:cNvGrpSpPr/>
            <p:nvPr/>
          </p:nvGrpSpPr>
          <p:grpSpPr bwMode="auto">
            <a:xfrm>
              <a:off x="0" y="-6611"/>
              <a:ext cx="3275856" cy="277198"/>
              <a:chOff x="0" y="-6611"/>
              <a:chExt cx="3275856" cy="277198"/>
            </a:xfrm>
          </p:grpSpPr>
          <p:sp>
            <p:nvSpPr>
              <p:cNvPr id="39972" name="文本框 22"/>
              <p:cNvSpPr txBox="1">
                <a:spLocks noChangeArrowheads="1"/>
              </p:cNvSpPr>
              <p:nvPr/>
            </p:nvSpPr>
            <p:spPr bwMode="auto">
              <a:xfrm>
                <a:off x="179367" y="-6611"/>
                <a:ext cx="2338518" cy="277198"/>
              </a:xfrm>
              <a:prstGeom prst="rect">
                <a:avLst/>
              </a:prstGeom>
              <a:noFill/>
              <a:ln w="9525">
                <a:noFill/>
                <a:miter lim="800000"/>
              </a:ln>
            </p:spPr>
            <p:txBody>
              <a:bodyPr wrap="none">
                <a:spAutoFit/>
              </a:bodyPr>
              <a:lstStyle/>
              <a:p>
                <a:r>
                  <a:rPr kumimoji="1" lang="zh-CN" altLang="en-US" sz="1200" dirty="0">
                    <a:latin typeface="黑体" panose="02010609060101010101" pitchFamily="2" charset="-122"/>
                    <a:ea typeface="黑体" panose="02010609060101010101" pitchFamily="2" charset="-122"/>
                  </a:rPr>
                  <a:t>西</a:t>
                </a:r>
                <a:r>
                  <a:rPr kumimoji="1" lang="zh-CN" altLang="en-US" sz="1200" dirty="0" smtClean="0">
                    <a:latin typeface="黑体" panose="02010609060101010101" pitchFamily="2" charset="-122"/>
                    <a:ea typeface="黑体" panose="02010609060101010101" pitchFamily="2" charset="-122"/>
                  </a:rPr>
                  <a:t>师大版  </a:t>
                </a:r>
                <a:r>
                  <a:rPr kumimoji="1" lang="zh-CN" altLang="en-US" sz="1200" dirty="0">
                    <a:latin typeface="黑体" panose="02010609060101010101" pitchFamily="2" charset="-122"/>
                    <a:ea typeface="黑体" panose="02010609060101010101" pitchFamily="2" charset="-122"/>
                  </a:rPr>
                  <a:t>数学  六年级  上册</a:t>
                </a:r>
                <a:endParaRPr kumimoji="1" lang="zh-CN" altLang="en-US" sz="1200" dirty="0">
                  <a:latin typeface="黑体" panose="02010609060101010101" pitchFamily="2" charset="-122"/>
                  <a:ea typeface="黑体" panose="02010609060101010101" pitchFamily="2" charset="-122"/>
                </a:endParaRPr>
              </a:p>
            </p:txBody>
          </p:sp>
          <p:cxnSp>
            <p:nvCxnSpPr>
              <p:cNvPr id="8" name="直线连接符 4"/>
              <p:cNvCxnSpPr/>
              <p:nvPr/>
            </p:nvCxnSpPr>
            <p:spPr>
              <a:xfrm>
                <a:off x="0" y="256216"/>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3800" y="3719513"/>
            <a:ext cx="1800225" cy="431800"/>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 name="单圆角矩形 9"/>
          <p:cNvSpPr/>
          <p:nvPr/>
        </p:nvSpPr>
        <p:spPr>
          <a:xfrm>
            <a:off x="2195513" y="3719513"/>
            <a:ext cx="1800225" cy="431800"/>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单圆角矩形 10"/>
          <p:cNvSpPr/>
          <p:nvPr/>
        </p:nvSpPr>
        <p:spPr>
          <a:xfrm>
            <a:off x="5940425" y="3025775"/>
            <a:ext cx="1800225" cy="431800"/>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 name="单圆角矩形 11"/>
          <p:cNvSpPr/>
          <p:nvPr/>
        </p:nvSpPr>
        <p:spPr>
          <a:xfrm>
            <a:off x="3563938" y="3025775"/>
            <a:ext cx="1800225" cy="431800"/>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3" name="单圆角矩形 12"/>
          <p:cNvSpPr/>
          <p:nvPr/>
        </p:nvSpPr>
        <p:spPr>
          <a:xfrm>
            <a:off x="1187450" y="3025775"/>
            <a:ext cx="1800225" cy="431800"/>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4" name="矩形 13"/>
          <p:cNvSpPr/>
          <p:nvPr/>
        </p:nvSpPr>
        <p:spPr>
          <a:xfrm>
            <a:off x="1617571" y="1455167"/>
            <a:ext cx="6111288" cy="1084912"/>
          </a:xfrm>
          <a:prstGeom prst="rect">
            <a:avLst/>
          </a:prstGeom>
          <a:noFill/>
          <a:effectLst>
            <a:softEdge rad="0"/>
          </a:effectLst>
        </p:spPr>
        <p:txBody>
          <a:bodyPr wrap="none" lIns="68580" tIns="34290" rIns="68580" bIns="34290">
            <a:spAutoFit/>
          </a:bodyPr>
          <a:lstStyle/>
          <a:p>
            <a:r>
              <a:rPr lang="en-US" altLang="zh-CN" sz="6600" b="1" dirty="0">
                <a:solidFill>
                  <a:srgbClr val="000000"/>
                </a:solidFill>
                <a:latin typeface="+mn-ea"/>
                <a:ea typeface="+mn-ea"/>
              </a:rPr>
              <a:t> </a:t>
            </a:r>
            <a:r>
              <a:rPr lang="zh-CN" altLang="zh-CN" sz="6600" b="1" dirty="0">
                <a:solidFill>
                  <a:srgbClr val="000000"/>
                </a:solidFill>
                <a:latin typeface="+mn-ea"/>
                <a:ea typeface="+mn-ea"/>
              </a:rPr>
              <a:t>问题解决（</a:t>
            </a:r>
            <a:r>
              <a:rPr lang="en-US" altLang="zh-CN" sz="6600" b="1" dirty="0">
                <a:solidFill>
                  <a:srgbClr val="000000"/>
                </a:solidFill>
                <a:latin typeface="+mn-ea"/>
                <a:ea typeface="+mn-ea"/>
              </a:rPr>
              <a:t>3</a:t>
            </a:r>
            <a:r>
              <a:rPr lang="zh-CN" altLang="zh-CN" sz="6600" b="1" dirty="0">
                <a:solidFill>
                  <a:srgbClr val="000000"/>
                </a:solidFill>
                <a:latin typeface="+mn-ea"/>
                <a:ea typeface="+mn-ea"/>
              </a:rPr>
              <a:t>）</a:t>
            </a:r>
            <a:endParaRPr lang="en-US" altLang="en-US" sz="6600" b="1" dirty="0">
              <a:solidFill>
                <a:srgbClr val="000000"/>
              </a:solidFill>
              <a:latin typeface="+mn-ea"/>
              <a:ea typeface="+mn-ea"/>
            </a:endParaRPr>
          </a:p>
        </p:txBody>
      </p:sp>
      <p:pic>
        <p:nvPicPr>
          <p:cNvPr id="39946" name="图片 5"/>
          <p:cNvPicPr>
            <a:picLocks noChangeAspect="1"/>
          </p:cNvPicPr>
          <p:nvPr/>
        </p:nvPicPr>
        <p:blipFill>
          <a:blip r:embed="rId1"/>
          <a:srcRect l="35500" r="32249" b="80045"/>
          <a:stretch>
            <a:fillRect/>
          </a:stretch>
        </p:blipFill>
        <p:spPr bwMode="auto">
          <a:xfrm flipH="1">
            <a:off x="1612900" y="4457700"/>
            <a:ext cx="322263" cy="287338"/>
          </a:xfrm>
          <a:prstGeom prst="rect">
            <a:avLst/>
          </a:prstGeom>
          <a:noFill/>
          <a:ln w="9525">
            <a:noFill/>
            <a:miter lim="800000"/>
            <a:headEnd/>
            <a:tailEnd/>
          </a:ln>
        </p:spPr>
      </p:pic>
      <p:sp>
        <p:nvSpPr>
          <p:cNvPr id="16" name="圆角矩形 15">
            <a:hlinkClick r:id="rId2" action="ppaction://hlinksldjump"/>
          </p:cNvPr>
          <p:cNvSpPr/>
          <p:nvPr/>
        </p:nvSpPr>
        <p:spPr>
          <a:xfrm>
            <a:off x="1209945" y="2952109"/>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宋体" panose="02010600030101010101" pitchFamily="2" charset="-122"/>
                <a:ea typeface="宋体" panose="02010600030101010101" pitchFamily="2" charset="-122"/>
              </a:rPr>
              <a:t>课前导入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3624893"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探究新知</a:t>
            </a:r>
            <a:endParaRPr lang="zh-CN" altLang="en-US" sz="2800" b="1" dirty="0">
              <a:latin typeface="+mj-ea"/>
              <a:ea typeface="+mj-ea"/>
            </a:endParaRPr>
          </a:p>
        </p:txBody>
      </p:sp>
      <p:sp>
        <p:nvSpPr>
          <p:cNvPr id="18" name="圆角矩形 17">
            <a:hlinkClick r:id="rId4"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5"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课后作业</a:t>
            </a:r>
            <a:endParaRPr lang="zh-CN" altLang="en-US" sz="2800" b="1" dirty="0">
              <a:latin typeface="+mj-ea"/>
              <a:ea typeface="+mj-ea"/>
            </a:endParaRPr>
          </a:p>
        </p:txBody>
      </p:sp>
      <p:sp>
        <p:nvSpPr>
          <p:cNvPr id="39959" name="矩形 19"/>
          <p:cNvSpPr>
            <a:spLocks noChangeArrowheads="1"/>
          </p:cNvSpPr>
          <p:nvPr/>
        </p:nvSpPr>
        <p:spPr bwMode="auto">
          <a:xfrm>
            <a:off x="1035360" y="519113"/>
            <a:ext cx="3216265" cy="684803"/>
          </a:xfrm>
          <a:prstGeom prst="rect">
            <a:avLst/>
          </a:prstGeom>
          <a:noFill/>
          <a:ln w="9525">
            <a:noFill/>
            <a:miter lim="800000"/>
          </a:ln>
        </p:spPr>
        <p:txBody>
          <a:bodyPr wrap="none" lIns="68580" tIns="34290" rIns="68580" bIns="34290">
            <a:spAutoFit/>
          </a:bodyPr>
          <a:lstStyle/>
          <a:p>
            <a:pPr indent="0" algn="ctr">
              <a:buNone/>
            </a:pPr>
            <a:r>
              <a:rPr lang="zh-CN" altLang="zh-CN" sz="4000" b="1" dirty="0">
                <a:solidFill>
                  <a:schemeClr val="tx2"/>
                </a:solidFill>
                <a:latin typeface="+mn-ea"/>
                <a:ea typeface="+mn-ea"/>
              </a:rPr>
              <a:t>分数混合运算</a:t>
            </a:r>
            <a:endParaRPr lang="en-US" altLang="en-US" sz="4000" b="1" dirty="0">
              <a:solidFill>
                <a:schemeClr val="tx2"/>
              </a:solidFill>
              <a:latin typeface="+mn-ea"/>
              <a:ea typeface="+mn-ea"/>
            </a:endParaRPr>
          </a:p>
        </p:txBody>
      </p:sp>
      <p:sp>
        <p:nvSpPr>
          <p:cNvPr id="21" name="圆角矩形 20">
            <a:hlinkClick r:id="rId6" action="ppaction://hlinksldjump"/>
          </p:cNvPr>
          <p:cNvSpPr/>
          <p:nvPr/>
        </p:nvSpPr>
        <p:spPr>
          <a:xfrm>
            <a:off x="6048388" y="29322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课堂练习</a:t>
            </a:r>
            <a:endParaRPr lang="zh-CN" altLang="en-US" sz="2800" b="1" dirty="0">
              <a:latin typeface="+mj-ea"/>
              <a:ea typeface="+mj-ea"/>
            </a:endParaRPr>
          </a:p>
        </p:txBody>
      </p:sp>
      <p:pic>
        <p:nvPicPr>
          <p:cNvPr id="39963" name="图片 5"/>
          <p:cNvPicPr>
            <a:picLocks noChangeAspect="1"/>
          </p:cNvPicPr>
          <p:nvPr/>
        </p:nvPicPr>
        <p:blipFill>
          <a:blip r:embed="rId1"/>
          <a:srcRect l="35500" r="32249" b="80045"/>
          <a:stretch>
            <a:fillRect/>
          </a:stretch>
        </p:blipFill>
        <p:spPr bwMode="auto">
          <a:xfrm>
            <a:off x="6780213" y="4413250"/>
            <a:ext cx="322262" cy="288925"/>
          </a:xfrm>
          <a:prstGeom prst="rect">
            <a:avLst/>
          </a:prstGeom>
          <a:noFill/>
          <a:ln w="9525">
            <a:noFill/>
            <a:miter lim="800000"/>
            <a:headEnd/>
            <a:tailEnd/>
          </a:ln>
        </p:spPr>
      </p:pic>
      <p:grpSp>
        <p:nvGrpSpPr>
          <p:cNvPr id="39964" name="组合 22"/>
          <p:cNvGrpSpPr/>
          <p:nvPr/>
        </p:nvGrpSpPr>
        <p:grpSpPr bwMode="auto">
          <a:xfrm>
            <a:off x="231775" y="500063"/>
            <a:ext cx="654050" cy="703262"/>
            <a:chOff x="1306635" y="1385539"/>
            <a:chExt cx="654821" cy="702878"/>
          </a:xfrm>
        </p:grpSpPr>
        <p:pic>
          <p:nvPicPr>
            <p:cNvPr id="39965" name="图片 23"/>
            <p:cNvPicPr>
              <a:picLocks noChangeAspect="1"/>
            </p:cNvPicPr>
            <p:nvPr/>
          </p:nvPicPr>
          <p:blipFill>
            <a:blip r:embed="rId7"/>
            <a:srcRect/>
            <a:stretch>
              <a:fillRect/>
            </a:stretch>
          </p:blipFill>
          <p:spPr bwMode="auto">
            <a:xfrm>
              <a:off x="1306635" y="1440417"/>
              <a:ext cx="654821" cy="648000"/>
            </a:xfrm>
            <a:prstGeom prst="rect">
              <a:avLst/>
            </a:prstGeom>
            <a:noFill/>
            <a:ln w="9525">
              <a:noFill/>
              <a:miter lim="800000"/>
              <a:headEnd/>
              <a:tailEnd/>
            </a:ln>
          </p:spPr>
        </p:pic>
        <p:sp>
          <p:nvSpPr>
            <p:cNvPr id="39966" name="文本框 10"/>
            <p:cNvSpPr txBox="1">
              <a:spLocks noChangeArrowheads="1"/>
            </p:cNvSpPr>
            <p:nvPr/>
          </p:nvSpPr>
          <p:spPr bwMode="auto">
            <a:xfrm>
              <a:off x="1435375" y="1385539"/>
              <a:ext cx="407515" cy="629576"/>
            </a:xfrm>
            <a:prstGeom prst="rect">
              <a:avLst/>
            </a:prstGeom>
            <a:noFill/>
            <a:ln w="9525">
              <a:noFill/>
              <a:miter lim="800000"/>
            </a:ln>
          </p:spPr>
          <p:txBody>
            <a:bodyPr wrap="none">
              <a:spAutoFit/>
            </a:bodyPr>
            <a:lstStyle/>
            <a:p>
              <a:r>
                <a:rPr kumimoji="1" lang="en-US" altLang="zh-CN" sz="3500" b="1" dirty="0">
                  <a:solidFill>
                    <a:srgbClr val="0050AA"/>
                  </a:solidFill>
                  <a:latin typeface="宋体" panose="02010600030101010101" pitchFamily="2" charset="-122"/>
                </a:rPr>
                <a:t>6</a:t>
              </a:r>
              <a:endParaRPr kumimoji="1" lang="zh-CN" altLang="en-US" sz="3500" b="1" dirty="0">
                <a:solidFill>
                  <a:srgbClr val="0050AA"/>
                </a:solidFill>
                <a:latin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019925" y="2625329"/>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mc:AlternateContent xmlns:mc="http://schemas.openxmlformats.org/markup-compatibility/2006">
        <mc:Choice xmlns:a14="http://schemas.microsoft.com/office/drawing/2010/main" Requires="a14">
          <p:sp>
            <p:nvSpPr>
              <p:cNvPr id="2" name="矩形 1"/>
              <p:cNvSpPr/>
              <p:nvPr/>
            </p:nvSpPr>
            <p:spPr>
              <a:xfrm>
                <a:off x="611560" y="632052"/>
                <a:ext cx="8208912" cy="1564274"/>
              </a:xfrm>
              <a:prstGeom prst="rect">
                <a:avLst/>
              </a:prstGeom>
            </p:spPr>
            <p:txBody>
              <a:bodyPr wrap="square">
                <a:spAutoFit/>
              </a:bodyPr>
              <a:lstStyle/>
              <a:p>
                <a:r>
                  <a:rPr lang="zh-CN" altLang="zh-CN" sz="2800" b="1" dirty="0">
                    <a:latin typeface="楷体" panose="02010609060101010101" pitchFamily="49" charset="-122"/>
                    <a:ea typeface="楷体" panose="02010609060101010101" pitchFamily="49" charset="-122"/>
                  </a:rPr>
                  <a:t>妈妈要买一件上衣</a:t>
                </a:r>
                <a:r>
                  <a:rPr lang="en-US" altLang="zh-CN" sz="2800" b="1" dirty="0">
                    <a:latin typeface="楷体" panose="02010609060101010101" pitchFamily="49" charset="-122"/>
                    <a:ea typeface="楷体" panose="02010609060101010101" pitchFamily="49" charset="-122"/>
                  </a:rPr>
                  <a:t>260</a:t>
                </a:r>
                <a:r>
                  <a:rPr lang="zh-CN" altLang="zh-CN" sz="2800" b="1" dirty="0">
                    <a:latin typeface="楷体" panose="02010609060101010101" pitchFamily="49" charset="-122"/>
                    <a:ea typeface="楷体" panose="02010609060101010101" pitchFamily="49" charset="-122"/>
                  </a:rPr>
                  <a:t>元，现在有</a:t>
                </a:r>
                <a:r>
                  <a:rPr lang="en-US" altLang="zh-CN" sz="2800" b="1" dirty="0">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家折扣店销售，世纪联华：一律按原价的</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𝟒</m:t>
                        </m:r>
                      </m:num>
                      <m:den>
                        <m:r>
                          <a:rPr lang="en-US" altLang="zh-CN" sz="2800" b="1" i="1" smtClean="0">
                            <a:latin typeface="Cambria Math" panose="02040503050406030204"/>
                          </a:rPr>
                          <m:t>𝟓</m:t>
                        </m:r>
                      </m:den>
                    </m:f>
                  </m:oMath>
                </a14:m>
                <a:r>
                  <a:rPr lang="zh-CN" altLang="zh-CN" sz="2800" b="1" dirty="0">
                    <a:latin typeface="楷体" panose="02010609060101010101" pitchFamily="49" charset="-122"/>
                    <a:ea typeface="楷体" panose="02010609060101010101" pitchFamily="49" charset="-122"/>
                  </a:rPr>
                  <a:t>销售；丹尼斯：直降</a:t>
                </a:r>
                <a:r>
                  <a:rPr lang="en-US" altLang="zh-CN" sz="2800" b="1" dirty="0">
                    <a:latin typeface="楷体" panose="02010609060101010101" pitchFamily="49" charset="-122"/>
                    <a:ea typeface="楷体" panose="02010609060101010101" pitchFamily="49" charset="-122"/>
                  </a:rPr>
                  <a:t>80</a:t>
                </a:r>
                <a:r>
                  <a:rPr lang="zh-CN" altLang="zh-CN" sz="2800" b="1" dirty="0">
                    <a:latin typeface="楷体" panose="02010609060101010101" pitchFamily="49" charset="-122"/>
                    <a:ea typeface="楷体" panose="02010609060101010101" pitchFamily="49" charset="-122"/>
                  </a:rPr>
                  <a:t>元；家乐福：满</a:t>
                </a:r>
                <a:r>
                  <a:rPr lang="en-US" altLang="zh-CN" sz="2800" b="1" dirty="0">
                    <a:latin typeface="楷体" panose="02010609060101010101" pitchFamily="49" charset="-122"/>
                    <a:ea typeface="楷体" panose="02010609060101010101" pitchFamily="49" charset="-122"/>
                  </a:rPr>
                  <a:t>100</a:t>
                </a:r>
                <a:r>
                  <a:rPr lang="zh-CN" altLang="zh-CN" sz="2800" b="1" dirty="0">
                    <a:latin typeface="楷体" panose="02010609060101010101" pitchFamily="49" charset="-122"/>
                    <a:ea typeface="楷体" panose="02010609060101010101" pitchFamily="49" charset="-122"/>
                  </a:rPr>
                  <a:t>元减</a:t>
                </a:r>
                <a:r>
                  <a:rPr lang="en-US" altLang="zh-CN" sz="2800" b="1" dirty="0">
                    <a:latin typeface="楷体" panose="02010609060101010101" pitchFamily="49" charset="-122"/>
                    <a:ea typeface="楷体" panose="02010609060101010101" pitchFamily="49" charset="-122"/>
                  </a:rPr>
                  <a:t>30</a:t>
                </a:r>
                <a:r>
                  <a:rPr lang="zh-CN" altLang="zh-CN" sz="2800" b="1" dirty="0">
                    <a:latin typeface="楷体" panose="02010609060101010101" pitchFamily="49" charset="-122"/>
                    <a:ea typeface="楷体" panose="02010609060101010101" pitchFamily="49" charset="-122"/>
                  </a:rPr>
                  <a:t>元。妈妈去哪家店买合适？</a:t>
                </a:r>
                <a:endParaRPr lang="zh-CN" altLang="zh-CN" sz="2800" b="1" dirty="0">
                  <a:latin typeface="楷体" panose="02010609060101010101" pitchFamily="49" charset="-122"/>
                  <a:ea typeface="楷体" panose="02010609060101010101" pitchFamily="49" charset="-122"/>
                </a:endParaRPr>
              </a:p>
            </p:txBody>
          </p:sp>
        </mc:Choice>
        <mc:Fallback>
          <p:sp>
            <p:nvSpPr>
              <p:cNvPr id="2" name="矩形 1"/>
              <p:cNvSpPr>
                <a:spLocks noRot="1" noChangeAspect="1" noMove="1" noResize="1" noEditPoints="1" noAdjustHandles="1" noChangeArrowheads="1" noChangeShapeType="1" noTextEdit="1"/>
              </p:cNvSpPr>
              <p:nvPr/>
            </p:nvSpPr>
            <p:spPr>
              <a:xfrm>
                <a:off x="611560" y="632052"/>
                <a:ext cx="8208912" cy="1564274"/>
              </a:xfrm>
              <a:prstGeom prst="rect">
                <a:avLst/>
              </a:prstGeom>
              <a:blipFill rotWithShape="1">
                <a:blip r:embed="rId1"/>
                <a:stretch>
                  <a:fillRect l="-1" t="-15" r="-3152" b="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2"/>
              <p:cNvSpPr/>
              <p:nvPr/>
            </p:nvSpPr>
            <p:spPr>
              <a:xfrm>
                <a:off x="1389821" y="2355726"/>
                <a:ext cx="6559671" cy="624851"/>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在世纪联华购买实际需要：</a:t>
                </a:r>
                <a:r>
                  <a:rPr lang="en-US" altLang="zh-CN" sz="2400" b="1" dirty="0">
                    <a:latin typeface="楷体" panose="02010609060101010101" pitchFamily="49" charset="-122"/>
                    <a:ea typeface="楷体" panose="02010609060101010101" pitchFamily="49" charset="-122"/>
                  </a:rPr>
                  <a:t>260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𝟒</m:t>
                        </m:r>
                      </m:num>
                      <m:den>
                        <m:r>
                          <a:rPr lang="en-US" altLang="zh-CN" sz="2400" b="1" i="1">
                            <a:latin typeface="Cambria Math" panose="02040503050406030204"/>
                          </a:rPr>
                          <m:t>𝟓</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=208</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3" name="矩形 2"/>
              <p:cNvSpPr>
                <a:spLocks noRot="1" noChangeAspect="1" noMove="1" noResize="1" noEditPoints="1" noAdjustHandles="1" noChangeArrowheads="1" noChangeShapeType="1" noTextEdit="1"/>
              </p:cNvSpPr>
              <p:nvPr/>
            </p:nvSpPr>
            <p:spPr>
              <a:xfrm>
                <a:off x="1389821" y="2355726"/>
                <a:ext cx="6559671" cy="624851"/>
              </a:xfrm>
              <a:prstGeom prst="rect">
                <a:avLst/>
              </a:prstGeom>
              <a:blipFill rotWithShape="1">
                <a:blip r:embed="rId2"/>
                <a:stretch>
                  <a:fillRect l="-7" t="-82" r="9" b="84"/>
                </a:stretch>
              </a:blipFill>
            </p:spPr>
            <p:txBody>
              <a:bodyPr/>
              <a:lstStyle/>
              <a:p>
                <a:r>
                  <a:rPr lang="zh-CN" altLang="en-US">
                    <a:noFill/>
                  </a:rPr>
                  <a:t> </a:t>
                </a:r>
              </a:p>
            </p:txBody>
          </p:sp>
        </mc:Fallback>
      </mc:AlternateContent>
      <p:sp>
        <p:nvSpPr>
          <p:cNvPr id="5" name="矩形 4"/>
          <p:cNvSpPr/>
          <p:nvPr/>
        </p:nvSpPr>
        <p:spPr>
          <a:xfrm>
            <a:off x="1417878" y="2859782"/>
            <a:ext cx="6466490"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在丹尼斯购买实际需要：</a:t>
            </a:r>
            <a:r>
              <a:rPr lang="en-US" altLang="zh-CN" sz="2400" b="1" dirty="0">
                <a:latin typeface="楷体" panose="02010609060101010101" pitchFamily="49" charset="-122"/>
                <a:ea typeface="楷体" panose="02010609060101010101" pitchFamily="49" charset="-122"/>
              </a:rPr>
              <a:t>260-80=180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6" name="矩形 5"/>
          <p:cNvSpPr/>
          <p:nvPr/>
        </p:nvSpPr>
        <p:spPr>
          <a:xfrm>
            <a:off x="1447675" y="3321447"/>
            <a:ext cx="7401410"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在家乐福购买实际需要：</a:t>
            </a:r>
            <a:r>
              <a:rPr lang="en-US" altLang="zh-CN" sz="2400" b="1" dirty="0">
                <a:latin typeface="楷体" panose="02010609060101010101" pitchFamily="49" charset="-122"/>
                <a:ea typeface="楷体" panose="02010609060101010101" pitchFamily="49" charset="-122"/>
              </a:rPr>
              <a:t>260-260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30= 182</a:t>
            </a:r>
            <a:r>
              <a:rPr lang="zh-CN" altLang="zh-CN" sz="2400" b="1" dirty="0">
                <a:latin typeface="楷体" panose="02010609060101010101" pitchFamily="49" charset="-122"/>
                <a:ea typeface="楷体" panose="02010609060101010101" pitchFamily="49" charset="-122"/>
              </a:rPr>
              <a:t>（元） </a:t>
            </a:r>
            <a:endParaRPr lang="zh-CN" altLang="zh-CN" sz="2400" b="1" dirty="0">
              <a:latin typeface="楷体" panose="02010609060101010101" pitchFamily="49" charset="-122"/>
              <a:ea typeface="楷体" panose="02010609060101010101" pitchFamily="49" charset="-122"/>
            </a:endParaRPr>
          </a:p>
        </p:txBody>
      </p:sp>
      <p:sp>
        <p:nvSpPr>
          <p:cNvPr id="7" name="矩形 6"/>
          <p:cNvSpPr/>
          <p:nvPr/>
        </p:nvSpPr>
        <p:spPr>
          <a:xfrm>
            <a:off x="1979712" y="3825503"/>
            <a:ext cx="2448272"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208</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182</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180</a:t>
            </a:r>
            <a:endParaRPr lang="zh-CN" altLang="zh-CN" sz="2400" b="1" dirty="0">
              <a:latin typeface="楷体" panose="02010609060101010101" pitchFamily="49" charset="-122"/>
              <a:ea typeface="楷体" panose="02010609060101010101" pitchFamily="49" charset="-122"/>
            </a:endParaRPr>
          </a:p>
        </p:txBody>
      </p:sp>
      <p:sp>
        <p:nvSpPr>
          <p:cNvPr id="8" name="矩形 7"/>
          <p:cNvSpPr/>
          <p:nvPr/>
        </p:nvSpPr>
        <p:spPr>
          <a:xfrm>
            <a:off x="4716016" y="3855033"/>
            <a:ext cx="2835188"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在丹尼斯买合适。</a:t>
            </a:r>
            <a:endParaRPr lang="zh-CN"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6803901" y="2437733"/>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2" name="矩形 1"/>
          <p:cNvSpPr/>
          <p:nvPr/>
        </p:nvSpPr>
        <p:spPr>
          <a:xfrm>
            <a:off x="611560" y="483518"/>
            <a:ext cx="6984776" cy="523220"/>
          </a:xfrm>
          <a:prstGeom prst="rect">
            <a:avLst/>
          </a:prstGeom>
        </p:spPr>
        <p:txBody>
          <a:bodyPr wrap="square">
            <a:spAutoFit/>
          </a:bodyPr>
          <a:lstStyle/>
          <a:p>
            <a:r>
              <a:rPr lang="zh-CN" altLang="zh-CN" sz="2800" b="1" dirty="0">
                <a:latin typeface="楷体" panose="02010609060101010101" pitchFamily="49" charset="-122"/>
                <a:ea typeface="楷体" panose="02010609060101010101" pitchFamily="49" charset="-122"/>
              </a:rPr>
              <a:t>江城一日游，旅行社推出</a:t>
            </a:r>
            <a:r>
              <a:rPr lang="en-US" altLang="zh-CN" sz="2800" b="1" dirty="0">
                <a:latin typeface="楷体" panose="02010609060101010101" pitchFamily="49" charset="-122"/>
                <a:ea typeface="楷体" panose="02010609060101010101" pitchFamily="49" charset="-122"/>
              </a:rPr>
              <a:t>A</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两种优惠方案。</a:t>
            </a:r>
            <a:endParaRPr lang="zh-CN" altLang="zh-CN" sz="2800" b="1" dirty="0">
              <a:latin typeface="楷体" panose="02010609060101010101" pitchFamily="49" charset="-122"/>
              <a:ea typeface="楷体" panose="02010609060101010101" pitchFamily="49" charset="-122"/>
            </a:endParaRPr>
          </a:p>
        </p:txBody>
      </p:sp>
      <p:sp>
        <p:nvSpPr>
          <p:cNvPr id="9" name="矩形 8"/>
          <p:cNvSpPr/>
          <p:nvPr/>
        </p:nvSpPr>
        <p:spPr>
          <a:xfrm>
            <a:off x="1691680" y="3243623"/>
            <a:ext cx="6039519"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A</a:t>
            </a:r>
            <a:r>
              <a:rPr lang="zh-CN" altLang="zh-CN" sz="2400" b="1" dirty="0">
                <a:latin typeface="楷体" panose="02010609060101010101" pitchFamily="49" charset="-122"/>
                <a:ea typeface="楷体" panose="02010609060101010101" pitchFamily="49" charset="-122"/>
              </a:rPr>
              <a:t>优惠方案：</a:t>
            </a:r>
            <a:r>
              <a:rPr lang="en-US" altLang="zh-CN" sz="2400" b="1" dirty="0">
                <a:latin typeface="楷体" panose="02010609060101010101" pitchFamily="49" charset="-122"/>
                <a:ea typeface="楷体" panose="02010609060101010101" pitchFamily="49" charset="-122"/>
              </a:rPr>
              <a:t>150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4=500</a:t>
            </a:r>
            <a:r>
              <a:rPr lang="zh-CN" altLang="zh-CN" sz="2400" b="1" dirty="0">
                <a:latin typeface="楷体" panose="02010609060101010101" pitchFamily="49" charset="-122"/>
                <a:ea typeface="楷体" panose="02010609060101010101" pitchFamily="49" charset="-122"/>
              </a:rPr>
              <a:t>（元</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8" name="矩形 7"/>
          <p:cNvSpPr/>
          <p:nvPr/>
        </p:nvSpPr>
        <p:spPr>
          <a:xfrm>
            <a:off x="971600" y="1301666"/>
            <a:ext cx="1728192" cy="1802568"/>
          </a:xfrm>
          <a:prstGeom prst="rect">
            <a:avLst/>
          </a:prstGeom>
          <a:solidFill>
            <a:schemeClr val="accent3">
              <a:lumMod val="40000"/>
              <a:lumOff val="6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solidFill>
                <a:latin typeface="楷体" panose="02010609060101010101" pitchFamily="49" charset="-122"/>
                <a:ea typeface="楷体" panose="02010609060101010101" pitchFamily="49" charset="-122"/>
              </a:rPr>
              <a:t>A</a:t>
            </a:r>
            <a:endParaRPr lang="en-US" altLang="zh-CN" sz="2000" b="1" dirty="0">
              <a:solidFill>
                <a:schemeClr val="tx1"/>
              </a:solidFill>
              <a:latin typeface="楷体" panose="02010609060101010101" pitchFamily="49" charset="-122"/>
              <a:ea typeface="楷体" panose="02010609060101010101" pitchFamily="49" charset="-122"/>
            </a:endParaRPr>
          </a:p>
          <a:p>
            <a:r>
              <a:rPr lang="zh-CN" altLang="en-US" sz="2000" b="1" dirty="0">
                <a:solidFill>
                  <a:schemeClr val="tx1"/>
                </a:solidFill>
                <a:latin typeface="楷体" panose="02010609060101010101" pitchFamily="49" charset="-122"/>
                <a:ea typeface="楷体" panose="02010609060101010101" pitchFamily="49" charset="-122"/>
              </a:rPr>
              <a:t>江城一日游</a:t>
            </a:r>
            <a:endParaRPr lang="en-US" altLang="zh-CN" sz="2000" b="1" dirty="0">
              <a:solidFill>
                <a:schemeClr val="tx1"/>
              </a:solidFill>
              <a:latin typeface="楷体" panose="02010609060101010101" pitchFamily="49" charset="-122"/>
              <a:ea typeface="楷体" panose="02010609060101010101" pitchFamily="49" charset="-122"/>
            </a:endParaRPr>
          </a:p>
          <a:p>
            <a:r>
              <a:rPr lang="zh-CN" altLang="en-US" sz="2000" b="1" dirty="0">
                <a:solidFill>
                  <a:schemeClr val="tx1"/>
                </a:solidFill>
                <a:latin typeface="楷体" panose="02010609060101010101" pitchFamily="49" charset="-122"/>
                <a:ea typeface="楷体" panose="02010609060101010101" pitchFamily="49" charset="-122"/>
              </a:rPr>
              <a:t>大人每人</a:t>
            </a:r>
            <a:r>
              <a:rPr lang="en-US" altLang="zh-CN" sz="2000" b="1" dirty="0">
                <a:solidFill>
                  <a:schemeClr val="tx1"/>
                </a:solidFill>
                <a:latin typeface="楷体" panose="02010609060101010101" pitchFamily="49" charset="-122"/>
                <a:ea typeface="楷体" panose="02010609060101010101" pitchFamily="49" charset="-122"/>
              </a:rPr>
              <a:t>150</a:t>
            </a:r>
            <a:r>
              <a:rPr lang="zh-CN" altLang="en-US" sz="2000" b="1" dirty="0">
                <a:solidFill>
                  <a:schemeClr val="tx1"/>
                </a:solidFill>
                <a:latin typeface="楷体" panose="02010609060101010101" pitchFamily="49" charset="-122"/>
                <a:ea typeface="楷体" panose="02010609060101010101" pitchFamily="49" charset="-122"/>
              </a:rPr>
              <a:t>元，小孩每人</a:t>
            </a:r>
            <a:r>
              <a:rPr lang="en-US" altLang="zh-CN" sz="2000" b="1" dirty="0">
                <a:solidFill>
                  <a:schemeClr val="tx1"/>
                </a:solidFill>
                <a:latin typeface="楷体" panose="02010609060101010101" pitchFamily="49" charset="-122"/>
                <a:ea typeface="楷体" panose="02010609060101010101" pitchFamily="49" charset="-122"/>
              </a:rPr>
              <a:t>50</a:t>
            </a:r>
            <a:r>
              <a:rPr lang="zh-CN" altLang="en-US" sz="2000" b="1" dirty="0">
                <a:solidFill>
                  <a:schemeClr val="tx1"/>
                </a:solidFill>
                <a:latin typeface="楷体" panose="02010609060101010101" pitchFamily="49" charset="-122"/>
                <a:ea typeface="楷体" panose="02010609060101010101" pitchFamily="49" charset="-122"/>
              </a:rPr>
              <a:t>元。</a:t>
            </a:r>
            <a:endParaRPr lang="zh-CN" altLang="en-US" sz="2000" b="1" dirty="0">
              <a:solidFill>
                <a:schemeClr val="tx1"/>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5" name="矩形 14"/>
              <p:cNvSpPr/>
              <p:nvPr/>
            </p:nvSpPr>
            <p:spPr>
              <a:xfrm>
                <a:off x="2882479" y="1302665"/>
                <a:ext cx="2008582" cy="1829874"/>
              </a:xfrm>
              <a:prstGeom prst="rect">
                <a:avLst/>
              </a:prstGeom>
              <a:solidFill>
                <a:schemeClr val="accent2">
                  <a:lumMod val="20000"/>
                  <a:lumOff val="80000"/>
                </a:schemeClr>
              </a:solid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tx1"/>
                    </a:solidFill>
                    <a:latin typeface="楷体" panose="02010609060101010101" pitchFamily="49" charset="-122"/>
                    <a:ea typeface="楷体" panose="02010609060101010101" pitchFamily="49" charset="-122"/>
                  </a:rPr>
                  <a:t>     B</a:t>
                </a:r>
                <a:endParaRPr lang="en-US" altLang="zh-CN" sz="2000" b="1" dirty="0">
                  <a:solidFill>
                    <a:schemeClr val="tx1"/>
                  </a:solidFill>
                  <a:latin typeface="楷体" panose="02010609060101010101" pitchFamily="49" charset="-122"/>
                  <a:ea typeface="楷体" panose="02010609060101010101" pitchFamily="49" charset="-122"/>
                </a:endParaRPr>
              </a:p>
              <a:p>
                <a:r>
                  <a:rPr lang="zh-CN" altLang="en-US" sz="2000" b="1" dirty="0">
                    <a:solidFill>
                      <a:schemeClr val="tx1"/>
                    </a:solidFill>
                    <a:latin typeface="楷体" panose="02010609060101010101" pitchFamily="49" charset="-122"/>
                    <a:ea typeface="楷体" panose="02010609060101010101" pitchFamily="49" charset="-122"/>
                  </a:rPr>
                  <a:t>江城一日游每人</a:t>
                </a:r>
                <a:r>
                  <a:rPr lang="en-US" altLang="zh-CN" sz="2000" b="1" dirty="0">
                    <a:solidFill>
                      <a:schemeClr val="tx1"/>
                    </a:solidFill>
                    <a:latin typeface="楷体" panose="02010609060101010101" pitchFamily="49" charset="-122"/>
                    <a:ea typeface="楷体" panose="02010609060101010101" pitchFamily="49" charset="-122"/>
                  </a:rPr>
                  <a:t>100</a:t>
                </a:r>
                <a:r>
                  <a:rPr lang="zh-CN" altLang="en-US" sz="2000" b="1" dirty="0">
                    <a:solidFill>
                      <a:schemeClr val="tx1"/>
                    </a:solidFill>
                    <a:latin typeface="楷体" panose="02010609060101010101" pitchFamily="49" charset="-122"/>
                    <a:ea typeface="楷体" panose="02010609060101010101" pitchFamily="49" charset="-122"/>
                  </a:rPr>
                  <a:t>元团体</a:t>
                </a:r>
                <a:r>
                  <a:rPr lang="en-US" altLang="zh-CN" sz="2000" b="1" dirty="0">
                    <a:solidFill>
                      <a:schemeClr val="tx1"/>
                    </a:solidFill>
                    <a:latin typeface="楷体" panose="02010609060101010101" pitchFamily="49" charset="-122"/>
                    <a:ea typeface="楷体" panose="02010609060101010101" pitchFamily="49" charset="-122"/>
                  </a:rPr>
                  <a:t>5</a:t>
                </a:r>
                <a:r>
                  <a:rPr lang="zh-CN" altLang="en-US" sz="2000" b="1" dirty="0">
                    <a:solidFill>
                      <a:schemeClr val="tx1"/>
                    </a:solidFill>
                    <a:latin typeface="楷体" panose="02010609060101010101" pitchFamily="49" charset="-122"/>
                    <a:ea typeface="楷体" panose="02010609060101010101" pitchFamily="49" charset="-122"/>
                  </a:rPr>
                  <a:t>人以上</a:t>
                </a:r>
                <a:r>
                  <a:rPr lang="en-US" altLang="zh-CN" sz="2000" b="1" dirty="0">
                    <a:solidFill>
                      <a:schemeClr val="tx1"/>
                    </a:solidFill>
                    <a:latin typeface="楷体" panose="02010609060101010101" pitchFamily="49" charset="-122"/>
                    <a:ea typeface="楷体" panose="02010609060101010101" pitchFamily="49" charset="-122"/>
                  </a:rPr>
                  <a:t>(</a:t>
                </a:r>
                <a:r>
                  <a:rPr lang="zh-CN" altLang="en-US" sz="2000" b="1" dirty="0">
                    <a:solidFill>
                      <a:schemeClr val="tx1"/>
                    </a:solidFill>
                    <a:latin typeface="楷体" panose="02010609060101010101" pitchFamily="49" charset="-122"/>
                    <a:ea typeface="楷体" panose="02010609060101010101" pitchFamily="49" charset="-122"/>
                  </a:rPr>
                  <a:t>含</a:t>
                </a:r>
                <a:r>
                  <a:rPr lang="en-US" altLang="zh-CN" sz="2000" b="1" dirty="0">
                    <a:solidFill>
                      <a:schemeClr val="tx1"/>
                    </a:solidFill>
                    <a:latin typeface="楷体" panose="02010609060101010101" pitchFamily="49" charset="-122"/>
                    <a:ea typeface="楷体" panose="02010609060101010101" pitchFamily="49" charset="-122"/>
                  </a:rPr>
                  <a:t>5</a:t>
                </a:r>
                <a:r>
                  <a:rPr lang="zh-CN" altLang="en-US" sz="2000" b="1" dirty="0">
                    <a:solidFill>
                      <a:schemeClr val="tx1"/>
                    </a:solidFill>
                    <a:latin typeface="楷体" panose="02010609060101010101" pitchFamily="49" charset="-122"/>
                    <a:ea typeface="楷体" panose="02010609060101010101" pitchFamily="49" charset="-122"/>
                  </a:rPr>
                  <a:t>人</a:t>
                </a:r>
                <a:r>
                  <a:rPr lang="en-US" altLang="zh-CN" sz="2000" b="1" dirty="0">
                    <a:solidFill>
                      <a:schemeClr val="tx1"/>
                    </a:solidFill>
                    <a:latin typeface="楷体" panose="02010609060101010101" pitchFamily="49" charset="-122"/>
                    <a:ea typeface="楷体" panose="02010609060101010101" pitchFamily="49" charset="-122"/>
                  </a:rPr>
                  <a:t>)</a:t>
                </a:r>
                <a:r>
                  <a:rPr lang="zh-CN" altLang="en-US" sz="2000" b="1" dirty="0">
                    <a:solidFill>
                      <a:schemeClr val="tx1"/>
                    </a:solidFill>
                    <a:latin typeface="楷体" panose="02010609060101010101" pitchFamily="49" charset="-122"/>
                    <a:ea typeface="楷体" panose="02010609060101010101" pitchFamily="49" charset="-122"/>
                  </a:rPr>
                  <a:t>优惠</a:t>
                </a:r>
                <a14:m>
                  <m:oMath xmlns:m="http://schemas.openxmlformats.org/officeDocument/2006/math">
                    <m:f>
                      <m:fPr>
                        <m:ctrlPr>
                          <a:rPr lang="en-US" altLang="zh-CN" sz="2000" b="1" i="1" smtClean="0">
                            <a:solidFill>
                              <a:schemeClr val="tx1"/>
                            </a:solidFill>
                            <a:latin typeface="Cambria Math" panose="02040503050406030204"/>
                          </a:rPr>
                        </m:ctrlPr>
                      </m:fPr>
                      <m:num>
                        <m:r>
                          <a:rPr lang="en-US" altLang="zh-CN" sz="2000" b="1" i="1" smtClean="0">
                            <a:solidFill>
                              <a:schemeClr val="tx1"/>
                            </a:solidFill>
                            <a:latin typeface="Cambria Math" panose="02040503050406030204"/>
                          </a:rPr>
                          <m:t>𝟏</m:t>
                        </m:r>
                      </m:num>
                      <m:den>
                        <m:r>
                          <a:rPr lang="en-US" altLang="zh-CN" sz="2000" b="1" i="1" smtClean="0">
                            <a:solidFill>
                              <a:schemeClr val="tx1"/>
                            </a:solidFill>
                            <a:latin typeface="Cambria Math" panose="02040503050406030204"/>
                          </a:rPr>
                          <m:t>𝟏𝟎</m:t>
                        </m:r>
                      </m:den>
                    </m:f>
                  </m:oMath>
                </a14:m>
                <a:r>
                  <a:rPr lang="zh-CN" altLang="en-US" sz="2000" b="1" dirty="0">
                    <a:solidFill>
                      <a:schemeClr val="tx1"/>
                    </a:solidFill>
                    <a:latin typeface="楷体" panose="02010609060101010101" pitchFamily="49" charset="-122"/>
                    <a:ea typeface="楷体" panose="02010609060101010101" pitchFamily="49" charset="-122"/>
                  </a:rPr>
                  <a:t>。</a:t>
                </a:r>
                <a:endParaRPr lang="zh-CN" altLang="en-US" sz="2000" b="1" dirty="0">
                  <a:solidFill>
                    <a:schemeClr val="tx1"/>
                  </a:solidFill>
                  <a:latin typeface="楷体" panose="02010609060101010101" pitchFamily="49" charset="-122"/>
                  <a:ea typeface="楷体" panose="02010609060101010101" pitchFamily="49" charset="-122"/>
                </a:endParaRPr>
              </a:p>
            </p:txBody>
          </p:sp>
        </mc:Choice>
        <mc:Fallback>
          <p:sp>
            <p:nvSpPr>
              <p:cNvPr id="15" name="矩形 14"/>
              <p:cNvSpPr>
                <a:spLocks noRot="1" noChangeAspect="1" noMove="1" noResize="1" noEditPoints="1" noAdjustHandles="1" noChangeArrowheads="1" noChangeShapeType="1" noTextEdit="1"/>
              </p:cNvSpPr>
              <p:nvPr/>
            </p:nvSpPr>
            <p:spPr>
              <a:xfrm>
                <a:off x="2882479" y="1302665"/>
                <a:ext cx="2008582" cy="1829874"/>
              </a:xfrm>
              <a:prstGeom prst="rect">
                <a:avLst/>
              </a:prstGeom>
              <a:blipFill rotWithShape="1">
                <a:blip r:embed="rId1"/>
                <a:stretch>
                  <a:fillRect l="-327" t="-362" r="-302" b="-342"/>
                </a:stretch>
              </a:blip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16" name="AutoShape 8"/>
          <p:cNvSpPr>
            <a:spLocks noChangeArrowheads="1"/>
          </p:cNvSpPr>
          <p:nvPr/>
        </p:nvSpPr>
        <p:spPr bwMode="auto">
          <a:xfrm>
            <a:off x="6225894" y="1256963"/>
            <a:ext cx="2341970" cy="926257"/>
          </a:xfrm>
          <a:prstGeom prst="cloudCallout">
            <a:avLst>
              <a:gd name="adj1" fmla="val -65199"/>
              <a:gd name="adj2" fmla="val -4203"/>
            </a:avLst>
          </a:prstGeom>
          <a:solidFill>
            <a:srgbClr val="92D050"/>
          </a:solidFill>
          <a:ln w="12700">
            <a:solidFill>
              <a:schemeClr val="tx1"/>
            </a:solidFill>
            <a:round/>
          </a:ln>
          <a:effectLst/>
        </p:spPr>
        <p:txBody>
          <a:bodyPr anchor="ct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endParaRPr lang="zh-CN" altLang="en-US" sz="2400" dirty="0">
              <a:latin typeface="楷体" panose="02010609060101010101" pitchFamily="49" charset="-122"/>
              <a:ea typeface="楷体" panose="02010609060101010101" pitchFamily="49" charset="-122"/>
            </a:endParaRPr>
          </a:p>
        </p:txBody>
      </p:sp>
      <p:sp>
        <p:nvSpPr>
          <p:cNvPr id="17" name="矩形 16"/>
          <p:cNvSpPr/>
          <p:nvPr/>
        </p:nvSpPr>
        <p:spPr>
          <a:xfrm>
            <a:off x="6399218" y="1396925"/>
            <a:ext cx="2168646" cy="646331"/>
          </a:xfrm>
          <a:prstGeom prst="rect">
            <a:avLst/>
          </a:prstGeom>
        </p:spPr>
        <p:txBody>
          <a:bodyPr wrap="square">
            <a:spAutoFit/>
          </a:bodyPr>
          <a:lstStyle/>
          <a:p>
            <a:r>
              <a:rPr lang="en-US" altLang="zh-CN" b="1" dirty="0">
                <a:latin typeface="楷体" panose="02010609060101010101" pitchFamily="49" charset="-122"/>
                <a:ea typeface="楷体" panose="02010609060101010101" pitchFamily="49" charset="-122"/>
              </a:rPr>
              <a:t>2</a:t>
            </a:r>
            <a:r>
              <a:rPr lang="zh-CN" altLang="en-US" b="1" dirty="0">
                <a:latin typeface="楷体" panose="02010609060101010101" pitchFamily="49" charset="-122"/>
                <a:ea typeface="楷体" panose="02010609060101010101" pitchFamily="49" charset="-122"/>
              </a:rPr>
              <a:t>个大人</a:t>
            </a:r>
            <a:r>
              <a:rPr lang="en-US" altLang="zh-CN" b="1" dirty="0">
                <a:latin typeface="楷体" panose="02010609060101010101" pitchFamily="49" charset="-122"/>
                <a:ea typeface="楷体" panose="02010609060101010101" pitchFamily="49" charset="-122"/>
              </a:rPr>
              <a:t>,4</a:t>
            </a:r>
            <a:r>
              <a:rPr lang="zh-CN" altLang="en-US" b="1" dirty="0">
                <a:latin typeface="楷体" panose="02010609060101010101" pitchFamily="49" charset="-122"/>
                <a:ea typeface="楷体" panose="02010609060101010101" pitchFamily="49" charset="-122"/>
              </a:rPr>
              <a:t>个小孩选择哪种方案省钱</a:t>
            </a:r>
            <a:r>
              <a:rPr lang="en-US" altLang="zh-CN" b="1" dirty="0">
                <a:latin typeface="楷体" panose="02010609060101010101" pitchFamily="49" charset="-122"/>
                <a:ea typeface="楷体" panose="02010609060101010101" pitchFamily="49" charset="-122"/>
              </a:rPr>
              <a:t>?</a:t>
            </a:r>
            <a:endParaRPr lang="zh-CN" altLang="en-US" b="1" dirty="0">
              <a:latin typeface="楷体" panose="02010609060101010101" pitchFamily="49" charset="-122"/>
              <a:ea typeface="楷体" panose="02010609060101010101" pitchFamily="49" charset="-122"/>
            </a:endParaRPr>
          </a:p>
        </p:txBody>
      </p:sp>
      <p:pic>
        <p:nvPicPr>
          <p:cNvPr id="410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4065" y="1302664"/>
            <a:ext cx="813294" cy="1263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10" name="矩形 9"/>
              <p:cNvSpPr/>
              <p:nvPr/>
            </p:nvSpPr>
            <p:spPr>
              <a:xfrm>
                <a:off x="1691680" y="3705288"/>
                <a:ext cx="7056784" cy="625812"/>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B</a:t>
                </a:r>
                <a:r>
                  <a:rPr lang="zh-CN" altLang="zh-CN" sz="2400" b="1" dirty="0">
                    <a:latin typeface="楷体" panose="02010609060101010101" pitchFamily="49" charset="-122"/>
                    <a:ea typeface="楷体" panose="02010609060101010101" pitchFamily="49" charset="-122"/>
                  </a:rPr>
                  <a:t>优惠方案：</a:t>
                </a:r>
                <a:r>
                  <a:rPr lang="en-US" altLang="zh-CN" sz="2400" b="1" dirty="0">
                    <a:latin typeface="楷体" panose="02010609060101010101" pitchFamily="49" charset="-122"/>
                    <a:ea typeface="楷体" panose="02010609060101010101" pitchFamily="49" charset="-122"/>
                  </a:rPr>
                  <a:t>100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2+4</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m:t>
                        </m:r>
                      </m:num>
                      <m:den>
                        <m:r>
                          <a:rPr lang="en-US" altLang="zh-CN" sz="2400" b="1" i="1" smtClean="0">
                            <a:latin typeface="Cambria Math" panose="02040503050406030204"/>
                          </a:rPr>
                          <m:t>𝟏𝟎</m:t>
                        </m:r>
                      </m:den>
                    </m:f>
                  </m:oMath>
                </a14:m>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=540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10" name="矩形 9"/>
              <p:cNvSpPr>
                <a:spLocks noRot="1" noChangeAspect="1" noMove="1" noResize="1" noEditPoints="1" noAdjustHandles="1" noChangeArrowheads="1" noChangeShapeType="1" noTextEdit="1"/>
              </p:cNvSpPr>
              <p:nvPr/>
            </p:nvSpPr>
            <p:spPr>
              <a:xfrm>
                <a:off x="1691680" y="3705288"/>
                <a:ext cx="7056784" cy="625812"/>
              </a:xfrm>
              <a:prstGeom prst="rect">
                <a:avLst/>
              </a:prstGeom>
              <a:blipFill rotWithShape="1">
                <a:blip r:embed="rId3"/>
                <a:stretch>
                  <a:fillRect l="-1" t="-10" r="1" b="64"/>
                </a:stretch>
              </a:blipFill>
            </p:spPr>
            <p:txBody>
              <a:bodyPr/>
              <a:lstStyle/>
              <a:p>
                <a:r>
                  <a:rPr lang="zh-CN" altLang="en-US">
                    <a:noFill/>
                  </a:rPr>
                  <a:t> </a:t>
                </a:r>
              </a:p>
            </p:txBody>
          </p:sp>
        </mc:Fallback>
      </mc:AlternateContent>
      <p:sp>
        <p:nvSpPr>
          <p:cNvPr id="11" name="矩形 10"/>
          <p:cNvSpPr/>
          <p:nvPr/>
        </p:nvSpPr>
        <p:spPr>
          <a:xfrm>
            <a:off x="2316981" y="4242880"/>
            <a:ext cx="1569789"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500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540</a:t>
            </a:r>
            <a:endParaRPr lang="zh-CN" altLang="zh-CN" sz="2400" b="1" dirty="0">
              <a:latin typeface="楷体" panose="02010609060101010101" pitchFamily="49" charset="-122"/>
              <a:ea typeface="楷体" panose="02010609060101010101" pitchFamily="49" charset="-122"/>
            </a:endParaRPr>
          </a:p>
        </p:txBody>
      </p:sp>
      <p:sp>
        <p:nvSpPr>
          <p:cNvPr id="13" name="矩形 12"/>
          <p:cNvSpPr/>
          <p:nvPr/>
        </p:nvSpPr>
        <p:spPr>
          <a:xfrm>
            <a:off x="4729405" y="4242711"/>
            <a:ext cx="3625807"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答：</a:t>
            </a:r>
            <a:r>
              <a:rPr lang="en-US" altLang="zh-CN" sz="2400" b="1" dirty="0">
                <a:latin typeface="楷体" panose="02010609060101010101" pitchFamily="49" charset="-122"/>
                <a:ea typeface="楷体" panose="02010609060101010101" pitchFamily="49" charset="-122"/>
              </a:rPr>
              <a:t>A</a:t>
            </a:r>
            <a:r>
              <a:rPr lang="zh-CN" altLang="zh-CN" sz="2400" b="1" dirty="0">
                <a:latin typeface="楷体" panose="02010609060101010101" pitchFamily="49" charset="-122"/>
                <a:ea typeface="楷体" panose="02010609060101010101" pitchFamily="49" charset="-122"/>
              </a:rPr>
              <a:t>优惠方案省钱。</a:t>
            </a:r>
            <a:endParaRPr lang="zh-CN"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4104"/>
                                        </p:tgtEl>
                                        <p:attrNameLst>
                                          <p:attrName>style.visibility</p:attrName>
                                        </p:attrNameLst>
                                      </p:cBhvr>
                                      <p:to>
                                        <p:strVal val="visible"/>
                                      </p:to>
                                    </p:set>
                                    <p:anim calcmode="lin" valueType="num">
                                      <p:cBhvr>
                                        <p:cTn id="23" dur="1000" fill="hold"/>
                                        <p:tgtEl>
                                          <p:spTgt spid="4104"/>
                                        </p:tgtEl>
                                        <p:attrNameLst>
                                          <p:attrName>ppt_w</p:attrName>
                                        </p:attrNameLst>
                                      </p:cBhvr>
                                      <p:tavLst>
                                        <p:tav tm="0">
                                          <p:val>
                                            <p:strVal val="#ppt_w*0.70"/>
                                          </p:val>
                                        </p:tav>
                                        <p:tav tm="100000">
                                          <p:val>
                                            <p:strVal val="#ppt_w"/>
                                          </p:val>
                                        </p:tav>
                                      </p:tavLst>
                                    </p:anim>
                                    <p:anim calcmode="lin" valueType="num">
                                      <p:cBhvr>
                                        <p:cTn id="24" dur="1000" fill="hold"/>
                                        <p:tgtEl>
                                          <p:spTgt spid="4104"/>
                                        </p:tgtEl>
                                        <p:attrNameLst>
                                          <p:attrName>ppt_h</p:attrName>
                                        </p:attrNameLst>
                                      </p:cBhvr>
                                      <p:tavLst>
                                        <p:tav tm="0">
                                          <p:val>
                                            <p:strVal val="#ppt_h"/>
                                          </p:val>
                                        </p:tav>
                                        <p:tav tm="100000">
                                          <p:val>
                                            <p:strVal val="#ppt_h"/>
                                          </p:val>
                                        </p:tav>
                                      </p:tavLst>
                                    </p:anim>
                                    <p:animEffect transition="in" filter="fade">
                                      <p:cBhvr>
                                        <p:cTn id="25" dur="1000"/>
                                        <p:tgtEl>
                                          <p:spTgt spid="410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1000" fill="hold"/>
                                        <p:tgtEl>
                                          <p:spTgt spid="17"/>
                                        </p:tgtEl>
                                        <p:attrNameLst>
                                          <p:attrName>ppt_w</p:attrName>
                                        </p:attrNameLst>
                                      </p:cBhvr>
                                      <p:tavLst>
                                        <p:tav tm="0">
                                          <p:val>
                                            <p:strVal val="#ppt_w*0.70"/>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Effect transition="in" filter="fade">
                                      <p:cBhvr>
                                        <p:cTn id="30" dur="1000"/>
                                        <p:tgtEl>
                                          <p:spTgt spid="17"/>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strVal val="#ppt_w*0.70"/>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Effect transition="in" filter="fade">
                                      <p:cBhvr>
                                        <p:cTn id="35" dur="1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8" grpId="0" animBg="1"/>
      <p:bldP spid="15" grpId="0" animBg="1"/>
      <p:bldP spid="16" grpId="0" animBg="1"/>
      <p:bldP spid="17" grpId="0"/>
      <p:bldP spid="10" grpId="0"/>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019925" y="2625329"/>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3" name="矩形 2"/>
          <p:cNvSpPr/>
          <p:nvPr/>
        </p:nvSpPr>
        <p:spPr>
          <a:xfrm>
            <a:off x="539552" y="564602"/>
            <a:ext cx="8136904" cy="1384995"/>
          </a:xfrm>
          <a:prstGeom prst="rect">
            <a:avLst/>
          </a:prstGeom>
        </p:spPr>
        <p:txBody>
          <a:bodyPr wrap="square">
            <a:spAutoFit/>
          </a:bodyPr>
          <a:lstStyle/>
          <a:p>
            <a:r>
              <a:rPr lang="zh-CN" altLang="zh-CN" sz="2800" b="1" dirty="0">
                <a:latin typeface="楷体" panose="02010609060101010101" pitchFamily="49" charset="-122"/>
                <a:ea typeface="楷体" panose="02010609060101010101" pitchFamily="49" charset="-122"/>
              </a:rPr>
              <a:t> 黔南小学为了更好地培养同学们对足球运动的兴趣，决定开展一次足球夏令营活动，现需要购买</a:t>
            </a:r>
            <a:r>
              <a:rPr lang="en-US" altLang="zh-CN" sz="2800" b="1" dirty="0">
                <a:latin typeface="楷体" panose="02010609060101010101" pitchFamily="49" charset="-122"/>
                <a:ea typeface="楷体" panose="02010609060101010101" pitchFamily="49" charset="-122"/>
              </a:rPr>
              <a:t>60</a:t>
            </a:r>
            <a:r>
              <a:rPr lang="zh-CN" altLang="zh-CN" sz="2800" b="1" dirty="0">
                <a:latin typeface="楷体" panose="02010609060101010101" pitchFamily="49" charset="-122"/>
                <a:ea typeface="楷体" panose="02010609060101010101" pitchFamily="49" charset="-122"/>
              </a:rPr>
              <a:t>个足球。下面是三家体育用品商店的优惠方案：</a:t>
            </a:r>
            <a:endParaRPr lang="zh-CN" altLang="zh-CN" sz="2800" b="1" dirty="0">
              <a:latin typeface="楷体" panose="02010609060101010101" pitchFamily="49" charset="-122"/>
              <a:ea typeface="楷体" panose="02010609060101010101" pitchFamily="49" charset="-122"/>
            </a:endParaRPr>
          </a:p>
        </p:txBody>
      </p:sp>
      <p:sp>
        <p:nvSpPr>
          <p:cNvPr id="4" name="矩形 3"/>
          <p:cNvSpPr/>
          <p:nvPr/>
        </p:nvSpPr>
        <p:spPr>
          <a:xfrm>
            <a:off x="962303" y="3550245"/>
            <a:ext cx="4185761" cy="461665"/>
          </a:xfrm>
          <a:prstGeom prst="rect">
            <a:avLst/>
          </a:prstGeom>
        </p:spPr>
        <p:txBody>
          <a:bodyPr wrap="none">
            <a:spAutoFit/>
          </a:bodyPr>
          <a:lstStyle/>
          <a:p>
            <a:r>
              <a:rPr lang="zh-CN" altLang="zh-CN" sz="2400" b="1" dirty="0">
                <a:latin typeface="楷体" panose="02010609060101010101" pitchFamily="49" charset="-122"/>
                <a:ea typeface="楷体" panose="02010609060101010101" pitchFamily="49" charset="-122"/>
              </a:rPr>
              <a:t>你认为去哪家商店购买合算？</a:t>
            </a:r>
            <a:endParaRPr lang="zh-CN" altLang="zh-CN" sz="2400" b="1" dirty="0">
              <a:latin typeface="楷体" panose="02010609060101010101" pitchFamily="49" charset="-122"/>
              <a:ea typeface="楷体" panose="02010609060101010101" pitchFamily="49" charset="-122"/>
            </a:endParaRPr>
          </a:p>
        </p:txBody>
      </p:sp>
      <p:sp>
        <p:nvSpPr>
          <p:cNvPr id="7" name="圆角矩形 6"/>
          <p:cNvSpPr/>
          <p:nvPr/>
        </p:nvSpPr>
        <p:spPr>
          <a:xfrm>
            <a:off x="899592" y="1996990"/>
            <a:ext cx="2016224" cy="1351464"/>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甲商店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FF0000"/>
                </a:solidFill>
                <a:latin typeface="楷体" panose="02010609060101010101" pitchFamily="49" charset="-122"/>
                <a:ea typeface="楷体" panose="02010609060101010101" pitchFamily="49" charset="-122"/>
              </a:rPr>
              <a:t>买满</a:t>
            </a:r>
            <a:r>
              <a:rPr lang="en-US" altLang="zh-CN" sz="2000" b="1" dirty="0">
                <a:solidFill>
                  <a:srgbClr val="FF0000"/>
                </a:solidFill>
                <a:latin typeface="楷体" panose="02010609060101010101" pitchFamily="49" charset="-122"/>
                <a:ea typeface="楷体" panose="02010609060101010101" pitchFamily="49" charset="-122"/>
              </a:rPr>
              <a:t>10</a:t>
            </a:r>
            <a:r>
              <a:rPr lang="zh-CN" altLang="en-US" sz="2000" b="1" dirty="0">
                <a:solidFill>
                  <a:srgbClr val="FF0000"/>
                </a:solidFill>
                <a:latin typeface="楷体" panose="02010609060101010101" pitchFamily="49" charset="-122"/>
                <a:ea typeface="楷体" panose="02010609060101010101" pitchFamily="49" charset="-122"/>
              </a:rPr>
              <a:t>个送</a:t>
            </a:r>
            <a:r>
              <a:rPr lang="en-US" altLang="zh-CN" sz="2000" b="1" dirty="0">
                <a:solidFill>
                  <a:srgbClr val="FF0000"/>
                </a:solidFill>
                <a:latin typeface="楷体" panose="02010609060101010101" pitchFamily="49" charset="-122"/>
                <a:ea typeface="楷体" panose="02010609060101010101" pitchFamily="49" charset="-122"/>
              </a:rPr>
              <a:t>2</a:t>
            </a:r>
            <a:r>
              <a:rPr lang="zh-CN" altLang="en-US" sz="2000" b="1" dirty="0">
                <a:solidFill>
                  <a:srgbClr val="FF0000"/>
                </a:solidFill>
                <a:latin typeface="楷体" panose="02010609060101010101" pitchFamily="49" charset="-122"/>
                <a:ea typeface="楷体" panose="02010609060101010101" pitchFamily="49" charset="-122"/>
              </a:rPr>
              <a:t>个，不满不送。</a:t>
            </a:r>
            <a:r>
              <a:rPr lang="en-US" altLang="zh-CN" sz="2000" b="1" dirty="0">
                <a:solidFill>
                  <a:srgbClr val="FF0000"/>
                </a:solidFill>
                <a:latin typeface="楷体" panose="02010609060101010101" pitchFamily="49" charset="-122"/>
                <a:ea typeface="楷体" panose="02010609060101010101" pitchFamily="49" charset="-122"/>
              </a:rPr>
              <a:t> </a:t>
            </a:r>
            <a:endParaRPr lang="zh-CN" altLang="en-US" sz="2000" b="1" dirty="0">
              <a:solidFill>
                <a:srgbClr val="FF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1" name="圆角矩形 10"/>
              <p:cNvSpPr/>
              <p:nvPr/>
            </p:nvSpPr>
            <p:spPr>
              <a:xfrm>
                <a:off x="3203848" y="2001246"/>
                <a:ext cx="1944216" cy="1351464"/>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乙商店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FF6600"/>
                    </a:solidFill>
                    <a:latin typeface="楷体" panose="02010609060101010101" pitchFamily="49" charset="-122"/>
                    <a:ea typeface="楷体" panose="02010609060101010101" pitchFamily="49" charset="-122"/>
                  </a:rPr>
                  <a:t>所有商品均按</a:t>
                </a:r>
                <a14:m>
                  <m:oMath xmlns:m="http://schemas.openxmlformats.org/officeDocument/2006/math">
                    <m:f>
                      <m:fPr>
                        <m:ctrlPr>
                          <a:rPr lang="en-US" altLang="zh-CN" sz="2000" b="1" i="1" smtClean="0">
                            <a:solidFill>
                              <a:srgbClr val="FF6600"/>
                            </a:solidFill>
                            <a:latin typeface="Cambria Math" panose="02040503050406030204"/>
                          </a:rPr>
                        </m:ctrlPr>
                      </m:fPr>
                      <m:num>
                        <m:r>
                          <a:rPr lang="en-US" altLang="zh-CN" sz="2000" b="1" i="1" smtClean="0">
                            <a:solidFill>
                              <a:srgbClr val="FF6600"/>
                            </a:solidFill>
                            <a:latin typeface="Cambria Math" panose="02040503050406030204"/>
                          </a:rPr>
                          <m:t>𝟖</m:t>
                        </m:r>
                      </m:num>
                      <m:den>
                        <m:r>
                          <a:rPr lang="en-US" altLang="zh-CN" sz="2000" b="1" i="1" smtClean="0">
                            <a:solidFill>
                              <a:srgbClr val="FF6600"/>
                            </a:solidFill>
                            <a:latin typeface="Cambria Math" panose="02040503050406030204"/>
                          </a:rPr>
                          <m:t>𝟏𝟎</m:t>
                        </m:r>
                      </m:den>
                    </m:f>
                  </m:oMath>
                </a14:m>
                <a:r>
                  <a:rPr lang="zh-CN" altLang="en-US" sz="2000" b="1" dirty="0">
                    <a:solidFill>
                      <a:srgbClr val="FF6600"/>
                    </a:solidFill>
                    <a:latin typeface="楷体" panose="02010609060101010101" pitchFamily="49" charset="-122"/>
                    <a:ea typeface="楷体" panose="02010609060101010101" pitchFamily="49" charset="-122"/>
                  </a:rPr>
                  <a:t>出售。</a:t>
                </a:r>
                <a:r>
                  <a:rPr lang="en-US" altLang="zh-CN" sz="2000" b="1" dirty="0">
                    <a:solidFill>
                      <a:schemeClr val="tx1"/>
                    </a:solidFill>
                    <a:latin typeface="楷体" panose="02010609060101010101" pitchFamily="49" charset="-122"/>
                    <a:ea typeface="楷体" panose="02010609060101010101" pitchFamily="49" charset="-122"/>
                  </a:rPr>
                  <a:t> </a:t>
                </a:r>
                <a:endParaRPr lang="zh-CN" altLang="en-US" sz="2000" b="1" dirty="0">
                  <a:solidFill>
                    <a:schemeClr val="tx1"/>
                  </a:solidFill>
                  <a:latin typeface="楷体" panose="02010609060101010101" pitchFamily="49" charset="-122"/>
                  <a:ea typeface="楷体" panose="02010609060101010101" pitchFamily="49" charset="-122"/>
                </a:endParaRPr>
              </a:p>
            </p:txBody>
          </p:sp>
        </mc:Choice>
        <mc:Fallback>
          <p:sp>
            <p:nvSpPr>
              <p:cNvPr id="11" name="圆角矩形 10"/>
              <p:cNvSpPr>
                <a:spLocks noRot="1" noChangeAspect="1" noMove="1" noResize="1" noEditPoints="1" noAdjustHandles="1" noChangeArrowheads="1" noChangeShapeType="1" noTextEdit="1"/>
              </p:cNvSpPr>
              <p:nvPr/>
            </p:nvSpPr>
            <p:spPr>
              <a:xfrm>
                <a:off x="3203848" y="2001246"/>
                <a:ext cx="1944216" cy="1351464"/>
              </a:xfrm>
              <a:prstGeom prst="roundRect">
                <a:avLst/>
              </a:prstGeom>
              <a:blipFill rotWithShape="1">
                <a:blip r:embed="rId1"/>
                <a:stretch>
                  <a:fillRect l="-341" t="-497" r="-320" b="-430"/>
                </a:stretch>
              </a:blip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12" name="圆角矩形 11"/>
          <p:cNvSpPr/>
          <p:nvPr/>
        </p:nvSpPr>
        <p:spPr>
          <a:xfrm>
            <a:off x="5580112" y="1949597"/>
            <a:ext cx="1944216" cy="1403113"/>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丙商店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0070C0"/>
                </a:solidFill>
                <a:latin typeface="楷体" panose="02010609060101010101" pitchFamily="49" charset="-122"/>
                <a:ea typeface="楷体" panose="02010609060101010101" pitchFamily="49" charset="-122"/>
              </a:rPr>
              <a:t>满</a:t>
            </a:r>
            <a:r>
              <a:rPr lang="en-US" altLang="zh-CN" sz="2000" b="1" dirty="0">
                <a:solidFill>
                  <a:srgbClr val="0070C0"/>
                </a:solidFill>
                <a:latin typeface="楷体" panose="02010609060101010101" pitchFamily="49" charset="-122"/>
                <a:ea typeface="楷体" panose="02010609060101010101" pitchFamily="49" charset="-122"/>
              </a:rPr>
              <a:t>100</a:t>
            </a:r>
            <a:r>
              <a:rPr lang="zh-CN" altLang="en-US" sz="2000" b="1" dirty="0">
                <a:solidFill>
                  <a:srgbClr val="0070C0"/>
                </a:solidFill>
                <a:latin typeface="楷体" panose="02010609060101010101" pitchFamily="49" charset="-122"/>
                <a:ea typeface="楷体" panose="02010609060101010101" pitchFamily="49" charset="-122"/>
              </a:rPr>
              <a:t>元返现金</a:t>
            </a:r>
            <a:r>
              <a:rPr lang="en-US" altLang="zh-CN" sz="2000" b="1" dirty="0">
                <a:solidFill>
                  <a:srgbClr val="0070C0"/>
                </a:solidFill>
                <a:latin typeface="楷体" panose="02010609060101010101" pitchFamily="49" charset="-122"/>
                <a:ea typeface="楷体" panose="02010609060101010101" pitchFamily="49" charset="-122"/>
              </a:rPr>
              <a:t>25</a:t>
            </a:r>
            <a:r>
              <a:rPr lang="zh-CN" altLang="en-US" sz="2000" b="1" dirty="0">
                <a:solidFill>
                  <a:srgbClr val="0070C0"/>
                </a:solidFill>
                <a:latin typeface="楷体" panose="02010609060101010101" pitchFamily="49" charset="-122"/>
                <a:ea typeface="楷体" panose="02010609060101010101" pitchFamily="49" charset="-122"/>
              </a:rPr>
              <a:t>元</a:t>
            </a:r>
            <a:r>
              <a:rPr lang="en-US" altLang="zh-CN" sz="2000" b="1" dirty="0">
                <a:solidFill>
                  <a:srgbClr val="0070C0"/>
                </a:solidFill>
                <a:latin typeface="楷体" panose="02010609060101010101" pitchFamily="49" charset="-122"/>
                <a:ea typeface="楷体" panose="02010609060101010101" pitchFamily="49" charset="-122"/>
              </a:rPr>
              <a:t> </a:t>
            </a:r>
            <a:endParaRPr lang="zh-CN" altLang="en-US" sz="20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strVal val="#ppt_w*0.70"/>
                                          </p:val>
                                        </p:tav>
                                        <p:tav tm="100000">
                                          <p:val>
                                            <p:strVal val="#ppt_w"/>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animEffect transition="in" filter="fade">
                                      <p:cBhvr>
                                        <p:cTn id="19" dur="1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019925" y="2471055"/>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4" name="矩形 3"/>
          <p:cNvSpPr/>
          <p:nvPr/>
        </p:nvSpPr>
        <p:spPr>
          <a:xfrm>
            <a:off x="994345" y="1888603"/>
            <a:ext cx="4185761" cy="461665"/>
          </a:xfrm>
          <a:prstGeom prst="rect">
            <a:avLst/>
          </a:prstGeom>
        </p:spPr>
        <p:txBody>
          <a:bodyPr wrap="none">
            <a:spAutoFit/>
          </a:bodyPr>
          <a:lstStyle/>
          <a:p>
            <a:r>
              <a:rPr lang="zh-CN" altLang="zh-CN" sz="2400" b="1" dirty="0">
                <a:latin typeface="楷体" panose="02010609060101010101" pitchFamily="49" charset="-122"/>
                <a:ea typeface="楷体" panose="02010609060101010101" pitchFamily="49" charset="-122"/>
              </a:rPr>
              <a:t>你认为去哪家商店购买合算？</a:t>
            </a:r>
            <a:endParaRPr lang="zh-CN" altLang="zh-CN" sz="2400" b="1" dirty="0">
              <a:latin typeface="楷体" panose="02010609060101010101" pitchFamily="49" charset="-122"/>
              <a:ea typeface="楷体" panose="02010609060101010101" pitchFamily="49" charset="-122"/>
            </a:endParaRPr>
          </a:p>
        </p:txBody>
      </p:sp>
      <p:sp>
        <p:nvSpPr>
          <p:cNvPr id="6" name="矩形 5"/>
          <p:cNvSpPr/>
          <p:nvPr/>
        </p:nvSpPr>
        <p:spPr>
          <a:xfrm>
            <a:off x="874740" y="2350268"/>
            <a:ext cx="8161756"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去甲店购买</a:t>
            </a:r>
            <a:r>
              <a:rPr lang="en-US" altLang="zh-CN" sz="2400" b="1" dirty="0">
                <a:latin typeface="楷体" panose="02010609060101010101" pitchFamily="49" charset="-122"/>
                <a:ea typeface="楷体" panose="02010609060101010101" pitchFamily="49" charset="-122"/>
              </a:rPr>
              <a:t>60</a:t>
            </a:r>
            <a:r>
              <a:rPr lang="zh-CN" altLang="zh-CN" sz="2400" b="1" dirty="0">
                <a:latin typeface="楷体" panose="02010609060101010101" pitchFamily="49" charset="-122"/>
                <a:ea typeface="楷体" panose="02010609060101010101" pitchFamily="49" charset="-122"/>
              </a:rPr>
              <a:t>个足球，实际需要：</a:t>
            </a:r>
            <a:r>
              <a:rPr lang="en-US" altLang="zh-CN" sz="2400" b="1" dirty="0">
                <a:latin typeface="楷体" panose="02010609060101010101" pitchFamily="49" charset="-122"/>
                <a:ea typeface="楷体" panose="02010609060101010101" pitchFamily="49" charset="-122"/>
              </a:rPr>
              <a:t> 50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25=1250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7" name="圆角矩形 6"/>
          <p:cNvSpPr/>
          <p:nvPr/>
        </p:nvSpPr>
        <p:spPr>
          <a:xfrm>
            <a:off x="931634" y="530911"/>
            <a:ext cx="2016224" cy="1351464"/>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甲商店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FF0000"/>
                </a:solidFill>
                <a:latin typeface="楷体" panose="02010609060101010101" pitchFamily="49" charset="-122"/>
                <a:ea typeface="楷体" panose="02010609060101010101" pitchFamily="49" charset="-122"/>
              </a:rPr>
              <a:t>买满</a:t>
            </a:r>
            <a:r>
              <a:rPr lang="en-US" altLang="zh-CN" sz="2000" b="1" dirty="0">
                <a:solidFill>
                  <a:srgbClr val="FF0000"/>
                </a:solidFill>
                <a:latin typeface="楷体" panose="02010609060101010101" pitchFamily="49" charset="-122"/>
                <a:ea typeface="楷体" panose="02010609060101010101" pitchFamily="49" charset="-122"/>
              </a:rPr>
              <a:t>10</a:t>
            </a:r>
            <a:r>
              <a:rPr lang="zh-CN" altLang="en-US" sz="2000" b="1" dirty="0">
                <a:solidFill>
                  <a:srgbClr val="FF0000"/>
                </a:solidFill>
                <a:latin typeface="楷体" panose="02010609060101010101" pitchFamily="49" charset="-122"/>
                <a:ea typeface="楷体" panose="02010609060101010101" pitchFamily="49" charset="-122"/>
              </a:rPr>
              <a:t>个送</a:t>
            </a:r>
            <a:r>
              <a:rPr lang="en-US" altLang="zh-CN" sz="2000" b="1" dirty="0">
                <a:solidFill>
                  <a:srgbClr val="FF0000"/>
                </a:solidFill>
                <a:latin typeface="楷体" panose="02010609060101010101" pitchFamily="49" charset="-122"/>
                <a:ea typeface="楷体" panose="02010609060101010101" pitchFamily="49" charset="-122"/>
              </a:rPr>
              <a:t>2</a:t>
            </a:r>
            <a:r>
              <a:rPr lang="zh-CN" altLang="en-US" sz="2000" b="1" dirty="0">
                <a:solidFill>
                  <a:srgbClr val="FF0000"/>
                </a:solidFill>
                <a:latin typeface="楷体" panose="02010609060101010101" pitchFamily="49" charset="-122"/>
                <a:ea typeface="楷体" panose="02010609060101010101" pitchFamily="49" charset="-122"/>
              </a:rPr>
              <a:t>个，不满不送。</a:t>
            </a:r>
            <a:r>
              <a:rPr lang="en-US" altLang="zh-CN" sz="2000" b="1" dirty="0">
                <a:solidFill>
                  <a:srgbClr val="FF0000"/>
                </a:solidFill>
                <a:latin typeface="楷体" panose="02010609060101010101" pitchFamily="49" charset="-122"/>
                <a:ea typeface="楷体" panose="02010609060101010101" pitchFamily="49" charset="-122"/>
              </a:rPr>
              <a:t> </a:t>
            </a:r>
            <a:endParaRPr lang="zh-CN" altLang="en-US" sz="2000" b="1" dirty="0">
              <a:solidFill>
                <a:srgbClr val="FF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1" name="圆角矩形 10"/>
              <p:cNvSpPr/>
              <p:nvPr/>
            </p:nvSpPr>
            <p:spPr>
              <a:xfrm>
                <a:off x="3235890" y="483518"/>
                <a:ext cx="1944216" cy="1351464"/>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乙商店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FF6600"/>
                    </a:solidFill>
                    <a:latin typeface="楷体" panose="02010609060101010101" pitchFamily="49" charset="-122"/>
                    <a:ea typeface="楷体" panose="02010609060101010101" pitchFamily="49" charset="-122"/>
                  </a:rPr>
                  <a:t>所有商品均按</a:t>
                </a:r>
                <a14:m>
                  <m:oMath xmlns:m="http://schemas.openxmlformats.org/officeDocument/2006/math">
                    <m:f>
                      <m:fPr>
                        <m:ctrlPr>
                          <a:rPr lang="en-US" altLang="zh-CN" sz="2000" b="1" i="1" smtClean="0">
                            <a:solidFill>
                              <a:srgbClr val="FF6600"/>
                            </a:solidFill>
                            <a:latin typeface="Cambria Math" panose="02040503050406030204"/>
                          </a:rPr>
                        </m:ctrlPr>
                      </m:fPr>
                      <m:num>
                        <m:r>
                          <a:rPr lang="en-US" altLang="zh-CN" sz="2000" b="1" i="1" smtClean="0">
                            <a:solidFill>
                              <a:srgbClr val="FF6600"/>
                            </a:solidFill>
                            <a:latin typeface="Cambria Math" panose="02040503050406030204"/>
                          </a:rPr>
                          <m:t>𝟖</m:t>
                        </m:r>
                      </m:num>
                      <m:den>
                        <m:r>
                          <a:rPr lang="en-US" altLang="zh-CN" sz="2000" b="1" i="1" smtClean="0">
                            <a:solidFill>
                              <a:srgbClr val="FF6600"/>
                            </a:solidFill>
                            <a:latin typeface="Cambria Math" panose="02040503050406030204"/>
                          </a:rPr>
                          <m:t>𝟏𝟎</m:t>
                        </m:r>
                      </m:den>
                    </m:f>
                  </m:oMath>
                </a14:m>
                <a:r>
                  <a:rPr lang="zh-CN" altLang="en-US" sz="2000" b="1" dirty="0">
                    <a:solidFill>
                      <a:srgbClr val="FF6600"/>
                    </a:solidFill>
                    <a:latin typeface="楷体" panose="02010609060101010101" pitchFamily="49" charset="-122"/>
                    <a:ea typeface="楷体" panose="02010609060101010101" pitchFamily="49" charset="-122"/>
                  </a:rPr>
                  <a:t>出售。</a:t>
                </a:r>
                <a:r>
                  <a:rPr lang="en-US" altLang="zh-CN" sz="2000" b="1" dirty="0">
                    <a:solidFill>
                      <a:schemeClr val="tx1"/>
                    </a:solidFill>
                    <a:latin typeface="楷体" panose="02010609060101010101" pitchFamily="49" charset="-122"/>
                    <a:ea typeface="楷体" panose="02010609060101010101" pitchFamily="49" charset="-122"/>
                  </a:rPr>
                  <a:t> </a:t>
                </a:r>
                <a:endParaRPr lang="zh-CN" altLang="en-US" sz="2000" b="1" dirty="0">
                  <a:solidFill>
                    <a:schemeClr val="tx1"/>
                  </a:solidFill>
                  <a:latin typeface="楷体" panose="02010609060101010101" pitchFamily="49" charset="-122"/>
                  <a:ea typeface="楷体" panose="02010609060101010101" pitchFamily="49" charset="-122"/>
                </a:endParaRPr>
              </a:p>
            </p:txBody>
          </p:sp>
        </mc:Choice>
        <mc:Fallback>
          <p:sp>
            <p:nvSpPr>
              <p:cNvPr id="11" name="圆角矩形 10"/>
              <p:cNvSpPr>
                <a:spLocks noRot="1" noChangeAspect="1" noMove="1" noResize="1" noEditPoints="1" noAdjustHandles="1" noChangeArrowheads="1" noChangeShapeType="1" noTextEdit="1"/>
              </p:cNvSpPr>
              <p:nvPr/>
            </p:nvSpPr>
            <p:spPr>
              <a:xfrm>
                <a:off x="3235890" y="483518"/>
                <a:ext cx="1944216" cy="1351464"/>
              </a:xfrm>
              <a:prstGeom prst="roundRect">
                <a:avLst/>
              </a:prstGeom>
              <a:blipFill rotWithShape="1">
                <a:blip r:embed="rId1"/>
                <a:stretch>
                  <a:fillRect l="-356" t="-491" r="-305" b="-435"/>
                </a:stretch>
              </a:blip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sp>
        <p:nvSpPr>
          <p:cNvPr id="12" name="圆角矩形 11"/>
          <p:cNvSpPr/>
          <p:nvPr/>
        </p:nvSpPr>
        <p:spPr>
          <a:xfrm>
            <a:off x="5612154" y="483518"/>
            <a:ext cx="1944216" cy="1258727"/>
          </a:xfrm>
          <a:prstGeom prst="roundRect">
            <a:avLst/>
          </a:prstGeom>
          <a:noFill/>
          <a:ln w="127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楷体" panose="02010609060101010101" pitchFamily="49" charset="-122"/>
                <a:ea typeface="楷体" panose="02010609060101010101" pitchFamily="49" charset="-122"/>
              </a:rPr>
              <a:t>丙商店</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chemeClr val="tx1"/>
                </a:solidFill>
                <a:latin typeface="楷体" panose="02010609060101010101" pitchFamily="49" charset="-122"/>
                <a:ea typeface="楷体" panose="02010609060101010101" pitchFamily="49" charset="-122"/>
              </a:rPr>
              <a:t>每个足球</a:t>
            </a:r>
            <a:r>
              <a:rPr lang="en-US" altLang="zh-CN" sz="2000" b="1" dirty="0">
                <a:solidFill>
                  <a:schemeClr val="tx1"/>
                </a:solidFill>
                <a:latin typeface="楷体" panose="02010609060101010101" pitchFamily="49" charset="-122"/>
                <a:ea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rPr>
              <a:t>元</a:t>
            </a:r>
            <a:endParaRPr lang="en-US" altLang="zh-CN" sz="2000" b="1" dirty="0">
              <a:solidFill>
                <a:schemeClr val="tx1"/>
              </a:solidFill>
              <a:latin typeface="楷体" panose="02010609060101010101" pitchFamily="49" charset="-122"/>
              <a:ea typeface="楷体" panose="02010609060101010101" pitchFamily="49" charset="-122"/>
            </a:endParaRPr>
          </a:p>
          <a:p>
            <a:pPr algn="ctr"/>
            <a:r>
              <a:rPr lang="zh-CN" altLang="en-US" sz="2000" b="1" dirty="0">
                <a:solidFill>
                  <a:srgbClr val="0070C0"/>
                </a:solidFill>
                <a:latin typeface="楷体" panose="02010609060101010101" pitchFamily="49" charset="-122"/>
                <a:ea typeface="楷体" panose="02010609060101010101" pitchFamily="49" charset="-122"/>
              </a:rPr>
              <a:t>满</a:t>
            </a:r>
            <a:r>
              <a:rPr lang="en-US" altLang="zh-CN" sz="2000" b="1" dirty="0">
                <a:solidFill>
                  <a:srgbClr val="0070C0"/>
                </a:solidFill>
                <a:latin typeface="楷体" panose="02010609060101010101" pitchFamily="49" charset="-122"/>
                <a:ea typeface="楷体" panose="02010609060101010101" pitchFamily="49" charset="-122"/>
              </a:rPr>
              <a:t>100</a:t>
            </a:r>
            <a:r>
              <a:rPr lang="zh-CN" altLang="en-US" sz="2000" b="1" dirty="0">
                <a:solidFill>
                  <a:srgbClr val="0070C0"/>
                </a:solidFill>
                <a:latin typeface="楷体" panose="02010609060101010101" pitchFamily="49" charset="-122"/>
                <a:ea typeface="楷体" panose="02010609060101010101" pitchFamily="49" charset="-122"/>
              </a:rPr>
              <a:t>元返现金</a:t>
            </a:r>
            <a:r>
              <a:rPr lang="en-US" altLang="zh-CN" sz="2000" b="1" dirty="0">
                <a:solidFill>
                  <a:srgbClr val="0070C0"/>
                </a:solidFill>
                <a:latin typeface="楷体" panose="02010609060101010101" pitchFamily="49" charset="-122"/>
                <a:ea typeface="楷体" panose="02010609060101010101" pitchFamily="49" charset="-122"/>
              </a:rPr>
              <a:t>25</a:t>
            </a:r>
            <a:r>
              <a:rPr lang="zh-CN" altLang="en-US" sz="2000" b="1" dirty="0">
                <a:solidFill>
                  <a:srgbClr val="0070C0"/>
                </a:solidFill>
                <a:latin typeface="楷体" panose="02010609060101010101" pitchFamily="49" charset="-122"/>
                <a:ea typeface="楷体" panose="02010609060101010101" pitchFamily="49" charset="-122"/>
              </a:rPr>
              <a:t>元</a:t>
            </a:r>
            <a:r>
              <a:rPr lang="en-US" altLang="zh-CN" sz="2000" b="1" dirty="0">
                <a:solidFill>
                  <a:srgbClr val="0070C0"/>
                </a:solidFill>
                <a:latin typeface="楷体" panose="02010609060101010101" pitchFamily="49" charset="-122"/>
                <a:ea typeface="楷体" panose="02010609060101010101" pitchFamily="49" charset="-122"/>
              </a:rPr>
              <a:t> </a:t>
            </a:r>
            <a:endParaRPr lang="zh-CN" altLang="en-US" sz="2000" b="1" dirty="0">
              <a:solidFill>
                <a:srgbClr val="0070C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9" name="矩形 8"/>
              <p:cNvSpPr/>
              <p:nvPr/>
            </p:nvSpPr>
            <p:spPr>
              <a:xfrm>
                <a:off x="839896" y="2710255"/>
                <a:ext cx="8017740" cy="625812"/>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去乙店购买</a:t>
                </a:r>
                <a:r>
                  <a:rPr lang="en-US" altLang="zh-CN" sz="2400" b="1" dirty="0">
                    <a:latin typeface="楷体" panose="02010609060101010101" pitchFamily="49" charset="-122"/>
                    <a:ea typeface="楷体" panose="02010609060101010101" pitchFamily="49" charset="-122"/>
                  </a:rPr>
                  <a:t>60</a:t>
                </a:r>
                <a:r>
                  <a:rPr lang="zh-CN" altLang="zh-CN" sz="2400" b="1" dirty="0">
                    <a:latin typeface="楷体" panose="02010609060101010101" pitchFamily="49" charset="-122"/>
                    <a:ea typeface="楷体" panose="02010609060101010101" pitchFamily="49" charset="-122"/>
                  </a:rPr>
                  <a:t>个足球，实际需要：</a:t>
                </a:r>
                <a:r>
                  <a:rPr lang="en-US" altLang="zh-CN" sz="2400" b="1" dirty="0">
                    <a:latin typeface="楷体" panose="02010609060101010101" pitchFamily="49" charset="-122"/>
                    <a:ea typeface="楷体" panose="02010609060101010101" pitchFamily="49" charset="-122"/>
                  </a:rPr>
                  <a:t> 60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a:t>
                </a:r>
                <a:r>
                  <a:rPr lang="zh-CN" altLang="zh-CN"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𝟖</m:t>
                        </m:r>
                      </m:num>
                      <m:den>
                        <m:r>
                          <a:rPr lang="en-US" altLang="zh-CN" sz="2400" b="1" i="1" smtClean="0">
                            <a:latin typeface="Cambria Math" panose="02040503050406030204"/>
                          </a:rPr>
                          <m:t>𝟏𝟎</m:t>
                        </m:r>
                      </m:den>
                    </m:f>
                  </m:oMath>
                </a14:m>
                <a:r>
                  <a:rPr lang="en-US" altLang="zh-CN" sz="2400" b="1" dirty="0">
                    <a:latin typeface="楷体" panose="02010609060101010101" pitchFamily="49" charset="-122"/>
                    <a:ea typeface="楷体" panose="02010609060101010101" pitchFamily="49" charset="-122"/>
                  </a:rPr>
                  <a:t>=1200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9" name="矩形 8"/>
              <p:cNvSpPr>
                <a:spLocks noRot="1" noChangeAspect="1" noMove="1" noResize="1" noEditPoints="1" noAdjustHandles="1" noChangeArrowheads="1" noChangeShapeType="1" noTextEdit="1"/>
              </p:cNvSpPr>
              <p:nvPr/>
            </p:nvSpPr>
            <p:spPr>
              <a:xfrm>
                <a:off x="839896" y="2710255"/>
                <a:ext cx="8017740" cy="625812"/>
              </a:xfrm>
              <a:prstGeom prst="rect">
                <a:avLst/>
              </a:prstGeom>
              <a:blipFill rotWithShape="1">
                <a:blip r:embed="rId2"/>
                <a:stretch>
                  <a:fillRect l="-5" t="-12" b="66"/>
                </a:stretch>
              </a:blipFill>
            </p:spPr>
            <p:txBody>
              <a:bodyPr/>
              <a:lstStyle/>
              <a:p>
                <a:r>
                  <a:rPr lang="zh-CN" altLang="en-US">
                    <a:noFill/>
                  </a:rPr>
                  <a:t> </a:t>
                </a:r>
              </a:p>
            </p:txBody>
          </p:sp>
        </mc:Fallback>
      </mc:AlternateContent>
      <p:sp>
        <p:nvSpPr>
          <p:cNvPr id="10" name="矩形 9"/>
          <p:cNvSpPr/>
          <p:nvPr/>
        </p:nvSpPr>
        <p:spPr>
          <a:xfrm>
            <a:off x="839896" y="3143398"/>
            <a:ext cx="4737415"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去丙店购买</a:t>
            </a:r>
            <a:r>
              <a:rPr lang="en-US" altLang="zh-CN" sz="2400" b="1" dirty="0">
                <a:latin typeface="楷体" panose="02010609060101010101" pitchFamily="49" charset="-122"/>
                <a:ea typeface="楷体" panose="02010609060101010101" pitchFamily="49" charset="-122"/>
              </a:rPr>
              <a:t>60</a:t>
            </a:r>
            <a:r>
              <a:rPr lang="zh-CN" altLang="zh-CN" sz="2400" b="1" dirty="0">
                <a:latin typeface="楷体" panose="02010609060101010101" pitchFamily="49" charset="-122"/>
                <a:ea typeface="楷体" panose="02010609060101010101" pitchFamily="49" charset="-122"/>
              </a:rPr>
              <a:t>个足球，实际需要：</a:t>
            </a:r>
            <a:endParaRPr lang="zh-CN" altLang="zh-CN" sz="2400" b="1" dirty="0">
              <a:latin typeface="楷体" panose="02010609060101010101" pitchFamily="49" charset="-122"/>
              <a:ea typeface="楷体" panose="02010609060101010101" pitchFamily="49" charset="-122"/>
            </a:endParaRPr>
          </a:p>
        </p:txBody>
      </p:sp>
      <p:sp>
        <p:nvSpPr>
          <p:cNvPr id="13" name="矩形 12"/>
          <p:cNvSpPr/>
          <p:nvPr/>
        </p:nvSpPr>
        <p:spPr>
          <a:xfrm>
            <a:off x="1403648" y="3489142"/>
            <a:ext cx="5040560"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60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60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25</a:t>
            </a:r>
            <a:r>
              <a:rPr lang="zh-CN"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14" name="矩形 13"/>
          <p:cNvSpPr/>
          <p:nvPr/>
        </p:nvSpPr>
        <p:spPr>
          <a:xfrm>
            <a:off x="1543702" y="3913636"/>
            <a:ext cx="1699744"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=1500-375</a:t>
            </a:r>
            <a:endParaRPr lang="zh-CN" altLang="zh-CN" sz="2400" b="1" dirty="0">
              <a:latin typeface="楷体" panose="02010609060101010101" pitchFamily="49" charset="-122"/>
              <a:ea typeface="楷体" panose="02010609060101010101" pitchFamily="49" charset="-122"/>
            </a:endParaRPr>
          </a:p>
        </p:txBody>
      </p:sp>
      <p:sp>
        <p:nvSpPr>
          <p:cNvPr id="15" name="矩形 14"/>
          <p:cNvSpPr/>
          <p:nvPr/>
        </p:nvSpPr>
        <p:spPr>
          <a:xfrm>
            <a:off x="1543702" y="4269689"/>
            <a:ext cx="2088232"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=1125</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16" name="矩形 15"/>
          <p:cNvSpPr/>
          <p:nvPr/>
        </p:nvSpPr>
        <p:spPr>
          <a:xfrm>
            <a:off x="3747872" y="4144468"/>
            <a:ext cx="3528392"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答：去丙商店购买合算。</a:t>
            </a:r>
            <a:endParaRPr lang="zh-CN"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11" grpId="0" animBg="1"/>
      <p:bldP spid="12" grpId="0" animBg="1"/>
      <p:bldP spid="9" grpId="0"/>
      <p:bldP spid="10"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6193" name="图片 1"/>
          <p:cNvPicPr>
            <a:picLocks noChangeAspect="1"/>
          </p:cNvPicPr>
          <p:nvPr/>
        </p:nvPicPr>
        <p:blipFill>
          <a:blip r:embed="rId1"/>
          <a:srcRect/>
          <a:stretch>
            <a:fillRect/>
          </a:stretch>
        </p:blipFill>
        <p:spPr bwMode="auto">
          <a:xfrm>
            <a:off x="742075" y="1347614"/>
            <a:ext cx="7632065" cy="3456384"/>
          </a:xfrm>
          <a:prstGeom prst="rect">
            <a:avLst/>
          </a:prstGeom>
          <a:noFill/>
          <a:ln w="9525">
            <a:noFill/>
            <a:miter lim="800000"/>
            <a:headEnd/>
            <a:tailEnd/>
          </a:ln>
        </p:spPr>
      </p:pic>
      <p:sp>
        <p:nvSpPr>
          <p:cNvPr id="3" name="Rectangle 5"/>
          <p:cNvSpPr>
            <a:spLocks noChangeArrowheads="1"/>
          </p:cNvSpPr>
          <p:nvPr/>
        </p:nvSpPr>
        <p:spPr bwMode="auto">
          <a:xfrm>
            <a:off x="742075" y="866089"/>
            <a:ext cx="5165517" cy="500137"/>
          </a:xfrm>
          <a:prstGeom prst="rect">
            <a:avLst/>
          </a:prstGeom>
          <a:noFill/>
          <a:effectLst>
            <a:softEdge rad="0"/>
          </a:effectLst>
        </p:spPr>
        <p:txBody>
          <a:bodyPr wrap="none" lIns="68580" tIns="34290" rIns="68580" bIns="34290">
            <a:spAutoFit/>
          </a:bodyPr>
          <a:lstStyle/>
          <a:p>
            <a:pPr fontAlgn="auto">
              <a:spcBef>
                <a:spcPts val="0"/>
              </a:spcBef>
              <a:spcAft>
                <a:spcPts val="0"/>
              </a:spcAft>
              <a:defRPr/>
            </a:pPr>
            <a:r>
              <a:rPr lang="zh-CN" altLang="zh-CN" sz="2800" b="1" dirty="0">
                <a:latin typeface="+mn-ea"/>
                <a:ea typeface="+mn-ea"/>
              </a:rPr>
              <a:t>这节课你们都学会了哪些知识？</a:t>
            </a:r>
            <a:endParaRPr lang="zh-CN" altLang="en-US" sz="2800" b="1" dirty="0">
              <a:latin typeface="+mn-ea"/>
              <a:ea typeface="+mn-ea"/>
            </a:endParaRPr>
          </a:p>
        </p:txBody>
      </p:sp>
      <p:pic>
        <p:nvPicPr>
          <p:cNvPr id="136197" name="图片 7"/>
          <p:cNvPicPr>
            <a:picLocks noChangeAspect="1"/>
          </p:cNvPicPr>
          <p:nvPr/>
        </p:nvPicPr>
        <p:blipFill>
          <a:blip r:embed="rId2"/>
          <a:srcRect/>
          <a:stretch>
            <a:fillRect/>
          </a:stretch>
        </p:blipFill>
        <p:spPr bwMode="auto">
          <a:xfrm>
            <a:off x="212725" y="492125"/>
            <a:ext cx="366713" cy="455613"/>
          </a:xfrm>
          <a:prstGeom prst="rect">
            <a:avLst/>
          </a:prstGeom>
          <a:noFill/>
          <a:ln w="9525">
            <a:noFill/>
            <a:miter lim="800000"/>
            <a:headEnd/>
            <a:tailEnd/>
          </a:ln>
        </p:spPr>
      </p:pic>
      <p:sp>
        <p:nvSpPr>
          <p:cNvPr id="136198" name="文本框 14"/>
          <p:cNvSpPr txBox="1">
            <a:spLocks noChangeArrowheads="1"/>
          </p:cNvSpPr>
          <p:nvPr/>
        </p:nvSpPr>
        <p:spPr bwMode="auto">
          <a:xfrm>
            <a:off x="611188" y="411163"/>
            <a:ext cx="1847850" cy="561975"/>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charset="-122"/>
                <a:ea typeface="幼圆" panose="02010509060101010101" charset="-122"/>
              </a:rPr>
              <a:t>课堂小结</a:t>
            </a:r>
            <a:endParaRPr lang="zh-CN" altLang="en-US" sz="3200" b="1">
              <a:solidFill>
                <a:srgbClr val="875000"/>
              </a:solidFill>
              <a:latin typeface="幼圆" panose="02010509060101010101" charset="-122"/>
              <a:ea typeface="幼圆" panose="02010509060101010101" charset="-122"/>
            </a:endParaRPr>
          </a:p>
        </p:txBody>
      </p:sp>
      <p:sp>
        <p:nvSpPr>
          <p:cNvPr id="137228" name="Rectangle 12"/>
          <p:cNvSpPr>
            <a:spLocks noChangeArrowheads="1"/>
          </p:cNvSpPr>
          <p:nvPr/>
        </p:nvSpPr>
        <p:spPr bwMode="auto">
          <a:xfrm>
            <a:off x="1258995" y="1594527"/>
            <a:ext cx="6625371" cy="1200329"/>
          </a:xfrm>
          <a:prstGeom prst="rect">
            <a:avLst/>
          </a:prstGeom>
          <a:solidFill>
            <a:srgbClr val="008000">
              <a:alpha val="36862"/>
            </a:srgbClr>
          </a:solidFill>
          <a:ln w="9525">
            <a:noFill/>
            <a:miter lim="800000"/>
          </a:ln>
        </p:spPr>
        <p:txBody>
          <a:bodyPr wrap="square">
            <a:spAutoFit/>
          </a:bodyPr>
          <a:lstStyle/>
          <a:p>
            <a:r>
              <a:rPr lang="zh-CN" altLang="zh-CN" sz="2400" b="1" dirty="0">
                <a:latin typeface="楷体" panose="02010609060101010101" pitchFamily="49" charset="-122"/>
                <a:ea typeface="楷体" panose="02010609060101010101" pitchFamily="49" charset="-122"/>
              </a:rPr>
              <a:t>能灵活运用所学知识解决较复杂的求一个数的几分之几是多少的问题；在解决问题的过程中掌握一些解决这类问题的基本策略。</a:t>
            </a:r>
            <a:endParaRPr lang="zh-CN" altLang="en-US" sz="2400" b="1" dirty="0">
              <a:latin typeface="楷体" panose="02010609060101010101" pitchFamily="49" charset="-122"/>
              <a:ea typeface="楷体" panose="02010609060101010101" pitchFamily="49" charset="-122"/>
            </a:endParaRPr>
          </a:p>
        </p:txBody>
      </p:sp>
      <p:sp>
        <p:nvSpPr>
          <p:cNvPr id="137232" name="矩形 21"/>
          <p:cNvSpPr>
            <a:spLocks noChangeArrowheads="1"/>
          </p:cNvSpPr>
          <p:nvPr/>
        </p:nvSpPr>
        <p:spPr bwMode="auto">
          <a:xfrm>
            <a:off x="1258995" y="2794856"/>
            <a:ext cx="6613293" cy="1865126"/>
          </a:xfrm>
          <a:prstGeom prst="rect">
            <a:avLst/>
          </a:prstGeom>
          <a:solidFill>
            <a:srgbClr val="F2DCDB"/>
          </a:solidFill>
          <a:ln w="9525">
            <a:noFill/>
            <a:miter lim="800000"/>
          </a:ln>
        </p:spPr>
        <p:txBody>
          <a:bodyPr wrap="square">
            <a:spAutoFit/>
          </a:bodyPr>
          <a:lstStyle/>
          <a:p>
            <a:pPr fontAlgn="auto">
              <a:lnSpc>
                <a:spcPct val="120000"/>
              </a:lnSpc>
              <a:spcAft>
                <a:spcPts val="0"/>
              </a:spcAft>
              <a:defRPr/>
            </a:pPr>
            <a:r>
              <a:rPr lang="zh-CN" altLang="en-US" sz="2400" b="1" dirty="0">
                <a:latin typeface="楷体" panose="02010609060101010101" pitchFamily="49" charset="-122"/>
                <a:ea typeface="楷体" panose="02010609060101010101" pitchFamily="49" charset="-122"/>
              </a:rPr>
              <a:t>在解决</a:t>
            </a:r>
            <a:r>
              <a:rPr lang="zh-CN" altLang="zh-CN" sz="2400" b="1" dirty="0">
                <a:latin typeface="楷体" panose="02010609060101010101" pitchFamily="49" charset="-122"/>
                <a:ea typeface="楷体" panose="02010609060101010101" pitchFamily="49" charset="-122"/>
              </a:rPr>
              <a:t>较复杂的</a:t>
            </a:r>
            <a:r>
              <a:rPr lang="zh-CN" altLang="en-US" sz="2400" b="1" dirty="0">
                <a:latin typeface="楷体" panose="02010609060101010101" pitchFamily="49" charset="-122"/>
                <a:ea typeface="楷体" panose="02010609060101010101" pitchFamily="49" charset="-122"/>
              </a:rPr>
              <a:t>分数问题的过程中，要认真分析题中的分率句，弄清单位“</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的量和分率所对应的量。根据得到的数量关系，利用比、方程、算术等方法灵活的解决。</a:t>
            </a:r>
            <a:endParaRPr lang="zh-CN" altLang="en-US" sz="2400" b="1" dirty="0">
              <a:latin typeface="楷体" panose="02010609060101010101" pitchFamily="49" charset="-122"/>
              <a:ea typeface="楷体" panose="02010609060101010101" pitchFamily="49" charset="-122"/>
            </a:endParaRPr>
          </a:p>
        </p:txBody>
      </p:sp>
      <p:sp>
        <p:nvSpPr>
          <p:cNvPr id="2" name="矩形 1"/>
          <p:cNvSpPr/>
          <p:nvPr/>
        </p:nvSpPr>
        <p:spPr>
          <a:xfrm>
            <a:off x="3059832" y="-286123"/>
            <a:ext cx="4572000" cy="369332"/>
          </a:xfrm>
          <a:prstGeom prst="rect">
            <a:avLst/>
          </a:prstGeom>
        </p:spPr>
        <p:txBody>
          <a:bodyPr>
            <a:spAutoFit/>
          </a:bodyPr>
          <a:lstStyle/>
          <a:p>
            <a:endParaRPr lang="zh-CN" altLang="en-US"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7228"/>
                                        </p:tgtEl>
                                        <p:attrNameLst>
                                          <p:attrName>style.visibility</p:attrName>
                                        </p:attrNameLst>
                                      </p:cBhvr>
                                      <p:to>
                                        <p:strVal val="visible"/>
                                      </p:to>
                                    </p:set>
                                    <p:animEffect transition="in" filter="wipe(left)">
                                      <p:cBhvr>
                                        <p:cTn id="12" dur="1000"/>
                                        <p:tgtEl>
                                          <p:spTgt spid="13722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37232"/>
                                        </p:tgtEl>
                                        <p:attrNameLst>
                                          <p:attrName>style.visibility</p:attrName>
                                        </p:attrNameLst>
                                      </p:cBhvr>
                                      <p:to>
                                        <p:strVal val="visible"/>
                                      </p:to>
                                    </p:set>
                                    <p:animEffect transition="in" filter="wedge">
                                      <p:cBhvr>
                                        <p:cTn id="17" dur="2000"/>
                                        <p:tgtEl>
                                          <p:spTgt spid="137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8" grpId="0" bldLvl="0" animBg="1"/>
      <p:bldP spid="13723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4" name="Rectangle 2"/>
          <p:cNvSpPr>
            <a:spLocks noChangeArrowheads="1"/>
          </p:cNvSpPr>
          <p:nvPr/>
        </p:nvSpPr>
        <p:spPr bwMode="auto">
          <a:xfrm>
            <a:off x="650072" y="1293911"/>
            <a:ext cx="1410612" cy="4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800" dirty="0">
                <a:latin typeface="楷体" panose="02010609060101010101" pitchFamily="49" charset="-122"/>
                <a:ea typeface="楷体" panose="02010609060101010101" pitchFamily="49" charset="-122"/>
              </a:rPr>
              <a:t>填一填</a:t>
            </a:r>
            <a:endParaRPr lang="zh-CN" altLang="en-US" sz="2800" dirty="0">
              <a:latin typeface="楷体" panose="02010609060101010101" pitchFamily="49" charset="-122"/>
              <a:ea typeface="楷体" panose="02010609060101010101" pitchFamily="49" charset="-122"/>
            </a:endParaRPr>
          </a:p>
        </p:txBody>
      </p:sp>
      <p:sp>
        <p:nvSpPr>
          <p:cNvPr id="40965" name="Rectangle 28"/>
          <p:cNvSpPr>
            <a:spLocks noChangeArrowheads="1"/>
          </p:cNvSpPr>
          <p:nvPr/>
        </p:nvSpPr>
        <p:spPr bwMode="auto">
          <a:xfrm>
            <a:off x="7019925" y="2943122"/>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8" name="文本框 14"/>
          <p:cNvSpPr txBox="1">
            <a:spLocks noChangeArrowheads="1"/>
          </p:cNvSpPr>
          <p:nvPr/>
        </p:nvSpPr>
        <p:spPr bwMode="auto">
          <a:xfrm>
            <a:off x="611188" y="439738"/>
            <a:ext cx="1847850" cy="561975"/>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rPr>
              <a:t>课前导入</a:t>
            </a:r>
            <a:endParaRPr lang="zh-CN" altLang="en-US" sz="3200" b="1" dirty="0">
              <a:solidFill>
                <a:srgbClr val="875000"/>
              </a:solidFill>
              <a:latin typeface="幼圆" panose="02010509060101010101" charset="-122"/>
              <a:ea typeface="幼圆" panose="02010509060101010101" charset="-122"/>
            </a:endParaRPr>
          </a:p>
        </p:txBody>
      </p:sp>
      <p:pic>
        <p:nvPicPr>
          <p:cNvPr id="9" name="图片 10"/>
          <p:cNvPicPr>
            <a:picLocks noChangeAspect="1"/>
          </p:cNvPicPr>
          <p:nvPr/>
        </p:nvPicPr>
        <p:blipFill>
          <a:blip r:embed="rId1"/>
          <a:srcRect/>
          <a:stretch>
            <a:fillRect/>
          </a:stretch>
        </p:blipFill>
        <p:spPr bwMode="auto">
          <a:xfrm>
            <a:off x="244793" y="492760"/>
            <a:ext cx="366712" cy="455613"/>
          </a:xfrm>
          <a:prstGeom prst="rect">
            <a:avLst/>
          </a:prstGeom>
          <a:noFill/>
          <a:ln w="9525">
            <a:noFill/>
            <a:miter lim="800000"/>
            <a:headEnd/>
            <a:tailEnd/>
          </a:ln>
        </p:spPr>
      </p:pic>
      <mc:AlternateContent xmlns:mc="http://schemas.openxmlformats.org/markup-compatibility/2006">
        <mc:Choice xmlns:a14="http://schemas.microsoft.com/office/drawing/2010/main" Requires="a14">
          <p:sp>
            <p:nvSpPr>
              <p:cNvPr id="2" name="矩形 1"/>
              <p:cNvSpPr/>
              <p:nvPr/>
            </p:nvSpPr>
            <p:spPr>
              <a:xfrm>
                <a:off x="467544" y="1725978"/>
                <a:ext cx="8568952" cy="2224583"/>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五月份比四月份节约了</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m:t>
                        </m:r>
                      </m:num>
                      <m:den>
                        <m:r>
                          <a:rPr lang="en-US" altLang="zh-CN" sz="2400" b="1" i="1" smtClean="0">
                            <a:latin typeface="Cambria Math" panose="02040503050406030204"/>
                          </a:rPr>
                          <m:t>𝟔</m:t>
                        </m:r>
                      </m:den>
                    </m:f>
                  </m:oMath>
                </a14:m>
                <a:r>
                  <a:rPr lang="zh-CN" altLang="en-US" sz="2400" b="1" dirty="0">
                    <a:latin typeface="楷体" panose="02010609060101010101" pitchFamily="49" charset="-122"/>
                    <a:ea typeface="楷体" panose="02010609060101010101" pitchFamily="49" charset="-122"/>
                  </a:rPr>
                  <a:t>，五月份占四月份的</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八月份比七月份增产了</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smtClean="0">
                            <a:latin typeface="Cambria Math" panose="02040503050406030204"/>
                          </a:rPr>
                          <m:t>𝟓</m:t>
                        </m:r>
                      </m:den>
                    </m:f>
                    <m:r>
                      <a:rPr lang="en-US" altLang="zh-CN" sz="2400" b="1" i="1">
                        <a:latin typeface="Cambria Math" panose="02040503050406030204"/>
                      </a:rPr>
                      <m:t> </m:t>
                    </m:r>
                  </m:oMath>
                </a14:m>
                <a:r>
                  <a:rPr lang="zh-CN" altLang="en-US" sz="2400" b="1" dirty="0">
                    <a:latin typeface="楷体" panose="02010609060101010101" pitchFamily="49" charset="-122"/>
                    <a:ea typeface="楷体" panose="02010609060101010101" pitchFamily="49" charset="-122"/>
                  </a:rPr>
                  <a:t>，八月份占七月份的</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五年级比六年级人数少</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smtClean="0">
                            <a:latin typeface="Cambria Math" panose="02040503050406030204"/>
                          </a:rPr>
                          <m:t>𝟗</m:t>
                        </m:r>
                      </m:den>
                    </m:f>
                    <m:r>
                      <a:rPr lang="en-US" altLang="zh-CN" sz="2400" b="1" i="1">
                        <a:latin typeface="Cambria Math" panose="02040503050406030204"/>
                      </a:rPr>
                      <m:t> </m:t>
                    </m:r>
                  </m:oMath>
                </a14:m>
                <a:r>
                  <a:rPr lang="zh-CN" altLang="en-US" sz="2400" b="1" dirty="0">
                    <a:latin typeface="楷体" panose="02010609060101010101" pitchFamily="49" charset="-122"/>
                    <a:ea typeface="楷体" panose="02010609060101010101" pitchFamily="49" charset="-122"/>
                  </a:rPr>
                  <a:t>，五年级人数是六年级的</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今年产值比去年增加了</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smtClean="0">
                            <a:latin typeface="Cambria Math" panose="02040503050406030204"/>
                          </a:rPr>
                          <m:t>𝟒</m:t>
                        </m:r>
                      </m:den>
                    </m:f>
                    <m:r>
                      <a:rPr lang="en-US" altLang="zh-CN" sz="2400" b="1" i="1">
                        <a:latin typeface="Cambria Math" panose="02040503050406030204"/>
                      </a:rPr>
                      <m:t> </m:t>
                    </m:r>
                  </m:oMath>
                </a14:m>
                <a:r>
                  <a:rPr lang="zh-CN" altLang="en-US" sz="2400" b="1" dirty="0">
                    <a:latin typeface="楷体" panose="02010609060101010101" pitchFamily="49" charset="-122"/>
                    <a:ea typeface="楷体" panose="02010609060101010101" pitchFamily="49" charset="-122"/>
                  </a:rPr>
                  <a:t>，今年产值是去年的</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mc:Choice>
        <mc:Fallback>
          <p:sp>
            <p:nvSpPr>
              <p:cNvPr id="2" name="矩形 1"/>
              <p:cNvSpPr>
                <a:spLocks noRot="1" noChangeAspect="1" noMove="1" noResize="1" noEditPoints="1" noAdjustHandles="1" noChangeArrowheads="1" noChangeShapeType="1" noTextEdit="1"/>
              </p:cNvSpPr>
              <p:nvPr/>
            </p:nvSpPr>
            <p:spPr>
              <a:xfrm>
                <a:off x="467544" y="1725978"/>
                <a:ext cx="8568952" cy="2224583"/>
              </a:xfrm>
              <a:prstGeom prst="rect">
                <a:avLst/>
              </a:prstGeom>
              <a:blipFill rotWithShape="1">
                <a:blip r:embed="rId2"/>
                <a:stretch>
                  <a:fillRect l="-2" t="-2" r="5" b="1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TextBox 2"/>
              <p:cNvSpPr txBox="1"/>
              <p:nvPr/>
            </p:nvSpPr>
            <p:spPr>
              <a:xfrm>
                <a:off x="7133354" y="1623160"/>
                <a:ext cx="386644" cy="618311"/>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solidFill>
                                <a:srgbClr val="FF0000"/>
                              </a:solidFill>
                              <a:latin typeface="Cambria Math" panose="02040503050406030204"/>
                            </a:rPr>
                          </m:ctrlPr>
                        </m:fPr>
                        <m:num>
                          <m:r>
                            <a:rPr lang="en-US" altLang="zh-CN" b="1" i="1" smtClean="0">
                              <a:solidFill>
                                <a:srgbClr val="FF0000"/>
                              </a:solidFill>
                              <a:latin typeface="Cambria Math" panose="02040503050406030204"/>
                            </a:rPr>
                            <m:t>𝟓</m:t>
                          </m:r>
                        </m:num>
                        <m:den>
                          <m:r>
                            <a:rPr lang="en-US" altLang="zh-CN" b="1" i="1" smtClean="0">
                              <a:solidFill>
                                <a:srgbClr val="FF0000"/>
                              </a:solidFill>
                              <a:latin typeface="Cambria Math" panose="02040503050406030204"/>
                            </a:rPr>
                            <m:t>𝟔</m:t>
                          </m:r>
                        </m:den>
                      </m:f>
                    </m:oMath>
                  </m:oMathPara>
                </a14:m>
                <a:endParaRPr lang="zh-CN" altLang="en-US" b="1" dirty="0"/>
              </a:p>
            </p:txBody>
          </p:sp>
        </mc:Choice>
        <mc:Fallback>
          <p:sp>
            <p:nvSpPr>
              <p:cNvPr id="3" name="TextBox 2"/>
              <p:cNvSpPr txBox="1">
                <a:spLocks noRot="1" noChangeAspect="1" noMove="1" noResize="1" noEditPoints="1" noAdjustHandles="1" noChangeArrowheads="1" noChangeShapeType="1" noTextEdit="1"/>
              </p:cNvSpPr>
              <p:nvPr/>
            </p:nvSpPr>
            <p:spPr>
              <a:xfrm>
                <a:off x="7133354" y="1623160"/>
                <a:ext cx="386644" cy="618311"/>
              </a:xfrm>
              <a:prstGeom prst="rect">
                <a:avLst/>
              </a:prstGeom>
              <a:blipFill rotWithShape="1">
                <a:blip r:embed="rId3"/>
                <a:stretch>
                  <a:fillRect l="-103" t="-16" r="85" b="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TextBox 12"/>
              <p:cNvSpPr txBox="1"/>
              <p:nvPr/>
            </p:nvSpPr>
            <p:spPr>
              <a:xfrm>
                <a:off x="7171536" y="2241471"/>
                <a:ext cx="386644" cy="612796"/>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solidFill>
                                <a:srgbClr val="FF0000"/>
                              </a:solidFill>
                              <a:latin typeface="Cambria Math" panose="02040503050406030204"/>
                            </a:rPr>
                          </m:ctrlPr>
                        </m:fPr>
                        <m:num>
                          <m:r>
                            <a:rPr lang="en-US" altLang="zh-CN" b="1" i="1" smtClean="0">
                              <a:solidFill>
                                <a:srgbClr val="FF0000"/>
                              </a:solidFill>
                              <a:latin typeface="Cambria Math" panose="02040503050406030204"/>
                            </a:rPr>
                            <m:t>𝟔</m:t>
                          </m:r>
                        </m:num>
                        <m:den>
                          <m:r>
                            <a:rPr lang="en-US" altLang="zh-CN" b="1" i="1" smtClean="0">
                              <a:solidFill>
                                <a:srgbClr val="FF0000"/>
                              </a:solidFill>
                              <a:latin typeface="Cambria Math" panose="02040503050406030204"/>
                            </a:rPr>
                            <m:t>𝟓</m:t>
                          </m:r>
                        </m:den>
                      </m:f>
                    </m:oMath>
                  </m:oMathPara>
                </a14:m>
                <a:endParaRPr lang="zh-CN" altLang="en-US" b="1" dirty="0"/>
              </a:p>
            </p:txBody>
          </p:sp>
        </mc:Choice>
        <mc:Fallback>
          <p:sp>
            <p:nvSpPr>
              <p:cNvPr id="13" name="TextBox 12"/>
              <p:cNvSpPr txBox="1">
                <a:spLocks noRot="1" noChangeAspect="1" noMove="1" noResize="1" noEditPoints="1" noAdjustHandles="1" noChangeArrowheads="1" noChangeShapeType="1" noTextEdit="1"/>
              </p:cNvSpPr>
              <p:nvPr/>
            </p:nvSpPr>
            <p:spPr>
              <a:xfrm>
                <a:off x="7171536" y="2241471"/>
                <a:ext cx="386644" cy="612796"/>
              </a:xfrm>
              <a:prstGeom prst="rect">
                <a:avLst/>
              </a:prstGeom>
              <a:blipFill rotWithShape="1">
                <a:blip r:embed="rId4"/>
                <a:stretch>
                  <a:fillRect l="-124" t="-91" r="106" b="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TextBox 13"/>
              <p:cNvSpPr txBox="1"/>
              <p:nvPr/>
            </p:nvSpPr>
            <p:spPr>
              <a:xfrm>
                <a:off x="7795718" y="2757077"/>
                <a:ext cx="386644" cy="612732"/>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solidFill>
                                <a:srgbClr val="FF0000"/>
                              </a:solidFill>
                              <a:latin typeface="Cambria Math" panose="02040503050406030204"/>
                            </a:rPr>
                          </m:ctrlPr>
                        </m:fPr>
                        <m:num>
                          <m:r>
                            <a:rPr lang="en-US" altLang="zh-CN" b="1" i="1" smtClean="0">
                              <a:solidFill>
                                <a:srgbClr val="FF0000"/>
                              </a:solidFill>
                              <a:latin typeface="Cambria Math" panose="02040503050406030204"/>
                            </a:rPr>
                            <m:t>𝟖</m:t>
                          </m:r>
                        </m:num>
                        <m:den>
                          <m:r>
                            <a:rPr lang="en-US" altLang="zh-CN" b="1" i="1" smtClean="0">
                              <a:solidFill>
                                <a:srgbClr val="FF0000"/>
                              </a:solidFill>
                              <a:latin typeface="Cambria Math" panose="02040503050406030204"/>
                            </a:rPr>
                            <m:t>𝟗</m:t>
                          </m:r>
                        </m:den>
                      </m:f>
                    </m:oMath>
                  </m:oMathPara>
                </a14:m>
                <a:endParaRPr lang="zh-CN" altLang="en-US" b="1" dirty="0"/>
              </a:p>
            </p:txBody>
          </p:sp>
        </mc:Choice>
        <mc:Fallback>
          <p:sp>
            <p:nvSpPr>
              <p:cNvPr id="14" name="TextBox 13"/>
              <p:cNvSpPr txBox="1">
                <a:spLocks noRot="1" noChangeAspect="1" noMove="1" noResize="1" noEditPoints="1" noAdjustHandles="1" noChangeArrowheads="1" noChangeShapeType="1" noTextEdit="1"/>
              </p:cNvSpPr>
              <p:nvPr/>
            </p:nvSpPr>
            <p:spPr>
              <a:xfrm>
                <a:off x="7795718" y="2757077"/>
                <a:ext cx="386644" cy="612732"/>
              </a:xfrm>
              <a:prstGeom prst="rect">
                <a:avLst/>
              </a:prstGeom>
              <a:blipFill rotWithShape="1">
                <a:blip r:embed="rId5"/>
                <a:stretch>
                  <a:fillRect l="-118" t="-88" r="100" b="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TextBox 14"/>
              <p:cNvSpPr txBox="1"/>
              <p:nvPr/>
            </p:nvSpPr>
            <p:spPr>
              <a:xfrm>
                <a:off x="7166600" y="3321591"/>
                <a:ext cx="386644" cy="616515"/>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altLang="zh-CN" b="1" i="1" smtClean="0">
                              <a:solidFill>
                                <a:srgbClr val="FF0000"/>
                              </a:solidFill>
                              <a:latin typeface="Cambria Math" panose="02040503050406030204"/>
                            </a:rPr>
                          </m:ctrlPr>
                        </m:fPr>
                        <m:num>
                          <m:r>
                            <a:rPr lang="en-US" altLang="zh-CN" b="1" i="1" smtClean="0">
                              <a:solidFill>
                                <a:srgbClr val="FF0000"/>
                              </a:solidFill>
                              <a:latin typeface="Cambria Math" panose="02040503050406030204"/>
                            </a:rPr>
                            <m:t>𝟓</m:t>
                          </m:r>
                        </m:num>
                        <m:den>
                          <m:r>
                            <a:rPr lang="en-US" altLang="zh-CN" b="1" i="1" smtClean="0">
                              <a:solidFill>
                                <a:srgbClr val="FF0000"/>
                              </a:solidFill>
                              <a:latin typeface="Cambria Math" panose="02040503050406030204"/>
                            </a:rPr>
                            <m:t>𝟒</m:t>
                          </m:r>
                        </m:den>
                      </m:f>
                    </m:oMath>
                  </m:oMathPara>
                </a14:m>
                <a:endParaRPr lang="zh-CN" altLang="en-US" b="1" dirty="0"/>
              </a:p>
            </p:txBody>
          </p:sp>
        </mc:Choice>
        <mc:Fallback>
          <p:sp>
            <p:nvSpPr>
              <p:cNvPr id="15" name="TextBox 14"/>
              <p:cNvSpPr txBox="1">
                <a:spLocks noRot="1" noChangeAspect="1" noMove="1" noResize="1" noEditPoints="1" noAdjustHandles="1" noChangeArrowheads="1" noChangeShapeType="1" noTextEdit="1"/>
              </p:cNvSpPr>
              <p:nvPr/>
            </p:nvSpPr>
            <p:spPr>
              <a:xfrm>
                <a:off x="7166600" y="3321591"/>
                <a:ext cx="386644" cy="616515"/>
              </a:xfrm>
              <a:prstGeom prst="rect">
                <a:avLst/>
              </a:prstGeom>
              <a:blipFill rotWithShape="1">
                <a:blip r:embed="rId6"/>
                <a:stretch>
                  <a:fillRect l="-162" t="-88" r="143" b="76"/>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wipe(left)">
                                      <p:cBhvr>
                                        <p:cTn id="7" dur="500"/>
                                        <p:tgtEl>
                                          <p:spTgt spid="4096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2" grpId="0"/>
      <p:bldP spid="3"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0" name="矩形 1"/>
          <p:cNvSpPr>
            <a:spLocks noChangeArrowheads="1"/>
          </p:cNvSpPr>
          <p:nvPr/>
        </p:nvSpPr>
        <p:spPr bwMode="auto">
          <a:xfrm>
            <a:off x="1403648" y="1075300"/>
            <a:ext cx="694977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学校要准备一些奖品</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其中需要单价</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元的笔记本</a:t>
            </a:r>
            <a:r>
              <a:rPr lang="en-US" altLang="zh-CN" sz="2800" b="1" dirty="0">
                <a:latin typeface="楷体" panose="02010609060101010101" pitchFamily="49" charset="-122"/>
                <a:ea typeface="楷体" panose="02010609060101010101" pitchFamily="49" charset="-122"/>
              </a:rPr>
              <a:t>35</a:t>
            </a:r>
            <a:r>
              <a:rPr lang="zh-CN" altLang="en-US" sz="2800" b="1" dirty="0">
                <a:latin typeface="楷体" panose="02010609060101010101" pitchFamily="49" charset="-122"/>
                <a:ea typeface="楷体" panose="02010609060101010101" pitchFamily="49" charset="-122"/>
              </a:rPr>
              <a:t>本。去哪儿购买合算</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pic>
        <p:nvPicPr>
          <p:cNvPr id="1946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650" y="2170510"/>
            <a:ext cx="7761288"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2" name="WordArt 7"/>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7" name="图片 21"/>
          <p:cNvPicPr>
            <a:picLocks noChangeAspect="1"/>
          </p:cNvPicPr>
          <p:nvPr/>
        </p:nvPicPr>
        <p:blipFill>
          <a:blip r:embed="rId2"/>
          <a:srcRect/>
          <a:stretch>
            <a:fillRect/>
          </a:stretch>
        </p:blipFill>
        <p:spPr bwMode="auto">
          <a:xfrm>
            <a:off x="202248" y="466090"/>
            <a:ext cx="366712" cy="455613"/>
          </a:xfrm>
          <a:prstGeom prst="rect">
            <a:avLst/>
          </a:prstGeom>
          <a:noFill/>
          <a:ln w="9525">
            <a:noFill/>
            <a:miter lim="800000"/>
            <a:headEnd/>
            <a:tailEnd/>
          </a:ln>
        </p:spPr>
      </p:pic>
      <p:sp>
        <p:nvSpPr>
          <p:cNvPr id="8" name="文本框 14"/>
          <p:cNvSpPr txBox="1">
            <a:spLocks noChangeArrowheads="1"/>
          </p:cNvSpPr>
          <p:nvPr/>
        </p:nvSpPr>
        <p:spPr bwMode="auto">
          <a:xfrm>
            <a:off x="621348" y="426403"/>
            <a:ext cx="1847850" cy="561975"/>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charset="-122"/>
                <a:ea typeface="幼圆" panose="02010509060101010101" charset="-122"/>
              </a:rPr>
              <a:t>探究新知</a:t>
            </a:r>
            <a:endParaRPr lang="zh-CN" altLang="en-US" sz="3200" b="1">
              <a:solidFill>
                <a:srgbClr val="875000"/>
              </a:solidFill>
              <a:latin typeface="幼圆" panose="02010509060101010101" charset="-122"/>
              <a:ea typeface="幼圆" panose="02010509060101010101" charset="-122"/>
            </a:endParaRPr>
          </a:p>
        </p:txBody>
      </p:sp>
      <p:grpSp>
        <p:nvGrpSpPr>
          <p:cNvPr id="9" name="组合 30"/>
          <p:cNvGrpSpPr/>
          <p:nvPr/>
        </p:nvGrpSpPr>
        <p:grpSpPr bwMode="auto">
          <a:xfrm>
            <a:off x="107951" y="1002910"/>
            <a:ext cx="1004204" cy="1064784"/>
            <a:chOff x="670145" y="1457273"/>
            <a:chExt cx="1555361" cy="1418831"/>
          </a:xfrm>
        </p:grpSpPr>
        <p:pic>
          <p:nvPicPr>
            <p:cNvPr id="10" name="图片 31" descr="28Z58PICt4r.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flipH="1">
              <a:off x="670145" y="1457273"/>
              <a:ext cx="1555361" cy="1393477"/>
            </a:xfrm>
            <a:prstGeom prst="rect">
              <a:avLst/>
            </a:prstGeom>
            <a:noFill/>
            <a:ln w="9525">
              <a:noFill/>
              <a:miter lim="800000"/>
              <a:headEnd/>
              <a:tailEnd/>
            </a:ln>
          </p:spPr>
        </p:pic>
        <p:sp>
          <p:nvSpPr>
            <p:cNvPr id="11" name="矩形 32"/>
            <p:cNvSpPr>
              <a:spLocks noChangeArrowheads="1"/>
            </p:cNvSpPr>
            <p:nvPr/>
          </p:nvSpPr>
          <p:spPr bwMode="auto">
            <a:xfrm>
              <a:off x="921965" y="2322451"/>
              <a:ext cx="1127693" cy="553653"/>
            </a:xfrm>
            <a:prstGeom prst="rect">
              <a:avLst/>
            </a:prstGeom>
            <a:noFill/>
            <a:ln w="9525">
              <a:noFill/>
              <a:miter lim="800000"/>
            </a:ln>
          </p:spPr>
          <p:txBody>
            <a:bodyPr wrap="none">
              <a:spAutoFit/>
            </a:bodyPr>
            <a:lstStyle/>
            <a:p>
              <a:r>
                <a:rPr lang="zh-CN" altLang="en-US" sz="2100" b="1" dirty="0">
                  <a:latin typeface="黑体" panose="02010609060101010101" pitchFamily="2" charset="-122"/>
                  <a:ea typeface="黑体" panose="02010609060101010101" pitchFamily="2" charset="-122"/>
                </a:rPr>
                <a:t>例 </a:t>
              </a:r>
              <a:r>
                <a:rPr lang="en-US" altLang="zh-CN" sz="2100" b="1" dirty="0">
                  <a:latin typeface="黑体" panose="02010609060101010101" pitchFamily="2" charset="-122"/>
                  <a:ea typeface="黑体" panose="02010609060101010101" pitchFamily="2" charset="-122"/>
                </a:rPr>
                <a:t>4</a:t>
              </a:r>
              <a:endParaRPr lang="zh-CN" altLang="en-US" sz="2100" b="1" dirty="0">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9460"/>
                                        </p:tgtEl>
                                        <p:attrNameLst>
                                          <p:attrName>style.visibility</p:attrName>
                                        </p:attrNameLst>
                                      </p:cBhvr>
                                      <p:to>
                                        <p:strVal val="visible"/>
                                      </p:to>
                                    </p:set>
                                    <p:anim calcmode="lin" valueType="num">
                                      <p:cBhvr>
                                        <p:cTn id="12" dur="500" fill="hold"/>
                                        <p:tgtEl>
                                          <p:spTgt spid="19460"/>
                                        </p:tgtEl>
                                        <p:attrNameLst>
                                          <p:attrName>ppt_w</p:attrName>
                                        </p:attrNameLst>
                                      </p:cBhvr>
                                      <p:tavLst>
                                        <p:tav tm="0">
                                          <p:val>
                                            <p:fltVal val="0"/>
                                          </p:val>
                                        </p:tav>
                                        <p:tav tm="100000">
                                          <p:val>
                                            <p:strVal val="#ppt_w"/>
                                          </p:val>
                                        </p:tav>
                                      </p:tavLst>
                                    </p:anim>
                                    <p:anim calcmode="lin" valueType="num">
                                      <p:cBhvr>
                                        <p:cTn id="13" dur="500" fill="hold"/>
                                        <p:tgtEl>
                                          <p:spTgt spid="19460"/>
                                        </p:tgtEl>
                                        <p:attrNameLst>
                                          <p:attrName>ppt_h</p:attrName>
                                        </p:attrNameLst>
                                      </p:cBhvr>
                                      <p:tavLst>
                                        <p:tav tm="0">
                                          <p:val>
                                            <p:fltVal val="0"/>
                                          </p:val>
                                        </p:tav>
                                        <p:tav tm="100000">
                                          <p:val>
                                            <p:strVal val="#ppt_h"/>
                                          </p:val>
                                        </p:tav>
                                      </p:tavLst>
                                    </p:anim>
                                    <p:animEffect transition="in" filter="fade">
                                      <p:cBhvr>
                                        <p:cTn id="14" dur="500"/>
                                        <p:tgtEl>
                                          <p:spTgt spid="19460"/>
                                        </p:tgtEl>
                                      </p:cBhvr>
                                    </p:animEffect>
                                  </p:childTnLst>
                                </p:cTn>
                              </p:par>
                            </p:childTnLst>
                          </p:cTn>
                        </p:par>
                        <p:par>
                          <p:cTn id="15" fill="hold">
                            <p:stCondLst>
                              <p:cond delay="1000"/>
                            </p:stCondLst>
                            <p:childTnLst>
                              <p:par>
                                <p:cTn id="16" presetID="6" presetClass="entr" presetSubtype="16" fill="hold" nodeType="afterEffect">
                                  <p:stCondLst>
                                    <p:cond delay="0"/>
                                  </p:stCondLst>
                                  <p:childTnLst>
                                    <p:set>
                                      <p:cBhvr>
                                        <p:cTn id="17" dur="1" fill="hold">
                                          <p:stCondLst>
                                            <p:cond delay="0"/>
                                          </p:stCondLst>
                                        </p:cTn>
                                        <p:tgtEl>
                                          <p:spTgt spid="19461"/>
                                        </p:tgtEl>
                                        <p:attrNameLst>
                                          <p:attrName>style.visibility</p:attrName>
                                        </p:attrNameLst>
                                      </p:cBhvr>
                                      <p:to>
                                        <p:strVal val="visible"/>
                                      </p:to>
                                    </p:set>
                                    <p:animEffect transition="in" filter="circle(in)">
                                      <p:cBhvr>
                                        <p:cTn id="18" dur="2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55254" y="468635"/>
            <a:ext cx="56927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a:spLocks noChangeArrowheads="1"/>
          </p:cNvSpPr>
          <p:nvPr/>
        </p:nvSpPr>
        <p:spPr bwMode="auto">
          <a:xfrm>
            <a:off x="468315" y="831876"/>
            <a:ext cx="21594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理解题意：</a:t>
            </a:r>
            <a:endParaRPr lang="zh-CN" altLang="zh-CN" sz="2800" b="1" dirty="0">
              <a:latin typeface="楷体" panose="02010609060101010101" pitchFamily="49" charset="-122"/>
              <a:ea typeface="楷体" panose="02010609060101010101" pitchFamily="49" charset="-122"/>
            </a:endParaRPr>
          </a:p>
        </p:txBody>
      </p:sp>
      <p:sp>
        <p:nvSpPr>
          <p:cNvPr id="7" name="右箭头 6"/>
          <p:cNvSpPr/>
          <p:nvPr/>
        </p:nvSpPr>
        <p:spPr>
          <a:xfrm rot="5400000">
            <a:off x="2681288" y="3346847"/>
            <a:ext cx="757238" cy="5762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solidFill>
                <a:srgbClr val="7030A0"/>
              </a:solidFill>
            </a:endParaRPr>
          </a:p>
        </p:txBody>
      </p:sp>
      <p:sp>
        <p:nvSpPr>
          <p:cNvPr id="8" name="左箭头 7"/>
          <p:cNvSpPr/>
          <p:nvPr/>
        </p:nvSpPr>
        <p:spPr>
          <a:xfrm flipH="1">
            <a:off x="3635896" y="4044498"/>
            <a:ext cx="1057275" cy="43219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solidFill>
                <a:srgbClr val="7030A0"/>
              </a:solidFill>
            </a:endParaRPr>
          </a:p>
        </p:txBody>
      </p:sp>
      <p:sp>
        <p:nvSpPr>
          <p:cNvPr id="9" name="AutoShape 27"/>
          <p:cNvSpPr>
            <a:spLocks noChangeArrowheads="1"/>
          </p:cNvSpPr>
          <p:nvPr/>
        </p:nvSpPr>
        <p:spPr bwMode="auto">
          <a:xfrm>
            <a:off x="803137" y="3987326"/>
            <a:ext cx="2472719" cy="451134"/>
          </a:xfrm>
          <a:prstGeom prst="wedgeRoundRectCallout">
            <a:avLst>
              <a:gd name="adj1" fmla="val 49472"/>
              <a:gd name="adj2" fmla="val 15912"/>
              <a:gd name="adj3" fmla="val 16667"/>
            </a:avLst>
          </a:prstGeom>
          <a:solidFill>
            <a:srgbClr val="92D050"/>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把钱数进行比较</a:t>
            </a:r>
            <a:endParaRPr lang="zh-CN" altLang="en-US" sz="2400" b="1" dirty="0">
              <a:latin typeface="楷体" panose="02010609060101010101" pitchFamily="49" charset="-122"/>
              <a:ea typeface="楷体" panose="02010609060101010101" pitchFamily="49" charset="-122"/>
            </a:endParaRPr>
          </a:p>
        </p:txBody>
      </p:sp>
      <p:sp>
        <p:nvSpPr>
          <p:cNvPr id="10" name="AutoShape 27"/>
          <p:cNvSpPr>
            <a:spLocks noChangeArrowheads="1"/>
          </p:cNvSpPr>
          <p:nvPr/>
        </p:nvSpPr>
        <p:spPr bwMode="auto">
          <a:xfrm>
            <a:off x="794426" y="2297439"/>
            <a:ext cx="3633558" cy="902269"/>
          </a:xfrm>
          <a:prstGeom prst="wedgeRoundRectCallout">
            <a:avLst>
              <a:gd name="adj1" fmla="val 49472"/>
              <a:gd name="adj2" fmla="val 15912"/>
              <a:gd name="adj3" fmla="val 16667"/>
            </a:avLst>
          </a:prstGeom>
          <a:solidFill>
            <a:srgbClr val="92D050"/>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计算出每个商店购买</a:t>
            </a:r>
            <a:r>
              <a:rPr lang="en-US" altLang="zh-CN" sz="2400" b="1" dirty="0">
                <a:latin typeface="楷体" panose="02010609060101010101" pitchFamily="49" charset="-122"/>
                <a:ea typeface="楷体" panose="02010609060101010101" pitchFamily="49" charset="-122"/>
              </a:rPr>
              <a:t>35</a:t>
            </a:r>
            <a:r>
              <a:rPr lang="zh-CN" altLang="en-US" sz="2400" b="1" dirty="0">
                <a:latin typeface="楷体" panose="02010609060101010101" pitchFamily="49" charset="-122"/>
                <a:ea typeface="楷体" panose="02010609060101010101" pitchFamily="49" charset="-122"/>
              </a:rPr>
              <a:t>本笔记本所需的钱数</a:t>
            </a:r>
            <a:endParaRPr lang="zh-CN" altLang="en-US" sz="2400" b="1" dirty="0">
              <a:latin typeface="楷体" panose="02010609060101010101" pitchFamily="49" charset="-122"/>
              <a:ea typeface="楷体" panose="02010609060101010101" pitchFamily="49" charset="-122"/>
            </a:endParaRPr>
          </a:p>
        </p:txBody>
      </p:sp>
      <p:sp>
        <p:nvSpPr>
          <p:cNvPr id="11" name="AutoShape 27"/>
          <p:cNvSpPr>
            <a:spLocks noChangeArrowheads="1"/>
          </p:cNvSpPr>
          <p:nvPr/>
        </p:nvSpPr>
        <p:spPr bwMode="auto">
          <a:xfrm>
            <a:off x="4693171" y="3809461"/>
            <a:ext cx="3523837" cy="902269"/>
          </a:xfrm>
          <a:prstGeom prst="wedgeRoundRectCallout">
            <a:avLst>
              <a:gd name="adj1" fmla="val 49472"/>
              <a:gd name="adj2" fmla="val 15912"/>
              <a:gd name="adj3" fmla="val 16667"/>
            </a:avLst>
          </a:prstGeom>
          <a:solidFill>
            <a:srgbClr val="92D050"/>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哪个商店所需钱数最少</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就去那个商店购买</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ppt_w</p:attrName>
                                        </p:attrNameLst>
                                      </p:cBhvr>
                                      <p:tavLst>
                                        <p:tav tm="0">
                                          <p:val>
                                            <p:fltVal val="0"/>
                                          </p:val>
                                        </p:tav>
                                        <p:tav tm="100000">
                                          <p:val>
                                            <p:strVal val="#ppt_w"/>
                                          </p:val>
                                        </p:tav>
                                      </p:tavLst>
                                    </p:anim>
                                    <p:anim calcmode="lin" valueType="num">
                                      <p:cBhvr>
                                        <p:cTn id="8" dur="500" fill="hold"/>
                                        <p:tgtEl>
                                          <p:spTgt spid="20482"/>
                                        </p:tgtEl>
                                        <p:attrNameLst>
                                          <p:attrName>ppt_h</p:attrName>
                                        </p:attrNameLst>
                                      </p:cBhvr>
                                      <p:tavLst>
                                        <p:tav tm="0">
                                          <p:val>
                                            <p:fltVal val="0"/>
                                          </p:val>
                                        </p:tav>
                                        <p:tav tm="100000">
                                          <p:val>
                                            <p:strVal val="#ppt_h"/>
                                          </p:val>
                                        </p:tav>
                                      </p:tavLst>
                                    </p:anim>
                                    <p:animEffect transition="in" filter="fade">
                                      <p:cBhvr>
                                        <p:cTn id="9" dur="500"/>
                                        <p:tgtEl>
                                          <p:spTgt spid="20482"/>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edge">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edge">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edge">
                                      <p:cBhvr>
                                        <p:cTn id="3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a:spLocks noChangeArrowheads="1"/>
          </p:cNvSpPr>
          <p:nvPr/>
        </p:nvSpPr>
        <p:spPr bwMode="auto">
          <a:xfrm>
            <a:off x="328613" y="411510"/>
            <a:ext cx="12910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解答</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1403668" y="349177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latin typeface="楷体" panose="02010609060101010101" pitchFamily="49" charset="-122"/>
                <a:ea typeface="楷体" panose="02010609060101010101" pitchFamily="49" charset="-122"/>
              </a:rPr>
              <a:t>56</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63</a:t>
            </a:r>
            <a:endParaRPr lang="zh-CN" altLang="en-US" sz="2400" b="1" dirty="0">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4572000" y="3535316"/>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400" b="1" dirty="0">
                <a:latin typeface="楷体" panose="02010609060101010101" pitchFamily="49" charset="-122"/>
                <a:ea typeface="楷体" panose="02010609060101010101" pitchFamily="49" charset="-122"/>
              </a:rPr>
              <a:t>去百货商店购买合算</a:t>
            </a:r>
            <a:endParaRPr lang="zh-CN" altLang="en-US" sz="2400" b="1" dirty="0">
              <a:latin typeface="楷体" panose="02010609060101010101" pitchFamily="49" charset="-122"/>
              <a:ea typeface="楷体" panose="02010609060101010101" pitchFamily="49" charset="-122"/>
            </a:endParaRPr>
          </a:p>
        </p:txBody>
      </p:sp>
      <p:sp>
        <p:nvSpPr>
          <p:cNvPr id="10" name="右箭头 9"/>
          <p:cNvSpPr/>
          <p:nvPr/>
        </p:nvSpPr>
        <p:spPr>
          <a:xfrm>
            <a:off x="3350786" y="3515582"/>
            <a:ext cx="1171575" cy="438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latin typeface="楷体" panose="02010609060101010101" pitchFamily="49" charset="-122"/>
              <a:ea typeface="楷体" panose="02010609060101010101" pitchFamily="49" charset="-122"/>
            </a:endParaRPr>
          </a:p>
        </p:txBody>
      </p:sp>
      <p:sp>
        <p:nvSpPr>
          <p:cNvPr id="21518" name="WordArt 15"/>
          <p:cNvSpPr>
            <a:spLocks noChangeArrowheads="1" noChangeShapeType="1" noTextEdit="1"/>
          </p:cNvSpPr>
          <p:nvPr/>
        </p:nvSpPr>
        <p:spPr bwMode="auto">
          <a:xfrm>
            <a:off x="7451725" y="4731544"/>
            <a:ext cx="1371600" cy="263129"/>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endParaRPr lang="zh-CN" altLang="en-US"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17" name="矩形 16"/>
          <p:cNvSpPr/>
          <p:nvPr/>
        </p:nvSpPr>
        <p:spPr>
          <a:xfrm>
            <a:off x="328613" y="943780"/>
            <a:ext cx="6040263"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去文海商店购买</a:t>
            </a:r>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本，实际需要购买：</a:t>
            </a:r>
            <a:endParaRPr lang="zh-CN" altLang="zh-CN" sz="2400" b="1" dirty="0">
              <a:latin typeface="楷体" panose="02010609060101010101" pitchFamily="49" charset="-122"/>
              <a:ea typeface="楷体" panose="02010609060101010101" pitchFamily="49" charset="-122"/>
            </a:endParaRPr>
          </a:p>
        </p:txBody>
      </p:sp>
      <p:sp>
        <p:nvSpPr>
          <p:cNvPr id="20" name="矩形 19"/>
          <p:cNvSpPr/>
          <p:nvPr/>
        </p:nvSpPr>
        <p:spPr>
          <a:xfrm>
            <a:off x="3275856" y="4155926"/>
            <a:ext cx="4608512" cy="461665"/>
          </a:xfrm>
          <a:prstGeom prst="rect">
            <a:avLst/>
          </a:prstGeom>
        </p:spPr>
        <p:txBody>
          <a:bodyPr wrap="square">
            <a:spAutoFit/>
          </a:bodyPr>
          <a:lstStyle/>
          <a:p>
            <a:r>
              <a:rPr lang="en-US" altLang="zh-CN" b="1" dirty="0">
                <a:solidFill>
                  <a:prstClr val="black"/>
                </a:solidFill>
                <a:latin typeface="楷体" panose="02010609060101010101" pitchFamily="49" charset="-122"/>
                <a:ea typeface="楷体" panose="02010609060101010101" pitchFamily="49" charset="-122"/>
              </a:rPr>
              <a:t> </a:t>
            </a:r>
            <a:r>
              <a:rPr lang="zh-CN" altLang="zh-CN" sz="2400" b="1" dirty="0">
                <a:solidFill>
                  <a:prstClr val="black"/>
                </a:solidFill>
                <a:latin typeface="楷体" panose="02010609060101010101" pitchFamily="49" charset="-122"/>
                <a:ea typeface="楷体" panose="02010609060101010101" pitchFamily="49" charset="-122"/>
              </a:rPr>
              <a:t>答：去百货商店购买合算。</a:t>
            </a:r>
            <a:endParaRPr lang="zh-CN" altLang="en-US" sz="2400" b="1" dirty="0">
              <a:latin typeface="楷体" panose="02010609060101010101" pitchFamily="49" charset="-122"/>
              <a:ea typeface="楷体" panose="02010609060101010101" pitchFamily="49" charset="-122"/>
            </a:endParaRPr>
          </a:p>
        </p:txBody>
      </p:sp>
      <p:sp>
        <p:nvSpPr>
          <p:cNvPr id="11" name="矩形 10"/>
          <p:cNvSpPr/>
          <p:nvPr/>
        </p:nvSpPr>
        <p:spPr>
          <a:xfrm>
            <a:off x="5420776" y="943855"/>
            <a:ext cx="3749933"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6+1</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6=30</a:t>
            </a:r>
            <a:r>
              <a:rPr lang="zh-CN" altLang="zh-CN" sz="2400" b="1" dirty="0">
                <a:latin typeface="楷体" panose="02010609060101010101" pitchFamily="49" charset="-122"/>
                <a:ea typeface="楷体" panose="02010609060101010101" pitchFamily="49" charset="-122"/>
              </a:rPr>
              <a:t>（本）</a:t>
            </a:r>
            <a:endParaRPr lang="zh-CN" altLang="zh-CN" sz="2400" b="1" dirty="0">
              <a:latin typeface="楷体" panose="02010609060101010101" pitchFamily="49" charset="-122"/>
              <a:ea typeface="楷体" panose="02010609060101010101" pitchFamily="49" charset="-122"/>
            </a:endParaRPr>
          </a:p>
        </p:txBody>
      </p:sp>
      <p:sp>
        <p:nvSpPr>
          <p:cNvPr id="12" name="矩形 11"/>
          <p:cNvSpPr/>
          <p:nvPr/>
        </p:nvSpPr>
        <p:spPr>
          <a:xfrm>
            <a:off x="3386536" y="1458360"/>
            <a:ext cx="1677118"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实际需要：</a:t>
            </a:r>
            <a:endParaRPr lang="zh-CN" altLang="zh-CN" sz="2400" b="1" dirty="0">
              <a:latin typeface="楷体" panose="02010609060101010101" pitchFamily="49" charset="-122"/>
              <a:ea typeface="楷体" panose="02010609060101010101" pitchFamily="49" charset="-122"/>
            </a:endParaRPr>
          </a:p>
        </p:txBody>
      </p:sp>
      <p:sp>
        <p:nvSpPr>
          <p:cNvPr id="13" name="矩形 12"/>
          <p:cNvSpPr/>
          <p:nvPr/>
        </p:nvSpPr>
        <p:spPr>
          <a:xfrm>
            <a:off x="4902622" y="1458361"/>
            <a:ext cx="2343171"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30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2=60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14" name="矩形 13"/>
          <p:cNvSpPr/>
          <p:nvPr/>
        </p:nvSpPr>
        <p:spPr>
          <a:xfrm>
            <a:off x="349405" y="2002873"/>
            <a:ext cx="4553180"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去文具超市购买</a:t>
            </a:r>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本，实际需要：</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5" name="矩形 14"/>
              <p:cNvSpPr/>
              <p:nvPr/>
            </p:nvSpPr>
            <p:spPr>
              <a:xfrm>
                <a:off x="4902585" y="2002873"/>
                <a:ext cx="3207267" cy="625812"/>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𝟗</m:t>
                        </m:r>
                      </m:num>
                      <m:den>
                        <m:r>
                          <a:rPr lang="en-US" altLang="zh-CN" sz="2400" b="1" i="1">
                            <a:latin typeface="Cambria Math" panose="02040503050406030204"/>
                          </a:rPr>
                          <m:t>𝟏𝟎</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=63</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15" name="矩形 14"/>
              <p:cNvSpPr>
                <a:spLocks noRot="1" noChangeAspect="1" noMove="1" noResize="1" noEditPoints="1" noAdjustHandles="1" noChangeArrowheads="1" noChangeShapeType="1" noTextEdit="1"/>
              </p:cNvSpPr>
              <p:nvPr/>
            </p:nvSpPr>
            <p:spPr>
              <a:xfrm>
                <a:off x="4902585" y="2002873"/>
                <a:ext cx="3207267" cy="625812"/>
              </a:xfrm>
              <a:prstGeom prst="rect">
                <a:avLst/>
              </a:prstGeom>
              <a:blipFill rotWithShape="1">
                <a:blip r:embed="rId1"/>
                <a:stretch>
                  <a:fillRect l="-12" t="-13" r="8" b="67"/>
                </a:stretch>
              </a:blipFill>
            </p:spPr>
            <p:txBody>
              <a:bodyPr/>
              <a:lstStyle/>
              <a:p>
                <a:r>
                  <a:rPr lang="zh-CN" altLang="en-US">
                    <a:noFill/>
                  </a:rPr>
                  <a:t> </a:t>
                </a:r>
              </a:p>
            </p:txBody>
          </p:sp>
        </mc:Fallback>
      </mc:AlternateContent>
      <p:sp>
        <p:nvSpPr>
          <p:cNvPr id="16" name="矩形 15"/>
          <p:cNvSpPr/>
          <p:nvPr/>
        </p:nvSpPr>
        <p:spPr>
          <a:xfrm>
            <a:off x="349405" y="2697101"/>
            <a:ext cx="4870667"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去百货商店购买</a:t>
            </a:r>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本，实际需要：</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8" name="矩形 17"/>
              <p:cNvSpPr/>
              <p:nvPr/>
            </p:nvSpPr>
            <p:spPr>
              <a:xfrm>
                <a:off x="4901714" y="2619837"/>
                <a:ext cx="4044142" cy="625877"/>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35</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a:latin typeface="Cambria Math" panose="02040503050406030204"/>
                          </a:rPr>
                          <m:t>𝟓</m:t>
                        </m:r>
                      </m:den>
                    </m:f>
                    <m:r>
                      <a:rPr lang="en-US" altLang="zh-CN" sz="2400" b="1" i="1">
                        <a:latin typeface="Cambria Math" panose="02040503050406030204"/>
                      </a:rPr>
                      <m:t> </m:t>
                    </m:r>
                  </m:oMath>
                </a14:m>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=56</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18" name="矩形 17"/>
              <p:cNvSpPr>
                <a:spLocks noRot="1" noChangeAspect="1" noMove="1" noResize="1" noEditPoints="1" noAdjustHandles="1" noChangeArrowheads="1" noChangeShapeType="1" noTextEdit="1"/>
              </p:cNvSpPr>
              <p:nvPr/>
            </p:nvSpPr>
            <p:spPr>
              <a:xfrm>
                <a:off x="4901714" y="2619837"/>
                <a:ext cx="4044142" cy="625877"/>
              </a:xfrm>
              <a:prstGeom prst="rect">
                <a:avLst/>
              </a:prstGeom>
              <a:blipFill rotWithShape="1">
                <a:blip r:embed="rId2"/>
                <a:stretch>
                  <a:fillRect l="-4" t="-74" r="15" b="37"/>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P spid="10" grpId="0" animBg="1"/>
      <p:bldP spid="17" grpId="0"/>
      <p:bldP spid="20" grpId="0"/>
      <p:bldP spid="11" grpId="0"/>
      <p:bldP spid="12" grpId="0"/>
      <p:bldP spid="13" grpId="0"/>
      <p:bldP spid="14" grpId="0"/>
      <p:bldP spid="15"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019925" y="2625329"/>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mc:AlternateContent xmlns:mc="http://schemas.openxmlformats.org/markup-compatibility/2006">
        <mc:Choice xmlns:a14="http://schemas.microsoft.com/office/drawing/2010/main" Requires="a14">
          <p:sp>
            <p:nvSpPr>
              <p:cNvPr id="6" name="矩形 5"/>
              <p:cNvSpPr/>
              <p:nvPr/>
            </p:nvSpPr>
            <p:spPr>
              <a:xfrm>
                <a:off x="742648" y="879082"/>
                <a:ext cx="7416824" cy="1767920"/>
              </a:xfrm>
              <a:prstGeom prst="rect">
                <a:avLst/>
              </a:prstGeom>
            </p:spPr>
            <p:txBody>
              <a:bodyPr wrap="square">
                <a:spAutoFit/>
              </a:bodyPr>
              <a:lstStyle/>
              <a:p>
                <a:r>
                  <a:rPr lang="zh-CN" altLang="zh-CN" b="1" dirty="0"/>
                  <a:t> </a:t>
                </a:r>
                <a:r>
                  <a:rPr lang="zh-CN" altLang="zh-CN" sz="2800" b="1" dirty="0">
                    <a:latin typeface="楷体" panose="02010609060101010101" pitchFamily="49" charset="-122"/>
                    <a:ea typeface="楷体" panose="02010609060101010101" pitchFamily="49" charset="-122"/>
                  </a:rPr>
                  <a:t>甲乙丙三个饮料店卖同一种饮料，销售办法是：甲店：买一瓶送一听。乙店：按原价的</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𝟗</m:t>
                        </m:r>
                      </m:num>
                      <m:den>
                        <m:r>
                          <a:rPr lang="en-US" altLang="zh-CN" sz="2800" b="1" i="1" smtClean="0">
                            <a:latin typeface="Cambria Math" panose="02040503050406030204"/>
                          </a:rPr>
                          <m:t>𝟏𝟎</m:t>
                        </m:r>
                      </m:den>
                    </m:f>
                  </m:oMath>
                </a14:m>
                <a:r>
                  <a:rPr lang="zh-CN" altLang="zh-CN" sz="2800" b="1" dirty="0">
                    <a:latin typeface="楷体" panose="02010609060101010101" pitchFamily="49" charset="-122"/>
                    <a:ea typeface="楷体" panose="02010609060101010101" pitchFamily="49" charset="-122"/>
                  </a:rPr>
                  <a:t>销售。丙店：满</a:t>
                </a:r>
                <a:r>
                  <a:rPr lang="en-US" altLang="zh-CN" sz="2800" b="1" dirty="0">
                    <a:latin typeface="楷体" panose="02010609060101010101" pitchFamily="49" charset="-122"/>
                    <a:ea typeface="楷体" panose="02010609060101010101" pitchFamily="49" charset="-122"/>
                  </a:rPr>
                  <a:t>40</a:t>
                </a:r>
                <a:r>
                  <a:rPr lang="zh-CN" altLang="zh-CN" sz="2800" b="1" dirty="0">
                    <a:latin typeface="楷体" panose="02010609060101010101" pitchFamily="49" charset="-122"/>
                    <a:ea typeface="楷体" panose="02010609060101010101" pitchFamily="49" charset="-122"/>
                  </a:rPr>
                  <a:t>元，优惠</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𝟓</m:t>
                        </m:r>
                      </m:den>
                    </m:f>
                  </m:oMath>
                </a14:m>
                <a:r>
                  <a:rPr lang="zh-CN" altLang="en-US"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742648" y="879082"/>
                <a:ext cx="7416824" cy="1767920"/>
              </a:xfrm>
              <a:prstGeom prst="rect">
                <a:avLst/>
              </a:prstGeom>
              <a:blipFill rotWithShape="1">
                <a:blip r:embed="rId1"/>
                <a:stretch>
                  <a:fillRect l="-4" t="-14" r="-2178" b="18"/>
                </a:stretch>
              </a:blipFill>
            </p:spPr>
            <p:txBody>
              <a:bodyPr/>
              <a:lstStyle/>
              <a:p>
                <a:r>
                  <a:rPr lang="zh-CN" altLang="en-US">
                    <a:noFill/>
                  </a:rPr>
                  <a:t> </a:t>
                </a:r>
              </a:p>
            </p:txBody>
          </p:sp>
        </mc:Fallback>
      </mc:AlternateContent>
      <p:sp>
        <p:nvSpPr>
          <p:cNvPr id="7" name="矩形 6"/>
          <p:cNvSpPr/>
          <p:nvPr/>
        </p:nvSpPr>
        <p:spPr>
          <a:xfrm>
            <a:off x="589559" y="3219822"/>
            <a:ext cx="7748858" cy="1569660"/>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讨论：</a:t>
            </a:r>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）如果只买</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听饮料，去哪个店买合算？</a:t>
            </a:r>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）需要</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瓶饮料和</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听饮料，去哪个店买合算？</a:t>
            </a:r>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）王老师买</a:t>
            </a:r>
            <a:r>
              <a:rPr lang="en-US" altLang="zh-CN" sz="2400" b="1" dirty="0">
                <a:latin typeface="楷体" panose="02010609060101010101" pitchFamily="49" charset="-122"/>
                <a:ea typeface="楷体" panose="02010609060101010101" pitchFamily="49" charset="-122"/>
              </a:rPr>
              <a:t>4</a:t>
            </a:r>
            <a:r>
              <a:rPr lang="zh-CN" altLang="zh-CN" sz="2400" b="1" dirty="0">
                <a:latin typeface="楷体" panose="02010609060101010101" pitchFamily="49" charset="-122"/>
                <a:ea typeface="楷体" panose="02010609060101010101" pitchFamily="49" charset="-122"/>
              </a:rPr>
              <a:t>瓶饮料和</a:t>
            </a:r>
            <a:r>
              <a:rPr lang="en-US" altLang="zh-CN" sz="2400" b="1" dirty="0">
                <a:latin typeface="楷体" panose="02010609060101010101" pitchFamily="49" charset="-122"/>
                <a:ea typeface="楷体" panose="02010609060101010101" pitchFamily="49" charset="-122"/>
              </a:rPr>
              <a:t>4</a:t>
            </a:r>
            <a:r>
              <a:rPr lang="zh-CN" altLang="zh-CN" sz="2400" b="1" dirty="0">
                <a:latin typeface="楷体" panose="02010609060101010101" pitchFamily="49" charset="-122"/>
                <a:ea typeface="楷体" panose="02010609060101010101" pitchFamily="49" charset="-122"/>
              </a:rPr>
              <a:t>听饮料，去哪个店买合算？</a:t>
            </a:r>
            <a:endParaRPr lang="zh-CN" altLang="zh-CN" sz="2400" b="1" dirty="0">
              <a:latin typeface="楷体" panose="02010609060101010101" pitchFamily="49" charset="-122"/>
              <a:ea typeface="楷体" panose="02010609060101010101" pitchFamily="49" charset="-122"/>
            </a:endParaRPr>
          </a:p>
        </p:txBody>
      </p:sp>
      <p:pic>
        <p:nvPicPr>
          <p:cNvPr id="2053" name="Picture 5" descr="C:\Documents and Settings\Administrator\桌面\6年级\p086-01-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3304" y="2366169"/>
            <a:ext cx="1158225" cy="12622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Documents and Settings\Administrator\桌面\6年级\p086-01-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9234" y="2786803"/>
            <a:ext cx="1366040" cy="928323"/>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4"/>
          <a:srcRect/>
          <a:stretch>
            <a:fillRect/>
          </a:stretch>
        </p:blipFill>
        <p:spPr bwMode="auto">
          <a:xfrm>
            <a:off x="125507" y="445864"/>
            <a:ext cx="366712" cy="455613"/>
          </a:xfrm>
          <a:prstGeom prst="rect">
            <a:avLst/>
          </a:prstGeom>
          <a:noFill/>
          <a:ln w="9525">
            <a:noFill/>
            <a:miter lim="800000"/>
            <a:headEnd/>
            <a:tailEnd/>
          </a:ln>
        </p:spPr>
      </p:pic>
      <p:sp>
        <p:nvSpPr>
          <p:cNvPr id="9" name="文本框 14"/>
          <p:cNvSpPr txBox="1">
            <a:spLocks noChangeArrowheads="1"/>
          </p:cNvSpPr>
          <p:nvPr/>
        </p:nvSpPr>
        <p:spPr bwMode="auto">
          <a:xfrm>
            <a:off x="491902" y="339502"/>
            <a:ext cx="1847850" cy="561975"/>
          </a:xfrm>
          <a:prstGeom prst="rect">
            <a:avLst/>
          </a:prstGeom>
          <a:noFill/>
          <a:ln w="9525">
            <a:noFill/>
            <a:miter lim="800000"/>
          </a:ln>
        </p:spPr>
        <p:txBody>
          <a:bodyPr lIns="68580" tIns="34290" rIns="68580" bIns="34290">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3200" b="1" dirty="0">
                <a:solidFill>
                  <a:srgbClr val="875000"/>
                </a:solidFill>
                <a:latin typeface="幼圆" panose="02010509060101010101" charset="-122"/>
                <a:ea typeface="幼圆" panose="02010509060101010101" charset="-122"/>
              </a:rPr>
              <a:t>课堂练习</a:t>
            </a:r>
            <a:endParaRPr lang="zh-CN" altLang="en-US" sz="3200" b="1" dirty="0">
              <a:solidFill>
                <a:srgbClr val="875000"/>
              </a:solidFill>
              <a:latin typeface="幼圆" panose="02010509060101010101" charset="-122"/>
              <a:ea typeface="幼圆" panose="020105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2053"/>
                                        </p:tgtEl>
                                        <p:attrNameLst>
                                          <p:attrName>style.visibility</p:attrName>
                                        </p:attrNameLst>
                                      </p:cBhvr>
                                      <p:to>
                                        <p:strVal val="visible"/>
                                      </p:to>
                                    </p:set>
                                    <p:anim calcmode="lin" valueType="num">
                                      <p:cBhvr>
                                        <p:cTn id="11" dur="1000" fill="hold"/>
                                        <p:tgtEl>
                                          <p:spTgt spid="2053"/>
                                        </p:tgtEl>
                                        <p:attrNameLst>
                                          <p:attrName>ppt_w</p:attrName>
                                        </p:attrNameLst>
                                      </p:cBhvr>
                                      <p:tavLst>
                                        <p:tav tm="0">
                                          <p:val>
                                            <p:strVal val="#ppt_w*0.70"/>
                                          </p:val>
                                        </p:tav>
                                        <p:tav tm="100000">
                                          <p:val>
                                            <p:strVal val="#ppt_w"/>
                                          </p:val>
                                        </p:tav>
                                      </p:tavLst>
                                    </p:anim>
                                    <p:anim calcmode="lin" valueType="num">
                                      <p:cBhvr>
                                        <p:cTn id="12" dur="1000" fill="hold"/>
                                        <p:tgtEl>
                                          <p:spTgt spid="2053"/>
                                        </p:tgtEl>
                                        <p:attrNameLst>
                                          <p:attrName>ppt_h</p:attrName>
                                        </p:attrNameLst>
                                      </p:cBhvr>
                                      <p:tavLst>
                                        <p:tav tm="0">
                                          <p:val>
                                            <p:strVal val="#ppt_h"/>
                                          </p:val>
                                        </p:tav>
                                        <p:tav tm="100000">
                                          <p:val>
                                            <p:strVal val="#ppt_h"/>
                                          </p:val>
                                        </p:tav>
                                      </p:tavLst>
                                    </p:anim>
                                    <p:animEffect transition="in" filter="fade">
                                      <p:cBhvr>
                                        <p:cTn id="13" dur="1000"/>
                                        <p:tgtEl>
                                          <p:spTgt spid="2053"/>
                                        </p:tgtEl>
                                      </p:cBhvr>
                                    </p:animEffect>
                                  </p:childTnLst>
                                </p:cTn>
                              </p:par>
                              <p:par>
                                <p:cTn id="14" presetID="55" presetClass="entr" presetSubtype="0" fill="hold" nodeType="withEffect">
                                  <p:stCondLst>
                                    <p:cond delay="0"/>
                                  </p:stCondLst>
                                  <p:childTnLst>
                                    <p:set>
                                      <p:cBhvr>
                                        <p:cTn id="15" dur="1" fill="hold">
                                          <p:stCondLst>
                                            <p:cond delay="0"/>
                                          </p:stCondLst>
                                        </p:cTn>
                                        <p:tgtEl>
                                          <p:spTgt spid="2054"/>
                                        </p:tgtEl>
                                        <p:attrNameLst>
                                          <p:attrName>style.visibility</p:attrName>
                                        </p:attrNameLst>
                                      </p:cBhvr>
                                      <p:to>
                                        <p:strVal val="visible"/>
                                      </p:to>
                                    </p:set>
                                    <p:anim calcmode="lin" valueType="num">
                                      <p:cBhvr>
                                        <p:cTn id="16" dur="1000" fill="hold"/>
                                        <p:tgtEl>
                                          <p:spTgt spid="2054"/>
                                        </p:tgtEl>
                                        <p:attrNameLst>
                                          <p:attrName>ppt_w</p:attrName>
                                        </p:attrNameLst>
                                      </p:cBhvr>
                                      <p:tavLst>
                                        <p:tav tm="0">
                                          <p:val>
                                            <p:strVal val="#ppt_w*0.70"/>
                                          </p:val>
                                        </p:tav>
                                        <p:tav tm="100000">
                                          <p:val>
                                            <p:strVal val="#ppt_w"/>
                                          </p:val>
                                        </p:tav>
                                      </p:tavLst>
                                    </p:anim>
                                    <p:anim calcmode="lin" valueType="num">
                                      <p:cBhvr>
                                        <p:cTn id="17" dur="1000" fill="hold"/>
                                        <p:tgtEl>
                                          <p:spTgt spid="2054"/>
                                        </p:tgtEl>
                                        <p:attrNameLst>
                                          <p:attrName>ppt_h</p:attrName>
                                        </p:attrNameLst>
                                      </p:cBhvr>
                                      <p:tavLst>
                                        <p:tav tm="0">
                                          <p:val>
                                            <p:strVal val="#ppt_h"/>
                                          </p:val>
                                        </p:tav>
                                        <p:tav tm="100000">
                                          <p:val>
                                            <p:strVal val="#ppt_h"/>
                                          </p:val>
                                        </p:tav>
                                      </p:tavLst>
                                    </p:anim>
                                    <p:animEffect transition="in" filter="fade">
                                      <p:cBhvr>
                                        <p:cTn id="18" dur="1000"/>
                                        <p:tgtEl>
                                          <p:spTgt spid="2054"/>
                                        </p:tgtEl>
                                      </p:cBhvr>
                                    </p:animEffect>
                                  </p:childTnLst>
                                </p:cTn>
                              </p:par>
                            </p:childTnLst>
                          </p:cTn>
                        </p:par>
                        <p:par>
                          <p:cTn id="19" fill="hold">
                            <p:stCondLst>
                              <p:cond delay="3000"/>
                            </p:stCondLst>
                            <p:childTnLst>
                              <p:par>
                                <p:cTn id="20" presetID="5"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235949" y="3303018"/>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7" name="矩形 6"/>
          <p:cNvSpPr/>
          <p:nvPr/>
        </p:nvSpPr>
        <p:spPr>
          <a:xfrm>
            <a:off x="1331640" y="1218406"/>
            <a:ext cx="3600400"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）甲</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8" name="矩形 7"/>
              <p:cNvSpPr/>
              <p:nvPr/>
            </p:nvSpPr>
            <p:spPr>
              <a:xfrm>
                <a:off x="2123728" y="1665263"/>
                <a:ext cx="2952328" cy="625812"/>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14:m>
                  <m:oMath xmlns:m="http://schemas.openxmlformats.org/officeDocument/2006/math">
                    <m:f>
                      <m:fPr>
                        <m:ctrlPr>
                          <a:rPr lang="en-US" altLang="zh-CN" sz="2400" b="1" i="1" smtClean="0">
                            <a:latin typeface="Cambria Math" panose="02040503050406030204"/>
                            <a:ea typeface="楷体" panose="02010609060101010101" pitchFamily="49" charset="-122"/>
                          </a:rPr>
                        </m:ctrlPr>
                      </m:fPr>
                      <m:num>
                        <m:r>
                          <a:rPr lang="en-US" altLang="zh-CN" sz="2400" b="1" i="1" smtClean="0">
                            <a:latin typeface="Cambria Math" panose="02040503050406030204" pitchFamily="18" charset="0"/>
                            <a:ea typeface="楷体" panose="02010609060101010101" pitchFamily="49" charset="-122"/>
                          </a:rPr>
                          <m:t>𝟗</m:t>
                        </m:r>
                      </m:num>
                      <m:den>
                        <m:r>
                          <a:rPr lang="en-US" altLang="zh-CN" sz="2400" b="1" i="1" smtClean="0">
                            <a:latin typeface="Cambria Math" panose="02040503050406030204" pitchFamily="18" charset="0"/>
                            <a:ea typeface="楷体" panose="02010609060101010101" pitchFamily="49" charset="-122"/>
                          </a:rPr>
                          <m:t>𝟏𝟎</m:t>
                        </m:r>
                      </m:den>
                    </m:f>
                  </m:oMath>
                </a14:m>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a:t>
                </a:r>
                <a:r>
                  <a:rPr lang="zh-CN" altLang="en-US" sz="2400" b="1" dirty="0">
                    <a:latin typeface="楷体" panose="02010609060101010101" pitchFamily="49" charset="-122"/>
                    <a:ea typeface="楷体" panose="02010609060101010101" pitchFamily="49" charset="-122"/>
                  </a:rPr>
                  <a:t>元）</a:t>
                </a:r>
                <a:endParaRPr lang="en-US" altLang="zh-CN" sz="2400" b="1" dirty="0">
                  <a:latin typeface="楷体" panose="02010609060101010101" pitchFamily="49" charset="-122"/>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a:xfrm>
                <a:off x="2123728" y="1665263"/>
                <a:ext cx="2952328" cy="625812"/>
              </a:xfrm>
              <a:prstGeom prst="rect">
                <a:avLst/>
              </a:prstGeom>
              <a:blipFill rotWithShape="1">
                <a:blip r:embed="rId1"/>
                <a:stretch>
                  <a:fillRect l="-10" t="-47" r="-306" b="101"/>
                </a:stretch>
              </a:blipFill>
            </p:spPr>
            <p:txBody>
              <a:bodyPr/>
              <a:lstStyle/>
              <a:p>
                <a:r>
                  <a:rPr lang="zh-CN" altLang="en-US">
                    <a:noFill/>
                  </a:rPr>
                  <a:t> </a:t>
                </a:r>
              </a:p>
            </p:txBody>
          </p:sp>
        </mc:Fallback>
      </mc:AlternateContent>
      <p:sp>
        <p:nvSpPr>
          <p:cNvPr id="9" name="矩形 8"/>
          <p:cNvSpPr/>
          <p:nvPr/>
        </p:nvSpPr>
        <p:spPr>
          <a:xfrm>
            <a:off x="2123728" y="2227177"/>
            <a:ext cx="2736304"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10" name="矩形 9"/>
          <p:cNvSpPr/>
          <p:nvPr/>
        </p:nvSpPr>
        <p:spPr>
          <a:xfrm>
            <a:off x="5367241" y="2211710"/>
            <a:ext cx="2736304"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a:t>
            </a:r>
            <a:r>
              <a:rPr lang="zh-CN" altLang="zh-CN" sz="2400" b="1" dirty="0">
                <a:latin typeface="楷体" panose="02010609060101010101" pitchFamily="49" charset="-122"/>
                <a:ea typeface="楷体" panose="02010609060101010101" pitchFamily="49" charset="-122"/>
              </a:rPr>
              <a:t>去乙店买合算</a:t>
            </a:r>
            <a:endParaRPr lang="zh-CN" altLang="zh-CN" sz="2400" b="1" dirty="0">
              <a:latin typeface="楷体" panose="02010609060101010101" pitchFamily="49" charset="-122"/>
              <a:ea typeface="楷体" panose="02010609060101010101" pitchFamily="49" charset="-122"/>
            </a:endParaRPr>
          </a:p>
        </p:txBody>
      </p:sp>
      <p:sp>
        <p:nvSpPr>
          <p:cNvPr id="11" name="矩形 10"/>
          <p:cNvSpPr/>
          <p:nvPr/>
        </p:nvSpPr>
        <p:spPr>
          <a:xfrm>
            <a:off x="1353634" y="2678547"/>
            <a:ext cx="3650414"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）甲</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2" name="矩形 11"/>
              <p:cNvSpPr/>
              <p:nvPr/>
            </p:nvSpPr>
            <p:spPr>
              <a:xfrm>
                <a:off x="2123728" y="3054372"/>
                <a:ext cx="4328828" cy="625812"/>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en-US" altLang="zh-CN" sz="2400" b="1" dirty="0">
                    <a:ea typeface="楷体" panose="02010609060101010101" pitchFamily="49" charset="-122"/>
                  </a:rPr>
                  <a:t> </a:t>
                </a:r>
                <a14:m>
                  <m:oMath xmlns:m="http://schemas.openxmlformats.org/officeDocument/2006/math">
                    <m:f>
                      <m:fPr>
                        <m:ctrlPr>
                          <a:rPr lang="en-US" altLang="zh-CN" sz="2400" b="1" i="1">
                            <a:latin typeface="Cambria Math" panose="02040503050406030204"/>
                            <a:ea typeface="楷体" panose="02010609060101010101" pitchFamily="49" charset="-122"/>
                          </a:rPr>
                        </m:ctrlPr>
                      </m:fPr>
                      <m:num>
                        <m:r>
                          <a:rPr lang="en-US" altLang="zh-CN" sz="2400" b="1" i="1">
                            <a:latin typeface="Cambria Math" panose="02040503050406030204" pitchFamily="18" charset="0"/>
                            <a:ea typeface="楷体" panose="02010609060101010101" pitchFamily="49" charset="-122"/>
                          </a:rPr>
                          <m:t>𝟗</m:t>
                        </m:r>
                      </m:num>
                      <m:den>
                        <m:r>
                          <a:rPr lang="en-US" altLang="zh-CN" sz="2400" b="1" i="1">
                            <a:latin typeface="Cambria Math" panose="02040503050406030204" pitchFamily="18" charset="0"/>
                            <a:ea typeface="楷体" panose="02010609060101010101" pitchFamily="49" charset="-122"/>
                          </a:rPr>
                          <m:t>𝟏𝟎</m:t>
                        </m:r>
                      </m:den>
                    </m:f>
                    <m:r>
                      <a:rPr lang="en-US" altLang="zh-CN" sz="2400" b="1" i="1">
                        <a:latin typeface="Cambria Math" panose="02040503050406030204" pitchFamily="18" charset="0"/>
                        <a:ea typeface="楷体" panose="02010609060101010101" pitchFamily="49" charset="-122"/>
                      </a:rPr>
                      <m:t> </m:t>
                    </m:r>
                  </m:oMath>
                </a14:m>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10.8(</a:t>
                </a:r>
                <a:r>
                  <a:rPr lang="zh-CN" altLang="en-US" sz="2400" b="1" dirty="0">
                    <a:latin typeface="楷体" panose="02010609060101010101" pitchFamily="49" charset="-122"/>
                    <a:ea typeface="楷体" panose="02010609060101010101" pitchFamily="49" charset="-122"/>
                  </a:rPr>
                  <a:t>元）</a:t>
                </a:r>
                <a:endParaRPr lang="en-US" altLang="zh-CN" sz="2400" b="1" dirty="0">
                  <a:latin typeface="楷体" panose="02010609060101010101" pitchFamily="49" charset="-122"/>
                  <a:ea typeface="楷体" panose="02010609060101010101" pitchFamily="49" charset="-122"/>
                </a:endParaRPr>
              </a:p>
            </p:txBody>
          </p:sp>
        </mc:Choice>
        <mc:Fallback>
          <p:sp>
            <p:nvSpPr>
              <p:cNvPr id="12" name="矩形 11"/>
              <p:cNvSpPr>
                <a:spLocks noRot="1" noChangeAspect="1" noMove="1" noResize="1" noEditPoints="1" noAdjustHandles="1" noChangeArrowheads="1" noChangeShapeType="1" noTextEdit="1"/>
              </p:cNvSpPr>
              <p:nvPr/>
            </p:nvSpPr>
            <p:spPr>
              <a:xfrm>
                <a:off x="2123728" y="3054372"/>
                <a:ext cx="4328828" cy="625812"/>
              </a:xfrm>
              <a:prstGeom prst="rect">
                <a:avLst/>
              </a:prstGeom>
              <a:blipFill rotWithShape="1">
                <a:blip r:embed="rId2"/>
                <a:stretch>
                  <a:fillRect l="-7" t="-4" r="7" b="57"/>
                </a:stretch>
              </a:blipFill>
            </p:spPr>
            <p:txBody>
              <a:bodyPr/>
              <a:lstStyle/>
              <a:p>
                <a:r>
                  <a:rPr lang="zh-CN" altLang="en-US">
                    <a:noFill/>
                  </a:rPr>
                  <a:t> </a:t>
                </a:r>
              </a:p>
            </p:txBody>
          </p:sp>
        </mc:Fallback>
      </mc:AlternateContent>
      <p:sp>
        <p:nvSpPr>
          <p:cNvPr id="13" name="矩形 12"/>
          <p:cNvSpPr/>
          <p:nvPr/>
        </p:nvSpPr>
        <p:spPr>
          <a:xfrm>
            <a:off x="2123728" y="3651870"/>
            <a:ext cx="3096344"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12(</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p:sp>
        <p:nvSpPr>
          <p:cNvPr id="14" name="矩形 13"/>
          <p:cNvSpPr/>
          <p:nvPr/>
        </p:nvSpPr>
        <p:spPr>
          <a:xfrm>
            <a:off x="5367241" y="3581762"/>
            <a:ext cx="2846203"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a:t>
            </a:r>
            <a:r>
              <a:rPr lang="zh-CN" altLang="zh-CN" sz="2400" b="1" dirty="0">
                <a:latin typeface="楷体" panose="02010609060101010101" pitchFamily="49" charset="-122"/>
                <a:ea typeface="楷体" panose="02010609060101010101" pitchFamily="49" charset="-122"/>
              </a:rPr>
              <a:t>去甲店买合算</a:t>
            </a:r>
            <a:endParaRPr lang="zh-CN" altLang="zh-CN" sz="2400" b="1" dirty="0">
              <a:latin typeface="楷体" panose="02010609060101010101" pitchFamily="49" charset="-122"/>
              <a:ea typeface="楷体" panose="02010609060101010101" pitchFamily="49" charset="-122"/>
            </a:endParaRPr>
          </a:p>
        </p:txBody>
      </p:sp>
      <p:sp>
        <p:nvSpPr>
          <p:cNvPr id="19" name="矩形 18"/>
          <p:cNvSpPr/>
          <p:nvPr/>
        </p:nvSpPr>
        <p:spPr>
          <a:xfrm>
            <a:off x="395536" y="1089199"/>
            <a:ext cx="1106179"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解答：</a:t>
            </a:r>
            <a:endParaRPr lang="zh-CN" altLang="zh-CN"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wipe(left)">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wipe(left)">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4">
                                            <p:txEl>
                                              <p:pRg st="0" end="0"/>
                                            </p:txEl>
                                          </p:spTgt>
                                        </p:tgtEl>
                                        <p:attrNameLst>
                                          <p:attrName>style.visibility</p:attrName>
                                        </p:attrNameLst>
                                      </p:cBhvr>
                                      <p:to>
                                        <p:strVal val="visible"/>
                                      </p:to>
                                    </p:set>
                                    <p:animEffect transition="in" filter="wipe(left)">
                                      <p:cBhvr>
                                        <p:cTn id="4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1285690" y="1491630"/>
            <a:ext cx="3662536"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）甲</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40(</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6" name="矩形 15"/>
              <p:cNvSpPr/>
              <p:nvPr/>
            </p:nvSpPr>
            <p:spPr>
              <a:xfrm>
                <a:off x="2077778" y="1995686"/>
                <a:ext cx="5989356" cy="625812"/>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𝟗</m:t>
                        </m:r>
                      </m:num>
                      <m:den>
                        <m:r>
                          <a:rPr lang="en-US" altLang="zh-CN" sz="2400" b="1" i="1">
                            <a:latin typeface="Cambria Math" panose="02040503050406030204"/>
                          </a:rPr>
                          <m:t>𝟏𝟎</m:t>
                        </m:r>
                      </m:den>
                    </m:f>
                    <m:r>
                      <a:rPr lang="en-US" altLang="zh-CN" sz="2400" b="1" i="1">
                        <a:latin typeface="Cambria Math" panose="02040503050406030204"/>
                      </a:rPr>
                      <m:t> </m:t>
                    </m:r>
                  </m:oMath>
                </a14:m>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43.2(</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16" name="矩形 15"/>
              <p:cNvSpPr>
                <a:spLocks noRot="1" noChangeAspect="1" noMove="1" noResize="1" noEditPoints="1" noAdjustHandles="1" noChangeArrowheads="1" noChangeShapeType="1" noTextEdit="1"/>
              </p:cNvSpPr>
              <p:nvPr/>
            </p:nvSpPr>
            <p:spPr>
              <a:xfrm>
                <a:off x="2077778" y="1995686"/>
                <a:ext cx="5989356" cy="625812"/>
              </a:xfrm>
              <a:prstGeom prst="rect">
                <a:avLst/>
              </a:prstGeom>
              <a:blipFill rotWithShape="1">
                <a:blip r:embed="rId1"/>
                <a:stretch>
                  <a:fillRect l="-1" t="-82" r="2" b="3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p:cNvSpPr/>
              <p:nvPr/>
            </p:nvSpPr>
            <p:spPr>
              <a:xfrm>
                <a:off x="2051501" y="2643758"/>
                <a:ext cx="5749098" cy="625877"/>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丙</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2×4)×(1</a:t>
                </a:r>
                <a:r>
                  <a:rPr lang="zh-CN" altLang="en-US"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a:latin typeface="Cambria Math" panose="02040503050406030204"/>
                          </a:rPr>
                          <m:t>𝟓</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38.4(</a:t>
                </a:r>
                <a:r>
                  <a:rPr lang="zh-CN" altLang="en-US"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17" name="矩形 16"/>
              <p:cNvSpPr>
                <a:spLocks noRot="1" noChangeAspect="1" noMove="1" noResize="1" noEditPoints="1" noAdjustHandles="1" noChangeArrowheads="1" noChangeShapeType="1" noTextEdit="1"/>
              </p:cNvSpPr>
              <p:nvPr/>
            </p:nvSpPr>
            <p:spPr>
              <a:xfrm>
                <a:off x="2051501" y="2643758"/>
                <a:ext cx="5749098" cy="625877"/>
              </a:xfrm>
              <a:prstGeom prst="rect">
                <a:avLst/>
              </a:prstGeom>
              <a:blipFill rotWithShape="1">
                <a:blip r:embed="rId2"/>
                <a:stretch>
                  <a:fillRect l="-8" t="-40" r="-1939" b="3"/>
                </a:stretch>
              </a:blipFill>
            </p:spPr>
            <p:txBody>
              <a:bodyPr/>
              <a:lstStyle/>
              <a:p>
                <a:r>
                  <a:rPr lang="zh-CN" altLang="en-US">
                    <a:noFill/>
                  </a:rPr>
                  <a:t> </a:t>
                </a:r>
              </a:p>
            </p:txBody>
          </p:sp>
        </mc:Fallback>
      </mc:AlternateContent>
      <p:sp>
        <p:nvSpPr>
          <p:cNvPr id="18" name="矩形 17"/>
          <p:cNvSpPr/>
          <p:nvPr/>
        </p:nvSpPr>
        <p:spPr>
          <a:xfrm>
            <a:off x="1861754" y="3363838"/>
            <a:ext cx="3024336"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a:t>
            </a:r>
            <a:r>
              <a:rPr lang="zh-CN" altLang="zh-CN" sz="2400" b="1" dirty="0">
                <a:latin typeface="楷体" panose="02010609060101010101" pitchFamily="49" charset="-122"/>
                <a:ea typeface="楷体" panose="02010609060101010101" pitchFamily="49" charset="-122"/>
              </a:rPr>
              <a:t>去丙店买合算</a:t>
            </a:r>
            <a:endParaRPr lang="zh-CN" altLang="zh-CN" sz="2400" b="1" dirty="0">
              <a:latin typeface="楷体" panose="02010609060101010101" pitchFamily="49" charset="-122"/>
              <a:ea typeface="楷体" panose="02010609060101010101" pitchFamily="49" charset="-122"/>
            </a:endParaRPr>
          </a:p>
        </p:txBody>
      </p:sp>
      <p:sp>
        <p:nvSpPr>
          <p:cNvPr id="19" name="矩形 18"/>
          <p:cNvSpPr/>
          <p:nvPr/>
        </p:nvSpPr>
        <p:spPr>
          <a:xfrm>
            <a:off x="732601" y="771550"/>
            <a:ext cx="1106179" cy="523220"/>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解答：</a:t>
            </a:r>
            <a:endParaRPr lang="zh-CN" altLang="zh-CN"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wipe(left)">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wipe(left)">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wipe(left)">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wipe(left)">
                                      <p:cBhvr>
                                        <p:cTn id="2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5"/>
          <p:cNvSpPr>
            <a:spLocks noChangeArrowheads="1"/>
          </p:cNvSpPr>
          <p:nvPr/>
        </p:nvSpPr>
        <p:spPr bwMode="auto">
          <a:xfrm>
            <a:off x="7019925" y="2625329"/>
            <a:ext cx="684803" cy="12311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defRPr sz="3200" b="1">
                <a:solidFill>
                  <a:schemeClr val="tx1"/>
                </a:solidFill>
                <a:latin typeface="微软雅黑" panose="020B0503020204020204" pitchFamily="34" charset="-122"/>
                <a:ea typeface="微软雅黑" panose="020B0503020204020204" pitchFamily="34" charset="-122"/>
              </a:defRPr>
            </a:lvl1pPr>
            <a:lvl2pPr marL="742950" indent="-285750">
              <a:spcBef>
                <a:spcPct val="20000"/>
              </a:spcBef>
              <a:defRPr sz="3200" b="1">
                <a:solidFill>
                  <a:schemeClr val="tx1"/>
                </a:solidFill>
                <a:latin typeface="微软雅黑" panose="020B0503020204020204" pitchFamily="34" charset="-122"/>
                <a:ea typeface="微软雅黑" panose="020B0503020204020204" pitchFamily="34" charset="-122"/>
              </a:defRPr>
            </a:lvl2pPr>
            <a:lvl3pPr marL="1143000" indent="-228600">
              <a:spcBef>
                <a:spcPct val="20000"/>
              </a:spcBef>
              <a:defRPr sz="2400" b="1">
                <a:solidFill>
                  <a:schemeClr val="tx1"/>
                </a:solidFill>
                <a:latin typeface="华文新魏" panose="02010800040101010101" pitchFamily="2" charset="-122"/>
                <a:ea typeface="华文新魏" panose="02010800040101010101" pitchFamily="2" charset="-122"/>
              </a:defRPr>
            </a:lvl3pPr>
            <a:lvl4pPr marL="1600200" indent="-228600">
              <a:spcBef>
                <a:spcPct val="20000"/>
              </a:spcBef>
              <a:defRPr sz="2000" b="1">
                <a:solidFill>
                  <a:schemeClr val="tx1"/>
                </a:solidFill>
                <a:latin typeface="黑体" panose="02010609060101010101" pitchFamily="2" charset="-122"/>
                <a:ea typeface="黑体" panose="02010609060101010101" pitchFamily="2" charset="-122"/>
              </a:defRPr>
            </a:lvl4pPr>
            <a:lvl5pPr marL="2057400" indent="-228600">
              <a:spcBef>
                <a:spcPct val="20000"/>
              </a:spcBef>
              <a:defRPr sz="2000" b="1">
                <a:solidFill>
                  <a:schemeClr val="tx1"/>
                </a:solidFill>
                <a:latin typeface="黑体" panose="02010609060101010101" pitchFamily="2" charset="-122"/>
                <a:ea typeface="黑体" panose="02010609060101010101" pitchFamily="2" charset="-122"/>
              </a:defRPr>
            </a:lvl5pPr>
            <a:lvl6pPr marL="25146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6pPr>
            <a:lvl7pPr marL="29718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7pPr>
            <a:lvl8pPr marL="34290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8pPr>
            <a:lvl9pPr marL="3886200" indent="-228600" eaLnBrk="0" fontAlgn="base" hangingPunct="0">
              <a:spcBef>
                <a:spcPct val="20000"/>
              </a:spcBef>
              <a:spcAft>
                <a:spcPct val="0"/>
              </a:spcAft>
              <a:defRPr sz="2000" b="1">
                <a:solidFill>
                  <a:schemeClr val="tx1"/>
                </a:solidFill>
                <a:latin typeface="黑体" panose="02010609060101010101" pitchFamily="2" charset="-122"/>
                <a:ea typeface="黑体" panose="02010609060101010101" pitchFamily="2" charset="-122"/>
              </a:defRPr>
            </a:lvl9pPr>
          </a:lstStyle>
          <a:p>
            <a:pPr eaLnBrk="1" hangingPunct="1">
              <a:spcBef>
                <a:spcPct val="0"/>
              </a:spcBef>
            </a:pPr>
            <a:r>
              <a:rPr lang="zh-CN" altLang="en-US" sz="200">
                <a:solidFill>
                  <a:schemeClr val="bg1"/>
                </a:solidFill>
                <a:latin typeface="Comic Sans MS" panose="030F0702030302020204" pitchFamily="66" charset="0"/>
                <a:ea typeface="宋体" panose="02010600030101010101" pitchFamily="2" charset="-122"/>
              </a:rPr>
              <a:t>绿色圃中小学教育网</a:t>
            </a:r>
            <a:r>
              <a:rPr lang="en-US" altLang="zh-CN" sz="200">
                <a:solidFill>
                  <a:schemeClr val="bg1"/>
                </a:solidFill>
                <a:latin typeface="Comic Sans MS" panose="030F0702030302020204" pitchFamily="66" charset="0"/>
                <a:ea typeface="宋体" panose="02010600030101010101" pitchFamily="2" charset="-122"/>
              </a:rPr>
              <a:t>http://www.lspjy.com</a:t>
            </a:r>
            <a:endParaRPr lang="zh-CN" altLang="en-US" sz="200">
              <a:solidFill>
                <a:schemeClr val="bg1"/>
              </a:solidFill>
              <a:latin typeface="Comic Sans MS" panose="030F0702030302020204" pitchFamily="66" charset="0"/>
              <a:ea typeface="宋体" panose="02010600030101010101" pitchFamily="2" charset="-122"/>
            </a:endParaRPr>
          </a:p>
        </p:txBody>
      </p:sp>
      <p:sp>
        <p:nvSpPr>
          <p:cNvPr id="2"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b="1"/>
          </a:p>
        </p:txBody>
      </p:sp>
      <mc:AlternateContent xmlns:mc="http://schemas.openxmlformats.org/markup-compatibility/2006">
        <mc:Choice xmlns:a14="http://schemas.microsoft.com/office/drawing/2010/main" Requires="a14">
          <p:sp>
            <p:nvSpPr>
              <p:cNvPr id="4" name="矩形 3"/>
              <p:cNvSpPr/>
              <p:nvPr/>
            </p:nvSpPr>
            <p:spPr>
              <a:xfrm>
                <a:off x="539552" y="469703"/>
                <a:ext cx="7992888" cy="1996957"/>
              </a:xfrm>
              <a:prstGeom prst="rect">
                <a:avLst/>
              </a:prstGeom>
            </p:spPr>
            <p:txBody>
              <a:bodyPr wrap="square">
                <a:spAutoFit/>
              </a:bodyPr>
              <a:lstStyle/>
              <a:p>
                <a:r>
                  <a:rPr lang="zh-CN" altLang="zh-CN" sz="2800" b="1" dirty="0">
                    <a:latin typeface="楷体" panose="02010609060101010101" pitchFamily="49" charset="-122"/>
                    <a:ea typeface="楷体" panose="02010609060101010101" pitchFamily="49" charset="-122"/>
                  </a:rPr>
                  <a:t>百货超市双十一优惠大酬宾，全场商品一律按原价的</a:t>
                </a:r>
                <a14:m>
                  <m:oMath xmlns:m="http://schemas.openxmlformats.org/officeDocument/2006/math">
                    <m:f>
                      <m:fPr>
                        <m:ctrlPr>
                          <a:rPr lang="en-US" altLang="zh-CN" sz="2800" b="1" i="1" smtClean="0">
                            <a:latin typeface="Cambria Math" panose="02040503050406030204"/>
                          </a:rPr>
                        </m:ctrlPr>
                      </m:fPr>
                      <m:num>
                        <m:r>
                          <a:rPr lang="en-US" altLang="zh-CN" sz="2800" b="1" i="1" smtClean="0">
                            <a:latin typeface="Cambria Math" panose="02040503050406030204"/>
                          </a:rPr>
                          <m:t>𝟗</m:t>
                        </m:r>
                      </m:num>
                      <m:den>
                        <m:r>
                          <a:rPr lang="en-US" altLang="zh-CN" sz="2800" b="1" i="1" smtClean="0">
                            <a:latin typeface="Cambria Math" panose="02040503050406030204"/>
                          </a:rPr>
                          <m:t>𝟏𝟎</m:t>
                        </m:r>
                      </m:den>
                    </m:f>
                  </m:oMath>
                </a14:m>
                <a:r>
                  <a:rPr lang="zh-CN" altLang="zh-CN" sz="2800" b="1" dirty="0">
                    <a:latin typeface="楷体" panose="02010609060101010101" pitchFamily="49" charset="-122"/>
                    <a:ea typeface="楷体" panose="02010609060101010101" pitchFamily="49" charset="-122"/>
                  </a:rPr>
                  <a:t>销售，华联超市购物满</a:t>
                </a:r>
                <a:r>
                  <a:rPr lang="en-US" altLang="zh-CN" sz="2800" b="1" dirty="0">
                    <a:latin typeface="楷体" panose="02010609060101010101" pitchFamily="49" charset="-122"/>
                    <a:ea typeface="楷体" panose="02010609060101010101" pitchFamily="49" charset="-122"/>
                  </a:rPr>
                  <a:t>1000</a:t>
                </a:r>
                <a:r>
                  <a:rPr lang="zh-CN" altLang="zh-CN" sz="2800" b="1" dirty="0">
                    <a:latin typeface="楷体" panose="02010609060101010101" pitchFamily="49" charset="-122"/>
                    <a:ea typeface="楷体" panose="02010609060101010101" pitchFamily="49" charset="-122"/>
                  </a:rPr>
                  <a:t>元返现金</a:t>
                </a:r>
                <a:r>
                  <a:rPr lang="en-US" altLang="zh-CN" sz="2800" b="1" dirty="0">
                    <a:latin typeface="楷体" panose="02010609060101010101" pitchFamily="49" charset="-122"/>
                    <a:ea typeface="楷体" panose="02010609060101010101" pitchFamily="49" charset="-122"/>
                  </a:rPr>
                  <a:t>100</a:t>
                </a:r>
                <a:r>
                  <a:rPr lang="zh-CN" altLang="zh-CN" sz="2800" b="1" dirty="0">
                    <a:latin typeface="楷体" panose="02010609060101010101" pitchFamily="49" charset="-122"/>
                    <a:ea typeface="楷体" panose="02010609060101010101" pitchFamily="49" charset="-122"/>
                  </a:rPr>
                  <a:t>元（不足</a:t>
                </a:r>
                <a:r>
                  <a:rPr lang="en-US" altLang="zh-CN" sz="2800" b="1" dirty="0">
                    <a:latin typeface="楷体" panose="02010609060101010101" pitchFamily="49" charset="-122"/>
                    <a:ea typeface="楷体" panose="02010609060101010101" pitchFamily="49" charset="-122"/>
                  </a:rPr>
                  <a:t>1000</a:t>
                </a:r>
                <a:r>
                  <a:rPr lang="zh-CN" altLang="zh-CN" sz="2800" b="1" dirty="0">
                    <a:latin typeface="楷体" panose="02010609060101010101" pitchFamily="49" charset="-122"/>
                    <a:ea typeface="楷体" panose="02010609060101010101" pitchFamily="49" charset="-122"/>
                  </a:rPr>
                  <a:t>的部分不返）。购买一台价格为</a:t>
                </a:r>
                <a:r>
                  <a:rPr lang="en-US" altLang="zh-CN" sz="2800" b="1" dirty="0">
                    <a:latin typeface="楷体" panose="02010609060101010101" pitchFamily="49" charset="-122"/>
                    <a:ea typeface="楷体" panose="02010609060101010101" pitchFamily="49" charset="-122"/>
                  </a:rPr>
                  <a:t>5800</a:t>
                </a:r>
                <a:r>
                  <a:rPr lang="zh-CN" altLang="zh-CN" sz="2800" b="1" dirty="0">
                    <a:latin typeface="楷体" panose="02010609060101010101" pitchFamily="49" charset="-122"/>
                    <a:ea typeface="楷体" panose="02010609060101010101" pitchFamily="49" charset="-122"/>
                  </a:rPr>
                  <a:t>元的电脑，去哪家商场更合算？</a:t>
                </a:r>
                <a:endParaRPr lang="zh-CN" altLang="zh-CN" sz="2800" b="1" dirty="0">
                  <a:latin typeface="楷体" panose="02010609060101010101" pitchFamily="49" charset="-122"/>
                  <a:ea typeface="楷体" panose="02010609060101010101" pitchFamily="49" charset="-122"/>
                </a:endParaRPr>
              </a:p>
            </p:txBody>
          </p:sp>
        </mc:Choice>
        <mc:Fallback>
          <p:sp>
            <p:nvSpPr>
              <p:cNvPr id="4" name="矩形 3"/>
              <p:cNvSpPr>
                <a:spLocks noRot="1" noChangeAspect="1" noMove="1" noResize="1" noEditPoints="1" noAdjustHandles="1" noChangeArrowheads="1" noChangeShapeType="1" noTextEdit="1"/>
              </p:cNvSpPr>
              <p:nvPr/>
            </p:nvSpPr>
            <p:spPr>
              <a:xfrm>
                <a:off x="539552" y="469703"/>
                <a:ext cx="7992888" cy="1996957"/>
              </a:xfrm>
              <a:prstGeom prst="rect">
                <a:avLst/>
              </a:prstGeom>
              <a:blipFill rotWithShape="1">
                <a:blip r:embed="rId1"/>
                <a:stretch>
                  <a:fillRect l="-5" t="-22" r="7" b="1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p:cNvSpPr/>
              <p:nvPr/>
            </p:nvSpPr>
            <p:spPr>
              <a:xfrm>
                <a:off x="1331640" y="2466660"/>
                <a:ext cx="6972338" cy="625812"/>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在百货超市购买实际需要：</a:t>
                </a:r>
                <a:r>
                  <a:rPr lang="en-US" altLang="zh-CN" sz="2400" b="1" dirty="0">
                    <a:latin typeface="楷体" panose="02010609060101010101" pitchFamily="49" charset="-122"/>
                    <a:ea typeface="楷体" panose="02010609060101010101" pitchFamily="49" charset="-122"/>
                  </a:rPr>
                  <a:t>5800</a:t>
                </a:r>
                <a:r>
                  <a:rPr lang="zh-CN" altLang="zh-CN"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𝟗</m:t>
                        </m:r>
                      </m:num>
                      <m:den>
                        <m:r>
                          <a:rPr lang="en-US" altLang="zh-CN" sz="2400" b="1" i="1">
                            <a:latin typeface="Cambria Math" panose="02040503050406030204"/>
                          </a:rPr>
                          <m:t>𝟏𝟎</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=5220</a:t>
                </a:r>
                <a:r>
                  <a:rPr lang="zh-CN" altLang="zh-CN" sz="2400" b="1" dirty="0">
                    <a:latin typeface="楷体" panose="02010609060101010101" pitchFamily="49" charset="-122"/>
                    <a:ea typeface="楷体" panose="02010609060101010101" pitchFamily="49" charset="-122"/>
                  </a:rPr>
                  <a:t>（元）</a:t>
                </a:r>
                <a:endParaRPr lang="zh-CN" altLang="zh-CN" sz="2400" b="1" dirty="0">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1331640" y="2466660"/>
                <a:ext cx="6972338" cy="625812"/>
              </a:xfrm>
              <a:prstGeom prst="rect">
                <a:avLst/>
              </a:prstGeom>
              <a:blipFill rotWithShape="1">
                <a:blip r:embed="rId2"/>
                <a:stretch>
                  <a:fillRect l="-1" t="-51" r="1" b="4"/>
                </a:stretch>
              </a:blipFill>
            </p:spPr>
            <p:txBody>
              <a:bodyPr/>
              <a:lstStyle/>
              <a:p>
                <a:r>
                  <a:rPr lang="zh-CN" altLang="en-US">
                    <a:noFill/>
                  </a:rPr>
                  <a:t> </a:t>
                </a:r>
              </a:p>
            </p:txBody>
          </p:sp>
        </mc:Fallback>
      </mc:AlternateContent>
      <p:sp>
        <p:nvSpPr>
          <p:cNvPr id="7" name="矩形 6"/>
          <p:cNvSpPr/>
          <p:nvPr/>
        </p:nvSpPr>
        <p:spPr>
          <a:xfrm>
            <a:off x="1331640" y="2931790"/>
            <a:ext cx="4104456"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在华联超市购买实际需要：</a:t>
            </a:r>
            <a:endParaRPr lang="zh-CN" altLang="zh-CN" sz="2400" b="1" dirty="0">
              <a:latin typeface="楷体" panose="02010609060101010101" pitchFamily="49" charset="-122"/>
              <a:ea typeface="楷体" panose="02010609060101010101" pitchFamily="49" charset="-122"/>
            </a:endParaRPr>
          </a:p>
        </p:txBody>
      </p:sp>
      <p:sp>
        <p:nvSpPr>
          <p:cNvPr id="8" name="矩形 7"/>
          <p:cNvSpPr/>
          <p:nvPr/>
        </p:nvSpPr>
        <p:spPr>
          <a:xfrm>
            <a:off x="1427083" y="3393455"/>
            <a:ext cx="4369053"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5000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1000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1000=500</a:t>
            </a:r>
            <a:r>
              <a:rPr lang="zh-CN" altLang="zh-CN" sz="2400" b="1" dirty="0">
                <a:latin typeface="楷体" panose="02010609060101010101" pitchFamily="49" charset="-122"/>
                <a:ea typeface="楷体" panose="02010609060101010101" pitchFamily="49" charset="-122"/>
              </a:rPr>
              <a:t>（元</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9" name="矩形 8"/>
          <p:cNvSpPr/>
          <p:nvPr/>
        </p:nvSpPr>
        <p:spPr>
          <a:xfrm>
            <a:off x="1427083" y="3855120"/>
            <a:ext cx="3345463" cy="461665"/>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5800-500=5300</a:t>
            </a:r>
            <a:r>
              <a:rPr lang="zh-CN" altLang="zh-CN" sz="2400" b="1" dirty="0">
                <a:latin typeface="楷体" panose="02010609060101010101" pitchFamily="49" charset="-122"/>
                <a:ea typeface="楷体" panose="02010609060101010101" pitchFamily="49" charset="-122"/>
              </a:rPr>
              <a:t>（元</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10" name="矩形 9"/>
          <p:cNvSpPr/>
          <p:nvPr/>
        </p:nvSpPr>
        <p:spPr>
          <a:xfrm>
            <a:off x="1331640" y="4316785"/>
            <a:ext cx="3345463"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在百货超市购买合算。</a:t>
            </a:r>
            <a:endParaRPr lang="zh-CN" altLang="zh-CN"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mpd="sng">
          <a:solidFill>
            <a:schemeClr val="accent1">
              <a:shade val="50000"/>
            </a:schemeClr>
          </a:solidFill>
          <a:prstDash val="solid"/>
        </a:ln>
      </a:spPr>
      <a:bodyPr rtlCol="0" anchor="ctr"/>
      <a:lstStyle>
        <a:defPPr algn="ctr">
          <a:defRPr lang="zh-CN" altLang="en-US"/>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2161</Words>
  <Application>WPS 演示</Application>
  <PresentationFormat>全屏显示(16:9)</PresentationFormat>
  <Paragraphs>221</Paragraphs>
  <Slides>14</Slides>
  <Notes>0</Notes>
  <HiddenSlides>0</HiddenSlides>
  <MMClips>0</MMClips>
  <ScaleCrop>false</ScaleCrop>
  <HeadingPairs>
    <vt:vector size="6" baseType="variant">
      <vt:variant>
        <vt:lpstr>已用的字体</vt:lpstr>
      </vt:variant>
      <vt:variant>
        <vt:i4>16</vt:i4>
      </vt:variant>
      <vt:variant>
        <vt:lpstr>主题</vt:lpstr>
      </vt:variant>
      <vt:variant>
        <vt:i4>5</vt:i4>
      </vt:variant>
      <vt:variant>
        <vt:lpstr>幻灯片标题</vt:lpstr>
      </vt:variant>
      <vt:variant>
        <vt:i4>14</vt:i4>
      </vt:variant>
    </vt:vector>
  </HeadingPairs>
  <TitlesOfParts>
    <vt:vector size="35" baseType="lpstr">
      <vt:lpstr>Arial</vt:lpstr>
      <vt:lpstr>宋体</vt:lpstr>
      <vt:lpstr>Wingdings</vt:lpstr>
      <vt:lpstr>黑体</vt:lpstr>
      <vt:lpstr>Calibri</vt:lpstr>
      <vt:lpstr>Calibri</vt:lpstr>
      <vt:lpstr>微软雅黑</vt:lpstr>
      <vt:lpstr>华文新魏</vt:lpstr>
      <vt:lpstr>楷体</vt:lpstr>
      <vt:lpstr>Comic Sans MS</vt:lpstr>
      <vt:lpstr>幼圆</vt:lpstr>
      <vt:lpstr>Cambria Math</vt:lpstr>
      <vt:lpstr>Cambria Math</vt:lpstr>
      <vt:lpstr>等线</vt:lpstr>
      <vt:lpstr>Arial Unicode MS</vt:lpstr>
      <vt:lpstr>Calibri Light</vt:lpstr>
      <vt:lpstr>Office 主题</vt:lpstr>
      <vt:lpstr>2_自定义设计方案</vt:lpstr>
      <vt:lpstr>1_自定义设计方案</vt:lpstr>
      <vt:lpstr>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172</cp:revision>
  <dcterms:created xsi:type="dcterms:W3CDTF">2018-09-11T05:46:00Z</dcterms:created>
  <dcterms:modified xsi:type="dcterms:W3CDTF">2023-08-29T01:03:41Z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34609E7164EF46B2BDD5A22011608FF3_12</vt:lpwstr>
  </property>
</Properties>
</file>