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4" r:id="rId3"/>
  </p:sldMasterIdLst>
  <p:notesMasterIdLst>
    <p:notesMasterId r:id="rId16"/>
  </p:notesMasterIdLst>
  <p:sldIdLst>
    <p:sldId id="256" r:id="rId4"/>
    <p:sldId id="333" r:id="rId5"/>
    <p:sldId id="334" r:id="rId6"/>
    <p:sldId id="309" r:id="rId7"/>
    <p:sldId id="310" r:id="rId8"/>
    <p:sldId id="311" r:id="rId9"/>
    <p:sldId id="353" r:id="rId10"/>
    <p:sldId id="320" r:id="rId11"/>
    <p:sldId id="354" r:id="rId12"/>
    <p:sldId id="350" r:id="rId13"/>
    <p:sldId id="355" r:id="rId14"/>
    <p:sldId id="271" r:id="rId15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71" userDrawn="1">
          <p15:clr>
            <a:srgbClr val="A4A3A4"/>
          </p15:clr>
        </p15:guide>
        <p15:guide id="2" pos="283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-324" y="-90"/>
      </p:cViewPr>
      <p:guideLst>
        <p:guide orient="horz" pos="1671"/>
        <p:guide pos="283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1" Type="http://schemas.openxmlformats.org/officeDocument/2006/relationships/theme" Target="../theme/theme1.xml"/><Relationship Id="rId4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39" Type="http://schemas.openxmlformats.org/officeDocument/2006/relationships/slide" Target="../slides/slide1.xml"/><Relationship Id="rId38" Type="http://schemas.openxmlformats.org/officeDocument/2006/relationships/image" Target="../media/image3.png"/><Relationship Id="rId37" Type="http://schemas.openxmlformats.org/officeDocument/2006/relationships/image" Target="../media/image2.png"/><Relationship Id="rId36" Type="http://schemas.openxmlformats.org/officeDocument/2006/relationships/image" Target="../media/image1.png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60.xml"/><Relationship Id="rId24" Type="http://schemas.openxmlformats.org/officeDocument/2006/relationships/slideLayout" Target="../slideLayouts/slideLayout59.xml"/><Relationship Id="rId23" Type="http://schemas.openxmlformats.org/officeDocument/2006/relationships/slideLayout" Target="../slideLayouts/slideLayout58.xml"/><Relationship Id="rId22" Type="http://schemas.openxmlformats.org/officeDocument/2006/relationships/slideLayout" Target="../slideLayouts/slideLayout57.xml"/><Relationship Id="rId21" Type="http://schemas.openxmlformats.org/officeDocument/2006/relationships/slideLayout" Target="../slideLayouts/slideLayout56.xml"/><Relationship Id="rId20" Type="http://schemas.openxmlformats.org/officeDocument/2006/relationships/slideLayout" Target="../slideLayouts/slideLayout55.xml"/><Relationship Id="rId2" Type="http://schemas.openxmlformats.org/officeDocument/2006/relationships/slideLayout" Target="../slideLayouts/slideLayout37.xml"/><Relationship Id="rId19" Type="http://schemas.openxmlformats.org/officeDocument/2006/relationships/slideLayout" Target="../slideLayouts/slideLayout54.xml"/><Relationship Id="rId18" Type="http://schemas.openxmlformats.org/officeDocument/2006/relationships/slideLayout" Target="../slideLayouts/slideLayout53.xml"/><Relationship Id="rId17" Type="http://schemas.openxmlformats.org/officeDocument/2006/relationships/slideLayout" Target="../slideLayouts/slideLayout52.xml"/><Relationship Id="rId16" Type="http://schemas.openxmlformats.org/officeDocument/2006/relationships/slideLayout" Target="../slideLayouts/slideLayout51.xml"/><Relationship Id="rId15" Type="http://schemas.openxmlformats.org/officeDocument/2006/relationships/slideLayout" Target="../slideLayouts/slideLayout50.xml"/><Relationship Id="rId14" Type="http://schemas.openxmlformats.org/officeDocument/2006/relationships/slideLayout" Target="../slideLayouts/slideLayout49.xml"/><Relationship Id="rId13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求一个数的几分之几是多少</a:t>
            </a:r>
            <a:endParaRPr kumimoji="1" lang="zh-CN" altLang="en-US" sz="12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39" action="ppaction://hlinksldjump"/>
            </p:cNvPr>
            <p:cNvPicPr>
              <a:picLocks noChangeAspect="1"/>
            </p:cNvPicPr>
            <p:nvPr/>
          </p:nvPicPr>
          <p:blipFill>
            <a:blip r:embed="rId4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3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  <p:sldLayoutId id="2147483702" r:id="rId18"/>
    <p:sldLayoutId id="2147483703" r:id="rId19"/>
    <p:sldLayoutId id="2147483704" r:id="rId20"/>
    <p:sldLayoutId id="2147483705" r:id="rId21"/>
    <p:sldLayoutId id="2147483706" r:id="rId22"/>
    <p:sldLayoutId id="2147483707" r:id="rId23"/>
    <p:sldLayoutId id="2147483708" r:id="rId24"/>
    <p:sldLayoutId id="2147483709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7" Type="http://schemas.openxmlformats.org/officeDocument/2006/relationships/image" Target="../media/image7.png"/><Relationship Id="rId6" Type="http://schemas.openxmlformats.org/officeDocument/2006/relationships/slide" Target="slide7.xml"/><Relationship Id="rId5" Type="http://schemas.openxmlformats.org/officeDocument/2006/relationships/slide" Target="slide1.xml"/><Relationship Id="rId4" Type="http://schemas.openxmlformats.org/officeDocument/2006/relationships/slide" Target="slide12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6.emf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26.xml"/><Relationship Id="rId5" Type="http://schemas.openxmlformats.org/officeDocument/2006/relationships/image" Target="../media/image48.png"/><Relationship Id="rId4" Type="http://schemas.openxmlformats.org/officeDocument/2006/relationships/image" Target="../media/image39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4.vml"/><Relationship Id="rId7" Type="http://schemas.openxmlformats.org/officeDocument/2006/relationships/slideLayout" Target="../slideLayouts/slideLayout28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33.png"/><Relationship Id="rId3" Type="http://schemas.openxmlformats.org/officeDocument/2006/relationships/image" Target="../media/image39.wmf"/><Relationship Id="rId2" Type="http://schemas.openxmlformats.org/officeDocument/2006/relationships/oleObject" Target="../embeddings/oleObject4.bin"/><Relationship Id="rId1" Type="http://schemas.openxmlformats.org/officeDocument/2006/relationships/image" Target="../media/image4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emf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5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6.xml"/><Relationship Id="rId6" Type="http://schemas.openxmlformats.org/officeDocument/2006/relationships/image" Target="../media/image15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30.png"/><Relationship Id="rId3" Type="http://schemas.openxmlformats.org/officeDocument/2006/relationships/image" Target="../media/image23.png"/><Relationship Id="rId2" Type="http://schemas.openxmlformats.org/officeDocument/2006/relationships/image" Target="../media/image15.png"/><Relationship Id="rId1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0.xml"/><Relationship Id="rId8" Type="http://schemas.openxmlformats.org/officeDocument/2006/relationships/image" Target="../media/image38.png"/><Relationship Id="rId7" Type="http://schemas.openxmlformats.org/officeDocument/2006/relationships/image" Target="../media/image37.png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26.xml"/><Relationship Id="rId6" Type="http://schemas.openxmlformats.org/officeDocument/2006/relationships/image" Target="../media/image42.png"/><Relationship Id="rId5" Type="http://schemas.openxmlformats.org/officeDocument/2006/relationships/image" Target="../media/image23.png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wmf"/><Relationship Id="rId1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26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3" Type="http://schemas.openxmlformats.org/officeDocument/2006/relationships/image" Target="../media/image39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7932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分数乘法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765011" y="1635646"/>
            <a:ext cx="7609776" cy="83099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800" b="1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求一个数的几分之几是多少</a:t>
            </a:r>
            <a:endParaRPr lang="zh-CN" altLang="en-US" sz="48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3087720" y="2381156"/>
                <a:ext cx="1523649" cy="8180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12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7720" y="2381156"/>
                <a:ext cx="1523649" cy="818044"/>
              </a:xfrm>
              <a:prstGeom prst="rect">
                <a:avLst/>
              </a:prstGeom>
              <a:blipFill rotWithShape="1">
                <a:blip r:embed="rId1"/>
                <a:stretch>
                  <a:fillRect l="-23" t="-66" r="42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流程图: 可选过程 13"/>
          <p:cNvSpPr/>
          <p:nvPr/>
        </p:nvSpPr>
        <p:spPr>
          <a:xfrm>
            <a:off x="6254212" y="1151532"/>
            <a:ext cx="875668" cy="534035"/>
          </a:xfrm>
          <a:prstGeom prst="flowChartAlternateProcess">
            <a:avLst/>
          </a:prstGeom>
          <a:gradFill>
            <a:gsLst>
              <a:gs pos="100000">
                <a:srgbClr val="FE4444"/>
              </a:gs>
              <a:gs pos="100000">
                <a:srgbClr val="832B2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/>
              <p:cNvSpPr txBox="1"/>
              <p:nvPr/>
            </p:nvSpPr>
            <p:spPr>
              <a:xfrm>
                <a:off x="467544" y="1153122"/>
                <a:ext cx="8058601" cy="1170641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⑵二班男生制作了12件，女生做的是男生的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  <a:sym typeface="+mn-ea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  <a:sym typeface="+mn-ea"/>
                          </a:rPr>
                          <m:t>𝟔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。二班女生做了多少件?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1153122"/>
                <a:ext cx="8058601" cy="1170641"/>
              </a:xfrm>
              <a:prstGeom prst="rect">
                <a:avLst/>
              </a:prstGeom>
              <a:blipFill rotWithShape="1">
                <a:blip r:embed="rId2"/>
                <a:stretch>
                  <a:fillRect l="-2" t="-51" r="8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8437" name="对象 32"/>
          <p:cNvGraphicFramePr>
            <a:graphicFrameLocks noChangeAspect="1"/>
          </p:cNvGraphicFramePr>
          <p:nvPr/>
        </p:nvGraphicFramePr>
        <p:xfrm>
          <a:off x="4529138" y="2687648"/>
          <a:ext cx="857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1" name="" r:id="rId3" imgW="914400" imgH="215900" progId="Equation.3">
                  <p:embed/>
                </p:oleObj>
              </mc:Choice>
              <mc:Fallback>
                <p:oleObj name="" r:id="rId3" imgW="914400" imgH="2159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29138" y="2687648"/>
                        <a:ext cx="85725" cy="161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圆角矩形标注 17"/>
          <p:cNvSpPr/>
          <p:nvPr/>
        </p:nvSpPr>
        <p:spPr>
          <a:xfrm>
            <a:off x="6157127" y="477627"/>
            <a:ext cx="1621825" cy="464186"/>
          </a:xfrm>
          <a:prstGeom prst="wedgeRoundRectCallout">
            <a:avLst>
              <a:gd name="adj1" fmla="val -23331"/>
              <a:gd name="adj2" fmla="val 104729"/>
              <a:gd name="adj3" fmla="val 16667"/>
            </a:avLst>
          </a:prstGeom>
          <a:gradFill>
            <a:gsLst>
              <a:gs pos="100000">
                <a:srgbClr val="14CD68"/>
              </a:gs>
              <a:gs pos="100000">
                <a:srgbClr val="0B6E38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单位“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”</a:t>
            </a:r>
            <a:endParaRPr lang="zh-CN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1935592" y="2393940"/>
                <a:ext cx="1296143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i="1" smtClean="0">
                          <a:latin typeface="Cambria Math" panose="02040503050406030204"/>
                          <a:ea typeface="Cambria Math" panose="02040503050406030204"/>
                        </a:rPr>
                        <m:t>1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2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35592" y="2393940"/>
                <a:ext cx="1296143" cy="786177"/>
              </a:xfrm>
              <a:prstGeom prst="rect">
                <a:avLst/>
              </a:prstGeom>
              <a:blipFill rotWithShape="1">
                <a:blip r:embed="rId5"/>
                <a:stretch>
                  <a:fillRect l="-9" t="-79" r="17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文本框 15"/>
          <p:cNvSpPr txBox="1"/>
          <p:nvPr/>
        </p:nvSpPr>
        <p:spPr>
          <a:xfrm>
            <a:off x="3671289" y="2145713"/>
            <a:ext cx="35253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3464347" y="2690270"/>
            <a:ext cx="413887" cy="97789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180061" y="2900748"/>
            <a:ext cx="289560" cy="10731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4" name="文本框 15"/>
          <p:cNvSpPr txBox="1"/>
          <p:nvPr/>
        </p:nvSpPr>
        <p:spPr>
          <a:xfrm>
            <a:off x="4496003" y="2443851"/>
            <a:ext cx="1866865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（件）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文本框 6"/>
          <p:cNvSpPr txBox="1"/>
          <p:nvPr/>
        </p:nvSpPr>
        <p:spPr>
          <a:xfrm>
            <a:off x="2343047" y="3848730"/>
            <a:ext cx="3963588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答：二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班女生做了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10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件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文本框 15"/>
          <p:cNvSpPr txBox="1"/>
          <p:nvPr/>
        </p:nvSpPr>
        <p:spPr>
          <a:xfrm>
            <a:off x="4420913" y="2991660"/>
            <a:ext cx="3809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4" grpId="0" animBg="1"/>
      <p:bldP spid="9" grpId="0"/>
      <p:bldP spid="18" grpId="0" animBg="1"/>
      <p:bldP spid="19" grpId="0"/>
      <p:bldP spid="21" grpId="0"/>
      <p:bldP spid="24" grpId="0"/>
      <p:bldP spid="25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/>
              <p:cNvSpPr txBox="1"/>
              <p:nvPr/>
            </p:nvSpPr>
            <p:spPr>
              <a:xfrm>
                <a:off x="2059305" y="3400401"/>
                <a:ext cx="1606952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30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  <a:ea typeface="Cambria Math" panose="02040503050406030204"/>
                            </a:rPr>
                            <m:t>7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</m:t>
                          </m:r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  <a:ea typeface="Cambria Math" panose="02040503050406030204"/>
                            </a:rPr>
                            <m:t>0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9305" y="3400401"/>
                <a:ext cx="1606952" cy="786177"/>
              </a:xfrm>
              <a:prstGeom prst="rect">
                <a:avLst/>
              </a:prstGeom>
              <a:blipFill rotWithShape="1">
                <a:blip r:embed="rId1"/>
                <a:stretch>
                  <a:fillRect t="-78" r="25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TextBox 18"/>
          <p:cNvSpPr/>
          <p:nvPr/>
        </p:nvSpPr>
        <p:spPr>
          <a:xfrm>
            <a:off x="3935730" y="1066165"/>
            <a:ext cx="3206750" cy="578882"/>
          </a:xfrm>
          <a:prstGeom prst="roundRect">
            <a:avLst>
              <a:gd name="adj" fmla="val 16667"/>
            </a:avLst>
          </a:prstGeom>
          <a:solidFill>
            <a:schemeClr val="tx2">
              <a:lumMod val="40000"/>
              <a:lumOff val="60000"/>
            </a:schemeClr>
          </a:solidFill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endParaRPr lang="en-US" altLang="zh-CN" sz="28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/>
          <p:nvPr/>
        </p:nvSpPr>
        <p:spPr>
          <a:xfrm>
            <a:off x="2368736" y="1690490"/>
            <a:ext cx="1102076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100000">
                <a:srgbClr val="FE4444"/>
              </a:gs>
              <a:gs pos="100000">
                <a:srgbClr val="832B2B"/>
              </a:gs>
            </a:gsLst>
            <a:lin ang="5400000" scaled="0"/>
          </a:gradFill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endParaRPr lang="en-US" altLang="zh-CN" sz="28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</a:endParaRPr>
          </a:p>
        </p:txBody>
      </p:sp>
      <p:sp>
        <p:nvSpPr>
          <p:cNvPr id="20481" name="Rectangle 2"/>
          <p:cNvSpPr/>
          <p:nvPr/>
        </p:nvSpPr>
        <p:spPr>
          <a:xfrm>
            <a:off x="1143000" y="-150040"/>
            <a:ext cx="184731" cy="30008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endParaRPr lang="zh-CN" altLang="en-US" sz="135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0486" name="对象 24"/>
          <p:cNvGraphicFramePr>
            <a:graphicFrameLocks noChangeAspect="1"/>
          </p:cNvGraphicFramePr>
          <p:nvPr/>
        </p:nvGraphicFramePr>
        <p:xfrm>
          <a:off x="2627710" y="2490788"/>
          <a:ext cx="857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0" name="" r:id="rId2" imgW="914400" imgH="215900" progId="Equation.3">
                  <p:embed/>
                </p:oleObj>
              </mc:Choice>
              <mc:Fallback>
                <p:oleObj name="" r:id="rId2" imgW="914400" imgH="215900" progId="Equation.3">
                  <p:embed/>
                  <p:pic>
                    <p:nvPicPr>
                      <p:cNvPr id="0" name="图片 10249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627710" y="2490788"/>
                        <a:ext cx="85725" cy="161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AutoShape 27"/>
          <p:cNvSpPr/>
          <p:nvPr/>
        </p:nvSpPr>
        <p:spPr>
          <a:xfrm>
            <a:off x="4572635" y="120015"/>
            <a:ext cx="1932305" cy="838835"/>
          </a:xfrm>
          <a:prstGeom prst="wedgeRoundRectCallout">
            <a:avLst>
              <a:gd name="adj1" fmla="val 10729"/>
              <a:gd name="adj2" fmla="val 68470"/>
              <a:gd name="adj3" fmla="val 16667"/>
            </a:avLst>
          </a:prstGeom>
          <a:gradFill>
            <a:gsLst>
              <a:gs pos="100000">
                <a:srgbClr val="FE4444"/>
              </a:gs>
              <a:gs pos="100000">
                <a:srgbClr val="832B2B"/>
              </a:gs>
            </a:gsLst>
            <a:lin ang="0" scaled="0"/>
          </a:gradFill>
          <a:ln w="12700" cap="flat" cmpd="sng">
            <a:solidFill>
              <a:schemeClr val="accent1">
                <a:shade val="50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此条件与所求问题无关。</a:t>
            </a:r>
            <a:endParaRPr lang="en-US" altLang="zh-CN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 descr="p007-02-0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5503" y="3536678"/>
            <a:ext cx="1163320" cy="1379220"/>
          </a:xfrm>
          <a:prstGeom prst="rect">
            <a:avLst/>
          </a:prstGeom>
        </p:spPr>
      </p:pic>
      <p:cxnSp>
        <p:nvCxnSpPr>
          <p:cNvPr id="16" name="直接连接符 15"/>
          <p:cNvCxnSpPr/>
          <p:nvPr/>
        </p:nvCxnSpPr>
        <p:spPr>
          <a:xfrm flipH="1" flipV="1">
            <a:off x="7615157" y="1463675"/>
            <a:ext cx="792006" cy="2286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 flipV="1">
            <a:off x="708977" y="2211710"/>
            <a:ext cx="2700655" cy="2286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571750" y="3793490"/>
            <a:ext cx="300990" cy="8636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2627630" y="3353435"/>
            <a:ext cx="3384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3169822" y="3985895"/>
            <a:ext cx="300990" cy="8636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3449673" y="4029075"/>
            <a:ext cx="2997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0" name="文本框 15"/>
          <p:cNvSpPr txBox="1"/>
          <p:nvPr/>
        </p:nvSpPr>
        <p:spPr>
          <a:xfrm>
            <a:off x="3506470" y="3575685"/>
            <a:ext cx="15532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（天）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AutoShape 27"/>
          <p:cNvSpPr/>
          <p:nvPr/>
        </p:nvSpPr>
        <p:spPr>
          <a:xfrm>
            <a:off x="3706758" y="2223140"/>
            <a:ext cx="4914900" cy="1330325"/>
          </a:xfrm>
          <a:prstGeom prst="wedgeRoundRectCallout">
            <a:avLst>
              <a:gd name="adj1" fmla="val 31111"/>
              <a:gd name="adj2" fmla="val 79260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在已知条件较多的情况下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一定要弄清与所求问题有关的条件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找准对应的单位“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1”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AutoShape 27"/>
          <p:cNvSpPr/>
          <p:nvPr/>
        </p:nvSpPr>
        <p:spPr>
          <a:xfrm>
            <a:off x="1525061" y="2380825"/>
            <a:ext cx="1623695" cy="510540"/>
          </a:xfrm>
          <a:prstGeom prst="wedgeRoundRectCallout">
            <a:avLst>
              <a:gd name="adj1" fmla="val -8075"/>
              <a:gd name="adj2" fmla="val -79601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单位“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endParaRPr lang="zh-CN" altLang="zh-CN" sz="27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文本框 15"/>
          <p:cNvSpPr txBox="1"/>
          <p:nvPr/>
        </p:nvSpPr>
        <p:spPr>
          <a:xfrm>
            <a:off x="3767758" y="4376664"/>
            <a:ext cx="39604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鸡的孵化期是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21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天。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/>
              <p:cNvSpPr txBox="1"/>
              <p:nvPr/>
            </p:nvSpPr>
            <p:spPr>
              <a:xfrm>
                <a:off x="905899" y="3375100"/>
                <a:ext cx="1354311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30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  <a:ea typeface="Cambria Math" panose="02040503050406030204"/>
                            </a:rPr>
                            <m:t>7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  <a:ea typeface="Cambria Math" panose="02040503050406030204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5899" y="3375100"/>
                <a:ext cx="1354311" cy="786177"/>
              </a:xfrm>
              <a:prstGeom prst="rect">
                <a:avLst/>
              </a:prstGeom>
              <a:blipFill rotWithShape="1">
                <a:blip r:embed="rId5"/>
                <a:stretch>
                  <a:fillRect l="-29" t="-10" r="18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596263" y="972033"/>
                <a:ext cx="7996555" cy="1362104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鹅的孵化期是30天，鸭的孵化期是鹅的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，鸡的孵化期是鹅的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𝟕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。鸡的孵化期是多少天?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263" y="972033"/>
                <a:ext cx="7996555" cy="1362104"/>
              </a:xfrm>
              <a:prstGeom prst="rect">
                <a:avLst/>
              </a:prstGeom>
              <a:blipFill rotWithShape="1">
                <a:blip r:embed="rId6"/>
                <a:stretch>
                  <a:fillRect l="-8" t="-35" r="8" b="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8" grpId="0" bldLvl="0" animBg="1"/>
      <p:bldP spid="19" grpId="0" bldLvl="0" animBg="1"/>
      <p:bldP spid="9" grpId="0" bldLvl="0" animBg="1"/>
      <p:bldP spid="25" grpId="0"/>
      <p:bldP spid="27" grpId="0"/>
      <p:bldP spid="50" grpId="0"/>
      <p:bldP spid="29" grpId="0" bldLvl="0" animBg="1"/>
      <p:bldP spid="39" grpId="0" bldLvl="0" animBg="1"/>
      <p:bldP spid="31" grpId="0"/>
      <p:bldP spid="2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59632" y="2108835"/>
            <a:ext cx="662473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确定单位“1”是要确定谁与谁比以谁为标准。谁就是单位“1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54425" y="3062942"/>
            <a:ext cx="62419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一个数乘分数的意义，就是求这个数的几分之几是多少。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2726627" y="3604898"/>
                <a:ext cx="1523649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×</m:t>
                          </m:r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6627" y="3604898"/>
                <a:ext cx="1523649" cy="786177"/>
              </a:xfrm>
              <a:prstGeom prst="rect">
                <a:avLst/>
              </a:prstGeom>
              <a:blipFill rotWithShape="1">
                <a:blip r:embed="rId1"/>
                <a:stretch>
                  <a:fillRect l="-38" r="15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" name="直接连接符 15"/>
          <p:cNvCxnSpPr/>
          <p:nvPr/>
        </p:nvCxnSpPr>
        <p:spPr>
          <a:xfrm>
            <a:off x="3811469" y="3766437"/>
            <a:ext cx="215504" cy="80963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488452" y="4157836"/>
            <a:ext cx="215504" cy="80963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sp>
        <p:nvSpPr>
          <p:cNvPr id="2" name="云形标注 1"/>
          <p:cNvSpPr/>
          <p:nvPr/>
        </p:nvSpPr>
        <p:spPr>
          <a:xfrm>
            <a:off x="1162050" y="1789430"/>
            <a:ext cx="4110355" cy="1224280"/>
          </a:xfrm>
          <a:prstGeom prst="cloudCallout">
            <a:avLst>
              <a:gd name="adj1" fmla="val -40344"/>
              <a:gd name="adj2" fmla="val 55757"/>
            </a:avLst>
          </a:prstGeom>
          <a:gradFill>
            <a:gsLst>
              <a:gs pos="100000">
                <a:srgbClr val="FECF40"/>
              </a:gs>
              <a:gs pos="100000">
                <a:srgbClr val="846C21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4827270" y="2355726"/>
            <a:ext cx="3312160" cy="1224280"/>
          </a:xfrm>
          <a:prstGeom prst="cloudCallout">
            <a:avLst>
              <a:gd name="adj1" fmla="val 29160"/>
              <a:gd name="adj2" fmla="val 61618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 descr="p003-01-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55" y="2284730"/>
            <a:ext cx="1531620" cy="1597660"/>
          </a:xfrm>
          <a:prstGeom prst="rect">
            <a:avLst/>
          </a:prstGeom>
        </p:spPr>
      </p:pic>
      <p:pic>
        <p:nvPicPr>
          <p:cNvPr id="15" name="图片 14" descr="p002-04-0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1235" y="2912110"/>
            <a:ext cx="1536700" cy="1600200"/>
          </a:xfrm>
          <a:prstGeom prst="rect">
            <a:avLst/>
          </a:prstGeom>
        </p:spPr>
      </p:pic>
      <p:sp>
        <p:nvSpPr>
          <p:cNvPr id="22" name="流程图: 可选过程 21"/>
          <p:cNvSpPr/>
          <p:nvPr/>
        </p:nvSpPr>
        <p:spPr>
          <a:xfrm>
            <a:off x="1577975" y="1001395"/>
            <a:ext cx="5532120" cy="647700"/>
          </a:xfrm>
          <a:prstGeom prst="flowChartAlternateProcess">
            <a:avLst/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你知道分数乘整数的计算方法吗？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456055" y="1814830"/>
            <a:ext cx="35217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分数乘整数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用分数的分子与整数相乘的积作分子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分母不变。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272405" y="2380982"/>
            <a:ext cx="27120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1F0C6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计算过程中要先约分再乘</a:t>
            </a:r>
            <a:r>
              <a:rPr lang="en-US" altLang="zh-CN" sz="2400" b="1" dirty="0">
                <a:solidFill>
                  <a:srgbClr val="1F0C6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1F0C6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结果要化为最简分数。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1924043" y="3594328"/>
                <a:ext cx="1069458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8</m:t>
                          </m:r>
                        </m:den>
                      </m:f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2</m:t>
                      </m:r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24043" y="3594328"/>
                <a:ext cx="1069458" cy="786177"/>
              </a:xfrm>
              <a:prstGeom prst="rect">
                <a:avLst/>
              </a:prstGeom>
              <a:blipFill rotWithShape="1">
                <a:blip r:embed="rId5"/>
                <a:stretch>
                  <a:fillRect l="-59" t="-29" r="10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4011153" y="3604898"/>
                <a:ext cx="665764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1153" y="3604898"/>
                <a:ext cx="665764" cy="786177"/>
              </a:xfrm>
              <a:prstGeom prst="rect">
                <a:avLst/>
              </a:prstGeom>
              <a:blipFill rotWithShape="1">
                <a:blip r:embed="rId6"/>
                <a:stretch>
                  <a:fillRect l="-74" r="21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/>
          <p:cNvSpPr txBox="1"/>
          <p:nvPr/>
        </p:nvSpPr>
        <p:spPr>
          <a:xfrm>
            <a:off x="3811469" y="3385735"/>
            <a:ext cx="4517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616570" y="4198317"/>
            <a:ext cx="4517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" grpId="0" animBg="1"/>
      <p:bldP spid="5" grpId="0" animBg="1"/>
      <p:bldP spid="22" grpId="0" animBg="1"/>
      <p:bldP spid="23" grpId="0"/>
      <p:bldP spid="24" grpId="0"/>
      <p:bldP spid="19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3387884" y="3573323"/>
            <a:ext cx="269081" cy="80963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843769" y="4051557"/>
            <a:ext cx="270272" cy="80963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云形标注 1"/>
          <p:cNvSpPr/>
          <p:nvPr/>
        </p:nvSpPr>
        <p:spPr>
          <a:xfrm>
            <a:off x="1595120" y="1722585"/>
            <a:ext cx="3312160" cy="1224280"/>
          </a:xfrm>
          <a:prstGeom prst="cloudCallout">
            <a:avLst>
              <a:gd name="adj1" fmla="val -45053"/>
              <a:gd name="adj2" fmla="val 42323"/>
            </a:avLst>
          </a:prstGeom>
          <a:gradFill>
            <a:gsLst>
              <a:gs pos="100000">
                <a:srgbClr val="FBFB11"/>
              </a:gs>
              <a:gs pos="100000">
                <a:srgbClr val="838309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云形标注 2"/>
          <p:cNvSpPr/>
          <p:nvPr/>
        </p:nvSpPr>
        <p:spPr>
          <a:xfrm>
            <a:off x="4410075" y="2349281"/>
            <a:ext cx="3014345" cy="1224280"/>
          </a:xfrm>
          <a:prstGeom prst="cloudCallout">
            <a:avLst>
              <a:gd name="adj1" fmla="val 55940"/>
              <a:gd name="adj2" fmla="val -19813"/>
            </a:avLst>
          </a:prstGeom>
          <a:solidFill>
            <a:schemeClr val="accent5">
              <a:lumMod val="40000"/>
              <a:lumOff val="6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 descr="p002-05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48245" y="1653321"/>
            <a:ext cx="1339215" cy="1751965"/>
          </a:xfrm>
          <a:prstGeom prst="rect">
            <a:avLst/>
          </a:prstGeom>
        </p:spPr>
      </p:pic>
      <p:pic>
        <p:nvPicPr>
          <p:cNvPr id="14" name="图片 13" descr="p002-06-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54305" y="1836201"/>
            <a:ext cx="1642110" cy="1583055"/>
          </a:xfrm>
          <a:prstGeom prst="rect">
            <a:avLst/>
          </a:prstGeom>
        </p:spPr>
      </p:pic>
      <p:sp>
        <p:nvSpPr>
          <p:cNvPr id="22" name="流程图: 可选过程 21"/>
          <p:cNvSpPr/>
          <p:nvPr/>
        </p:nvSpPr>
        <p:spPr>
          <a:xfrm>
            <a:off x="1642745" y="888365"/>
            <a:ext cx="5532120" cy="647700"/>
          </a:xfrm>
          <a:prstGeom prst="flowChartAlternateProcess">
            <a:avLst/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你知道分数乘分数的计算方法吗？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829129" y="1713691"/>
            <a:ext cx="30238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1F0C6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分数乘分数，用分子相乘的积作分子</a:t>
            </a:r>
            <a:r>
              <a:rPr lang="en-US" altLang="zh-CN" sz="2400" b="1" dirty="0">
                <a:solidFill>
                  <a:srgbClr val="1F0C6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1F0C6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分母相乘的积作分母。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726305" y="2361981"/>
            <a:ext cx="23818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1F0C6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在计算过程中</a:t>
            </a:r>
            <a:r>
              <a:rPr lang="en-US" altLang="zh-CN" sz="2400" b="1" dirty="0">
                <a:solidFill>
                  <a:srgbClr val="1F0C6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1F0C6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能约分的应先约分再计算。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1595120" y="3419256"/>
                <a:ext cx="936104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9</m:t>
                          </m:r>
                        </m:den>
                      </m:f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5120" y="3419256"/>
                <a:ext cx="936104" cy="786177"/>
              </a:xfrm>
              <a:prstGeom prst="rect">
                <a:avLst/>
              </a:prstGeom>
              <a:blipFill rotWithShape="1">
                <a:blip r:embed="rId3"/>
                <a:stretch>
                  <a:fillRect t="-53" r="12" b="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2460228" y="3426949"/>
                <a:ext cx="1307625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9</m:t>
                          </m:r>
                        </m:den>
                      </m:f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0228" y="3426949"/>
                <a:ext cx="1307625" cy="786177"/>
              </a:xfrm>
              <a:prstGeom prst="rect">
                <a:avLst/>
              </a:prstGeom>
              <a:blipFill rotWithShape="1">
                <a:blip r:embed="rId4"/>
                <a:stretch>
                  <a:fillRect l="-18" t="-62" r="30" b="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/>
              <p:cNvSpPr txBox="1"/>
              <p:nvPr/>
            </p:nvSpPr>
            <p:spPr>
              <a:xfrm>
                <a:off x="3738759" y="3419255"/>
                <a:ext cx="665764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21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8759" y="3419255"/>
                <a:ext cx="665764" cy="786177"/>
              </a:xfrm>
              <a:prstGeom prst="rect">
                <a:avLst/>
              </a:prstGeom>
              <a:blipFill rotWithShape="1">
                <a:blip r:embed="rId5"/>
                <a:stretch>
                  <a:fillRect l="-77" t="-53" r="-11421" b="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TextBox 23"/>
          <p:cNvSpPr txBox="1"/>
          <p:nvPr/>
        </p:nvSpPr>
        <p:spPr>
          <a:xfrm>
            <a:off x="3512897" y="3149671"/>
            <a:ext cx="4517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952899" y="3982293"/>
            <a:ext cx="4517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22" grpId="0" bldLvl="0" animBg="1"/>
      <p:bldP spid="15" grpId="0"/>
      <p:bldP spid="21" grpId="0"/>
      <p:bldP spid="18" grpId="0"/>
      <p:bldP spid="20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矩形 2"/>
          <p:cNvSpPr/>
          <p:nvPr/>
        </p:nvSpPr>
        <p:spPr>
          <a:xfrm>
            <a:off x="1594485" y="1043146"/>
            <a:ext cx="393763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汽车已经行了多少千米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?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pic>
        <p:nvPicPr>
          <p:cNvPr id="7177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5080" y="1565275"/>
            <a:ext cx="6902450" cy="1908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2034" name="组合 30"/>
          <p:cNvGrpSpPr/>
          <p:nvPr/>
        </p:nvGrpSpPr>
        <p:grpSpPr bwMode="auto">
          <a:xfrm>
            <a:off x="38629" y="1074604"/>
            <a:ext cx="1166813" cy="1063308"/>
            <a:chOff x="670145" y="1457273"/>
            <a:chExt cx="1555361" cy="1416863"/>
          </a:xfrm>
        </p:grpSpPr>
        <p:pic>
          <p:nvPicPr>
            <p:cNvPr id="3" name="图片 31" descr="28Z58PICt4r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2042" name="矩形 32"/>
            <p:cNvSpPr>
              <a:spLocks noChangeArrowheads="1"/>
            </p:cNvSpPr>
            <p:nvPr/>
          </p:nvSpPr>
          <p:spPr bwMode="auto">
            <a:xfrm>
              <a:off x="921965" y="2322452"/>
              <a:ext cx="1139328" cy="55168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 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云形标注 4"/>
          <p:cNvSpPr/>
          <p:nvPr/>
        </p:nvSpPr>
        <p:spPr>
          <a:xfrm>
            <a:off x="3870325" y="2487295"/>
            <a:ext cx="1438275" cy="504190"/>
          </a:xfrm>
          <a:prstGeom prst="cloudCallout">
            <a:avLst>
              <a:gd name="adj1" fmla="val 50000"/>
              <a:gd name="adj2" fmla="val -2770"/>
            </a:avLst>
          </a:prstGeom>
          <a:solidFill>
            <a:schemeClr val="bg1"/>
          </a:solidFill>
          <a:ln w="12700" cmpd="sng">
            <a:solidFill>
              <a:schemeClr val="accent1">
                <a:lumMod val="40000"/>
                <a:lumOff val="6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870325" y="2540000"/>
            <a:ext cx="14732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要行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84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千米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云形标注 6"/>
          <p:cNvSpPr/>
          <p:nvPr/>
        </p:nvSpPr>
        <p:spPr>
          <a:xfrm>
            <a:off x="6082665" y="1979295"/>
            <a:ext cx="2094865" cy="744855"/>
          </a:xfrm>
          <a:prstGeom prst="cloudCallout">
            <a:avLst>
              <a:gd name="adj1" fmla="val -37067"/>
              <a:gd name="adj2" fmla="val 48805"/>
            </a:avLst>
          </a:prstGeom>
          <a:solidFill>
            <a:schemeClr val="bg1"/>
          </a:solidFill>
          <a:ln w="12700" cmpd="sng">
            <a:solidFill>
              <a:schemeClr val="accent1">
                <a:lumMod val="40000"/>
                <a:lumOff val="6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10" name="流程图: 可选过程 9"/>
          <p:cNvSpPr/>
          <p:nvPr/>
        </p:nvSpPr>
        <p:spPr>
          <a:xfrm>
            <a:off x="7078980" y="2107565"/>
            <a:ext cx="638810" cy="432435"/>
          </a:xfrm>
          <a:prstGeom prst="flowChartAlternateProcess">
            <a:avLst/>
          </a:prstGeom>
          <a:gradFill>
            <a:gsLst>
              <a:gs pos="100000">
                <a:srgbClr val="FE4444"/>
              </a:gs>
              <a:gs pos="100000">
                <a:srgbClr val="832B2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/>
              <p:cNvSpPr txBox="1"/>
              <p:nvPr/>
            </p:nvSpPr>
            <p:spPr>
              <a:xfrm>
                <a:off x="6033135" y="2107565"/>
                <a:ext cx="2193925" cy="554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已经行了全程的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0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0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den>
                    </m:f>
                  </m:oMath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文本框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3135" y="2107565"/>
                <a:ext cx="2193925" cy="554832"/>
              </a:xfrm>
              <a:prstGeom prst="rect">
                <a:avLst/>
              </a:prstGeom>
              <a:blipFill rotWithShape="1">
                <a:blip r:embed="rId4"/>
                <a:stretch>
                  <a:fillRect b="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圆角矩形标注 13"/>
          <p:cNvSpPr/>
          <p:nvPr/>
        </p:nvSpPr>
        <p:spPr>
          <a:xfrm>
            <a:off x="7078980" y="1119505"/>
            <a:ext cx="1409065" cy="464185"/>
          </a:xfrm>
          <a:prstGeom prst="wedgeRoundRectCallout">
            <a:avLst>
              <a:gd name="adj1" fmla="val -28323"/>
              <a:gd name="adj2" fmla="val 162311"/>
              <a:gd name="adj3" fmla="val 16667"/>
            </a:avLst>
          </a:prstGeom>
          <a:gradFill>
            <a:gsLst>
              <a:gs pos="100000">
                <a:srgbClr val="14CD68"/>
              </a:gs>
              <a:gs pos="100000">
                <a:srgbClr val="0B6E38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单位“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1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”</a:t>
            </a:r>
            <a:endParaRPr lang="zh-CN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1" name="云形标注 20"/>
          <p:cNvSpPr/>
          <p:nvPr/>
        </p:nvSpPr>
        <p:spPr>
          <a:xfrm>
            <a:off x="884657" y="3458282"/>
            <a:ext cx="3081462" cy="1273707"/>
          </a:xfrm>
          <a:prstGeom prst="cloudCallout">
            <a:avLst>
              <a:gd name="adj1" fmla="val -48711"/>
              <a:gd name="adj2" fmla="val 38762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4" name="流程图: 可选过程 23"/>
          <p:cNvSpPr/>
          <p:nvPr/>
        </p:nvSpPr>
        <p:spPr>
          <a:xfrm>
            <a:off x="1048780" y="3658155"/>
            <a:ext cx="2819983" cy="801370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平均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分的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那个量就是单位“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，即标准量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25" name="图片 24" descr="p008-02-0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58564" y="3269457"/>
            <a:ext cx="1306830" cy="1927225"/>
          </a:xfrm>
          <a:prstGeom prst="rect">
            <a:avLst/>
          </a:prstGeom>
        </p:spPr>
      </p:pic>
      <p:sp>
        <p:nvSpPr>
          <p:cNvPr id="26" name="云形标注 25"/>
          <p:cNvSpPr/>
          <p:nvPr/>
        </p:nvSpPr>
        <p:spPr>
          <a:xfrm>
            <a:off x="3966119" y="3597038"/>
            <a:ext cx="2930616" cy="1027639"/>
          </a:xfrm>
          <a:prstGeom prst="cloudCallout">
            <a:avLst>
              <a:gd name="adj1" fmla="val 50472"/>
              <a:gd name="adj2" fmla="val 34109"/>
            </a:avLst>
          </a:prstGeom>
          <a:gradFill>
            <a:gsLst>
              <a:gs pos="100000">
                <a:srgbClr val="FBFB11"/>
              </a:gs>
              <a:gs pos="100000">
                <a:srgbClr val="838309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 descr="p002-06-0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3562" y="3515451"/>
            <a:ext cx="1505763" cy="1583055"/>
          </a:xfrm>
          <a:prstGeom prst="rect">
            <a:avLst/>
          </a:prstGeom>
        </p:spPr>
      </p:pic>
      <p:sp>
        <p:nvSpPr>
          <p:cNvPr id="28" name="文本框 14"/>
          <p:cNvSpPr txBox="1"/>
          <p:nvPr/>
        </p:nvSpPr>
        <p:spPr>
          <a:xfrm>
            <a:off x="4103424" y="3643342"/>
            <a:ext cx="28874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标准量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进行比较的量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就是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比较量。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5" grpId="0" bldLvl="0" animBg="1"/>
      <p:bldP spid="6" grpId="0"/>
      <p:bldP spid="7" grpId="0" bldLvl="0" animBg="1"/>
      <p:bldP spid="10" grpId="0" animBg="1"/>
      <p:bldP spid="8" grpId="0"/>
      <p:bldP spid="14" grpId="0" bldLvl="0" animBg="1"/>
      <p:bldP spid="21" grpId="0" bldLvl="0" animBg="1"/>
      <p:bldP spid="24" grpId="0" bldLvl="0"/>
      <p:bldP spid="26" grpId="0" bldLvl="0" animBg="1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AutoShape 27"/>
          <p:cNvSpPr/>
          <p:nvPr/>
        </p:nvSpPr>
        <p:spPr>
          <a:xfrm>
            <a:off x="5865019" y="710804"/>
            <a:ext cx="2134791" cy="511969"/>
          </a:xfrm>
          <a:prstGeom prst="wedgeRoundRectCallout">
            <a:avLst>
              <a:gd name="adj1" fmla="val 37830"/>
              <a:gd name="adj2" fmla="val 126945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你会计算吗？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流程图: 可选过程 21"/>
          <p:cNvSpPr/>
          <p:nvPr/>
        </p:nvSpPr>
        <p:spPr>
          <a:xfrm>
            <a:off x="2976880" y="2371090"/>
            <a:ext cx="2635885" cy="565150"/>
          </a:xfrm>
          <a:prstGeom prst="flowChartAlternateProcess">
            <a:avLst/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全程是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84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千米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033780" y="3305175"/>
            <a:ext cx="3005455" cy="790575"/>
          </a:xfrm>
          <a:prstGeom prst="flowChartAlternateProcess">
            <a:avLst/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是把全程看作单位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“1”</a:t>
            </a:r>
            <a:endParaRPr lang="en-US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4994275" y="3318510"/>
            <a:ext cx="3005455" cy="763905"/>
          </a:xfrm>
          <a:prstGeom prst="flowChartAlternateProcess">
            <a:avLst/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求汽车已经行了多少千米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流程图: 可选过程 9"/>
              <p:cNvSpPr/>
              <p:nvPr/>
            </p:nvSpPr>
            <p:spPr>
              <a:xfrm>
                <a:off x="2360930" y="940198"/>
                <a:ext cx="2316044" cy="565150"/>
              </a:xfrm>
              <a:prstGeom prst="flowChartAlternateProcess">
                <a:avLst/>
              </a:prstGeom>
              <a:gradFill>
                <a:gsLst>
                  <a:gs pos="100000">
                    <a:srgbClr val="9EE256"/>
                  </a:gs>
                  <a:gs pos="100000">
                    <a:srgbClr val="52762D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行了全程的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sym typeface="+mn-ea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sym typeface="+mn-ea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  </a:t>
                </a:r>
                <a:endPara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endParaRPr>
              </a:p>
            </p:txBody>
          </p:sp>
        </mc:Choice>
        <mc:Fallback>
          <p:sp>
            <p:nvSpPr>
              <p:cNvPr id="10" name="流程图: 可选过程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0930" y="940198"/>
                <a:ext cx="2316044" cy="565150"/>
              </a:xfrm>
              <a:prstGeom prst="flowChartAlternateProcess">
                <a:avLst/>
              </a:prstGeom>
              <a:blipFill rotWithShape="1">
                <a:blip r:embed="rId1"/>
                <a:stretch>
                  <a:fillRect t="-3554" r="9" b="-3637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0930" y="1875155"/>
            <a:ext cx="4200525" cy="1428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1880" y="2171065"/>
            <a:ext cx="4238625" cy="2000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0930" y="1540510"/>
            <a:ext cx="2828925" cy="180975"/>
          </a:xfrm>
          <a:prstGeom prst="rect">
            <a:avLst/>
          </a:prstGeom>
        </p:spPr>
      </p:pic>
      <p:sp>
        <p:nvSpPr>
          <p:cNvPr id="17" name="右箭头 16"/>
          <p:cNvSpPr/>
          <p:nvPr/>
        </p:nvSpPr>
        <p:spPr>
          <a:xfrm>
            <a:off x="4140200" y="3651885"/>
            <a:ext cx="720090" cy="144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pic>
        <p:nvPicPr>
          <p:cNvPr id="18" name="图片 17" descr="p007-04-0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7454900" y="1250315"/>
            <a:ext cx="1330325" cy="13931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22" grpId="0" animBg="1"/>
      <p:bldP spid="4" grpId="0" animBg="1"/>
      <p:bldP spid="5" grpId="0" animBg="1"/>
      <p:bldP spid="10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27"/>
              <p:cNvSpPr txBox="1"/>
              <p:nvPr/>
            </p:nvSpPr>
            <p:spPr>
              <a:xfrm>
                <a:off x="4578850" y="3260389"/>
                <a:ext cx="1356178" cy="7848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84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8850" y="3260389"/>
                <a:ext cx="1356178" cy="784895"/>
              </a:xfrm>
              <a:prstGeom prst="rect">
                <a:avLst/>
              </a:prstGeom>
              <a:blipFill rotWithShape="1">
                <a:blip r:embed="rId1"/>
                <a:stretch>
                  <a:fillRect l="-37" t="-38" r="23" b="-391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矩形 17"/>
          <p:cNvSpPr/>
          <p:nvPr/>
        </p:nvSpPr>
        <p:spPr>
          <a:xfrm>
            <a:off x="1540193" y="1525509"/>
            <a:ext cx="23317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84÷3×2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4973638" y="3541236"/>
            <a:ext cx="364331" cy="182166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642769" y="3878660"/>
            <a:ext cx="203597" cy="91679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2060258" y="2047478"/>
            <a:ext cx="44748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：汽车已经行了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56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千米</a:t>
            </a:r>
            <a:r>
              <a:rPr lang="zh-CN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478155" y="589280"/>
            <a:ext cx="1582420" cy="534035"/>
          </a:xfrm>
          <a:prstGeom prst="flowChartAlternateProcess">
            <a:avLst/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方法一：</a:t>
            </a:r>
            <a:endParaRPr lang="zh-CN" altLang="en-US" sz="28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云形标注 6"/>
          <p:cNvSpPr/>
          <p:nvPr/>
        </p:nvSpPr>
        <p:spPr>
          <a:xfrm>
            <a:off x="4253865" y="589280"/>
            <a:ext cx="2920365" cy="935990"/>
          </a:xfrm>
          <a:prstGeom prst="cloudCallout">
            <a:avLst>
              <a:gd name="adj1" fmla="val 48543"/>
              <a:gd name="adj2" fmla="val 62483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流程图: 可选过程 7"/>
          <p:cNvSpPr/>
          <p:nvPr/>
        </p:nvSpPr>
        <p:spPr>
          <a:xfrm>
            <a:off x="4341495" y="656590"/>
            <a:ext cx="2702560" cy="801370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把全程平均分成</a:t>
            </a:r>
            <a:r>
              <a:rPr lang="en-US" altLang="zh-CN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份，已经行了</a:t>
            </a:r>
            <a:r>
              <a:rPr lang="en-US" altLang="zh-CN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份。</a:t>
            </a:r>
            <a:endParaRPr lang="zh-CN" altLang="en-US" sz="24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9" name="图片 8" descr="p002-06-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9755" y="946785"/>
            <a:ext cx="1578610" cy="18141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783013" y="1525509"/>
            <a:ext cx="2191626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56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（千米）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-730250" y="1285240"/>
            <a:ext cx="184731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流程图: 可选过程 10"/>
          <p:cNvSpPr/>
          <p:nvPr/>
        </p:nvSpPr>
        <p:spPr>
          <a:xfrm>
            <a:off x="5846445" y="2576830"/>
            <a:ext cx="1582420" cy="534035"/>
          </a:xfrm>
          <a:prstGeom prst="flowChartAlternateProcess">
            <a:avLst/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方法二：</a:t>
            </a:r>
            <a:endParaRPr lang="zh-CN" altLang="en-US" sz="28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" name="云形标注 11"/>
          <p:cNvSpPr/>
          <p:nvPr/>
        </p:nvSpPr>
        <p:spPr>
          <a:xfrm>
            <a:off x="1260475" y="2576830"/>
            <a:ext cx="2612390" cy="1169670"/>
          </a:xfrm>
          <a:prstGeom prst="cloudCallout">
            <a:avLst>
              <a:gd name="adj1" fmla="val -48711"/>
              <a:gd name="adj2" fmla="val 38762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流程图: 可选过程 14"/>
          <p:cNvSpPr/>
          <p:nvPr/>
        </p:nvSpPr>
        <p:spPr>
          <a:xfrm>
            <a:off x="1522095" y="2760980"/>
            <a:ext cx="2261235" cy="801370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求一个数的几分之几是多少，用乘法</a:t>
            </a:r>
            <a:r>
              <a:rPr lang="zh-CN" altLang="en-US" sz="24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4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16" name="图片 15" descr="p008-02-0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570" y="2689225"/>
            <a:ext cx="1306830" cy="1927225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5987733" y="3356849"/>
            <a:ext cx="2191626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56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（千米）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454593" y="4252833"/>
            <a:ext cx="44748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：汽车已经行了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56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千米</a:t>
            </a:r>
            <a:r>
              <a:rPr lang="zh-CN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/>
              <p:cNvSpPr txBox="1"/>
              <p:nvPr/>
            </p:nvSpPr>
            <p:spPr>
              <a:xfrm>
                <a:off x="3593001" y="3260388"/>
                <a:ext cx="1079500" cy="7848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84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3001" y="3260388"/>
                <a:ext cx="1079500" cy="784895"/>
              </a:xfrm>
              <a:prstGeom prst="rect">
                <a:avLst/>
              </a:prstGeom>
              <a:blipFill rotWithShape="1">
                <a:blip r:embed="rId4"/>
                <a:stretch>
                  <a:fillRect l="-16" t="-38" r="16" b="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TextBox 30"/>
          <p:cNvSpPr txBox="1"/>
          <p:nvPr/>
        </p:nvSpPr>
        <p:spPr>
          <a:xfrm>
            <a:off x="5073805" y="3199027"/>
            <a:ext cx="528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28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761871" y="3814451"/>
            <a:ext cx="4517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8" grpId="0"/>
      <p:bldP spid="13" grpId="0"/>
      <p:bldP spid="5" grpId="0" bldLvl="0" animBg="1"/>
      <p:bldP spid="7" grpId="0" bldLvl="0" animBg="1"/>
      <p:bldP spid="8" grpId="1" bldLvl="0" animBg="1"/>
      <p:bldP spid="10" grpId="0"/>
      <p:bldP spid="11" grpId="0" bldLvl="0" animBg="1"/>
      <p:bldP spid="12" grpId="0" bldLvl="0" animBg="1"/>
      <p:bldP spid="15" grpId="1" bldLvl="0" animBg="1"/>
      <p:bldP spid="29" grpId="0"/>
      <p:bldP spid="30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/>
              <p:cNvSpPr txBox="1"/>
              <p:nvPr/>
            </p:nvSpPr>
            <p:spPr>
              <a:xfrm>
                <a:off x="2839778" y="2442342"/>
                <a:ext cx="1523649" cy="793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14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21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9778" y="2442342"/>
                <a:ext cx="1523649" cy="793679"/>
              </a:xfrm>
              <a:prstGeom prst="rect">
                <a:avLst/>
              </a:prstGeom>
              <a:blipFill rotWithShape="1">
                <a:blip r:embed="rId1"/>
                <a:stretch>
                  <a:fillRect l="-4" t="-17" r="22" b="-373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AutoShape 27"/>
          <p:cNvSpPr/>
          <p:nvPr/>
        </p:nvSpPr>
        <p:spPr>
          <a:xfrm>
            <a:off x="3020695" y="3701415"/>
            <a:ext cx="5130165" cy="981710"/>
          </a:xfrm>
          <a:prstGeom prst="wedgeRoundRectCallout">
            <a:avLst>
              <a:gd name="adj1" fmla="val 38142"/>
              <a:gd name="adj2" fmla="val -90168"/>
              <a:gd name="adj3" fmla="val 16667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ap="flat" cmpd="sng">
            <a:solidFill>
              <a:schemeClr val="accent1">
                <a:shade val="50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整数和分数之间能约分的，要先约分再计算比较简便。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Times New Roman" panose="02020603050405020304" pitchFamily="18" charset="0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 descr="p007-02-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8545" y="2507615"/>
            <a:ext cx="1163320" cy="1379220"/>
          </a:xfrm>
          <a:prstGeom prst="rect">
            <a:avLst/>
          </a:prstGeom>
        </p:spPr>
      </p:pic>
      <p:cxnSp>
        <p:nvCxnSpPr>
          <p:cNvPr id="32" name="直接连接符 31"/>
          <p:cNvCxnSpPr/>
          <p:nvPr/>
        </p:nvCxnSpPr>
        <p:spPr>
          <a:xfrm>
            <a:off x="3370580" y="1350645"/>
            <a:ext cx="289560" cy="10731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5" name="文本框 15"/>
          <p:cNvSpPr txBox="1"/>
          <p:nvPr/>
        </p:nvSpPr>
        <p:spPr>
          <a:xfrm>
            <a:off x="3477895" y="890270"/>
            <a:ext cx="494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文本框 15"/>
          <p:cNvSpPr txBox="1"/>
          <p:nvPr/>
        </p:nvSpPr>
        <p:spPr>
          <a:xfrm>
            <a:off x="4405630" y="1082675"/>
            <a:ext cx="1030466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1" name="图片 50" descr="p029-02-0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420" y="1120457"/>
            <a:ext cx="1365885" cy="5429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3972560" y="1604645"/>
            <a:ext cx="289560" cy="10731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370580" y="2760980"/>
            <a:ext cx="289560" cy="10731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" name="文本框 15"/>
          <p:cNvSpPr txBox="1"/>
          <p:nvPr/>
        </p:nvSpPr>
        <p:spPr>
          <a:xfrm>
            <a:off x="4163060" y="1491615"/>
            <a:ext cx="494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15"/>
          <p:cNvSpPr txBox="1"/>
          <p:nvPr/>
        </p:nvSpPr>
        <p:spPr>
          <a:xfrm>
            <a:off x="4174631" y="3032760"/>
            <a:ext cx="494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972560" y="3032760"/>
            <a:ext cx="289560" cy="10731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文本框 15"/>
          <p:cNvSpPr txBox="1"/>
          <p:nvPr/>
        </p:nvSpPr>
        <p:spPr>
          <a:xfrm>
            <a:off x="3515360" y="2277427"/>
            <a:ext cx="494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1893882" y="1007462"/>
                <a:ext cx="1129780" cy="793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36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3882" y="1007462"/>
                <a:ext cx="1129780" cy="793679"/>
              </a:xfrm>
              <a:prstGeom prst="rect">
                <a:avLst/>
              </a:prstGeom>
              <a:blipFill rotWithShape="1">
                <a:blip r:embed="rId5"/>
                <a:stretch>
                  <a:fillRect l="-28" t="-44" r="38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21"/>
              <p:cNvSpPr txBox="1"/>
              <p:nvPr/>
            </p:nvSpPr>
            <p:spPr>
              <a:xfrm>
                <a:off x="2898315" y="1055708"/>
                <a:ext cx="1523649" cy="793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36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8315" y="1055708"/>
                <a:ext cx="1523649" cy="793679"/>
              </a:xfrm>
              <a:prstGeom prst="rect">
                <a:avLst/>
              </a:prstGeom>
              <a:blipFill rotWithShape="1">
                <a:blip r:embed="rId6"/>
                <a:stretch>
                  <a:fillRect l="-11" t="-43" r="30" b="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/>
              <p:cNvSpPr txBox="1"/>
              <p:nvPr/>
            </p:nvSpPr>
            <p:spPr>
              <a:xfrm>
                <a:off x="1671305" y="2413421"/>
                <a:ext cx="1273795" cy="7838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14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21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1305" y="2413421"/>
                <a:ext cx="1273795" cy="783804"/>
              </a:xfrm>
              <a:prstGeom prst="rect">
                <a:avLst/>
              </a:prstGeom>
              <a:blipFill rotWithShape="1">
                <a:blip r:embed="rId7"/>
                <a:stretch>
                  <a:fillRect l="-49" t="-54" r="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4363427" y="2442341"/>
                <a:ext cx="625724" cy="793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3427" y="2442341"/>
                <a:ext cx="625724" cy="793679"/>
              </a:xfrm>
              <a:prstGeom prst="rect">
                <a:avLst/>
              </a:prstGeom>
              <a:blipFill rotWithShape="1">
                <a:blip r:embed="rId8"/>
                <a:stretch>
                  <a:fillRect l="-55" t="-17" r="94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9" grpId="0" bldLvl="0" animBg="1"/>
      <p:bldP spid="35" grpId="1"/>
      <p:bldP spid="37" grpId="1"/>
      <p:bldP spid="8" grpId="1"/>
      <p:bldP spid="9" grpId="1"/>
      <p:bldP spid="17" grpId="1"/>
      <p:bldP spid="21" grpId="0"/>
      <p:bldP spid="22" grpId="0"/>
      <p:bldP spid="23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7" name="对象 32"/>
          <p:cNvGraphicFramePr>
            <a:graphicFrameLocks noChangeAspect="1"/>
          </p:cNvGraphicFramePr>
          <p:nvPr/>
        </p:nvGraphicFramePr>
        <p:xfrm>
          <a:off x="4529138" y="2490788"/>
          <a:ext cx="857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5" name="" r:id="rId1" imgW="914400" imgH="215900" progId="Equation.3">
                  <p:embed/>
                </p:oleObj>
              </mc:Choice>
              <mc:Fallback>
                <p:oleObj name="" r:id="rId1" imgW="914400" imgH="2159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29138" y="2490788"/>
                        <a:ext cx="85725" cy="161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867410" y="916940"/>
            <a:ext cx="707453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今年5月份计划生产机器960台。实际上半月就完成了   ，上半月生产机器多少台?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3962400" y="2491351"/>
                <a:ext cx="1235617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960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2400" y="2491351"/>
                <a:ext cx="1235617" cy="786177"/>
              </a:xfrm>
              <a:prstGeom prst="rect">
                <a:avLst/>
              </a:prstGeom>
              <a:blipFill rotWithShape="1">
                <a:blip r:embed="rId3"/>
                <a:stretch>
                  <a:fillRect t="-31" r="44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2339752" y="1249621"/>
                <a:ext cx="432048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9752" y="1249621"/>
                <a:ext cx="432048" cy="786177"/>
              </a:xfrm>
              <a:prstGeom prst="rect">
                <a:avLst/>
              </a:prstGeom>
              <a:blipFill rotWithShape="1">
                <a:blip r:embed="rId4"/>
                <a:stretch>
                  <a:fillRect l="-95" t="-73" r="6" b="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云形标注 7"/>
          <p:cNvSpPr/>
          <p:nvPr/>
        </p:nvSpPr>
        <p:spPr>
          <a:xfrm>
            <a:off x="1350010" y="2201521"/>
            <a:ext cx="2612390" cy="1169670"/>
          </a:xfrm>
          <a:prstGeom prst="cloudCallout">
            <a:avLst>
              <a:gd name="adj1" fmla="val -48711"/>
              <a:gd name="adj2" fmla="val 38762"/>
            </a:avLst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1611630" y="2385671"/>
            <a:ext cx="2261235" cy="801370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求一个数的几分之几是多少，用乘法</a:t>
            </a:r>
            <a:r>
              <a:rPr lang="zh-CN" altLang="en-US" sz="24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4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10" name="图片 9" descr="p008-02-0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5105" y="2313916"/>
            <a:ext cx="1306830" cy="192722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5198017" y="2509706"/>
                <a:ext cx="1523649" cy="7848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960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8017" y="2509706"/>
                <a:ext cx="1523649" cy="784895"/>
              </a:xfrm>
              <a:prstGeom prst="rect">
                <a:avLst/>
              </a:prstGeom>
              <a:blipFill rotWithShape="1">
                <a:blip r:embed="rId6"/>
                <a:stretch>
                  <a:fillRect l="-36" t="-24" r="13" b="-392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5"/>
          <p:cNvSpPr txBox="1"/>
          <p:nvPr/>
        </p:nvSpPr>
        <p:spPr>
          <a:xfrm>
            <a:off x="5624171" y="2324691"/>
            <a:ext cx="761824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192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5670281" y="2869248"/>
            <a:ext cx="413887" cy="97789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385995" y="3079726"/>
            <a:ext cx="289560" cy="10731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" name="文本框 15"/>
          <p:cNvSpPr txBox="1"/>
          <p:nvPr/>
        </p:nvSpPr>
        <p:spPr>
          <a:xfrm>
            <a:off x="6530775" y="3255049"/>
            <a:ext cx="3809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文本框 15"/>
          <p:cNvSpPr txBox="1"/>
          <p:nvPr/>
        </p:nvSpPr>
        <p:spPr>
          <a:xfrm>
            <a:off x="6701937" y="2622829"/>
            <a:ext cx="1866865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676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（台）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6"/>
          <p:cNvSpPr txBox="1"/>
          <p:nvPr/>
        </p:nvSpPr>
        <p:spPr>
          <a:xfrm>
            <a:off x="2195736" y="3967491"/>
            <a:ext cx="4896544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答：上半月生产机器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676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台。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6" grpId="0"/>
      <p:bldP spid="8" grpId="0" bldLvl="0" animBg="1"/>
      <p:bldP spid="9" grpId="0" bldLvl="0" animBg="1"/>
      <p:bldP spid="11" grpId="0"/>
      <p:bldP spid="14" grpId="0"/>
      <p:bldP spid="18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流程图: 可选过程 13"/>
          <p:cNvSpPr/>
          <p:nvPr/>
        </p:nvSpPr>
        <p:spPr>
          <a:xfrm>
            <a:off x="7305040" y="1141760"/>
            <a:ext cx="1064895" cy="534035"/>
          </a:xfrm>
          <a:prstGeom prst="flowChartAlternateProcess">
            <a:avLst/>
          </a:prstGeom>
          <a:gradFill>
            <a:gsLst>
              <a:gs pos="100000">
                <a:srgbClr val="FE4444"/>
              </a:gs>
              <a:gs pos="100000">
                <a:srgbClr val="832B2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/>
              <p:cNvSpPr txBox="1"/>
              <p:nvPr/>
            </p:nvSpPr>
            <p:spPr>
              <a:xfrm>
                <a:off x="467544" y="694037"/>
                <a:ext cx="8058601" cy="160152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六年级同学制作一批泥塑作品。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endParaRPr>
              </a:p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⑴一班共制作泥塑作品15件，其中男生做了总数的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  <a:sym typeface="+mn-ea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  <a:sym typeface="+mn-ea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。一班男生做了多少件? 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endParaRPr>
              </a:p>
            </p:txBody>
          </p:sp>
        </mc:Choice>
        <mc:Fallback>
          <p:sp>
            <p:nvSpPr>
              <p:cNvPr id="9" name="文本框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694037"/>
                <a:ext cx="8058601" cy="1601529"/>
              </a:xfrm>
              <a:prstGeom prst="rect">
                <a:avLst/>
              </a:prstGeom>
              <a:blipFill rotWithShape="1">
                <a:blip r:embed="rId1"/>
                <a:stretch>
                  <a:fillRect l="-2" t="-39" r="8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8437" name="对象 32"/>
          <p:cNvGraphicFramePr>
            <a:graphicFrameLocks noChangeAspect="1"/>
          </p:cNvGraphicFramePr>
          <p:nvPr/>
        </p:nvGraphicFramePr>
        <p:xfrm>
          <a:off x="4529138" y="2228563"/>
          <a:ext cx="857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7" name="" r:id="rId2" imgW="914400" imgH="215900" progId="Equation.3">
                  <p:embed/>
                </p:oleObj>
              </mc:Choice>
              <mc:Fallback>
                <p:oleObj name="" r:id="rId2" imgW="914400" imgH="215900" progId="Equation.3">
                  <p:embed/>
                  <p:pic>
                    <p:nvPicPr>
                      <p:cNvPr id="0" name="图片 922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529138" y="2228563"/>
                        <a:ext cx="85725" cy="161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圆角矩形标注 17"/>
          <p:cNvSpPr/>
          <p:nvPr/>
        </p:nvSpPr>
        <p:spPr>
          <a:xfrm>
            <a:off x="7092280" y="411510"/>
            <a:ext cx="1621825" cy="464186"/>
          </a:xfrm>
          <a:prstGeom prst="wedgeRoundRectCallout">
            <a:avLst>
              <a:gd name="adj1" fmla="val -23331"/>
              <a:gd name="adj2" fmla="val 104729"/>
              <a:gd name="adj3" fmla="val 16667"/>
            </a:avLst>
          </a:prstGeom>
          <a:gradFill>
            <a:gsLst>
              <a:gs pos="100000">
                <a:srgbClr val="14CD68"/>
              </a:gs>
              <a:gs pos="100000">
                <a:srgbClr val="0B6E38"/>
              </a:gs>
            </a:gsLst>
            <a:lin ang="5400000" scaled="0"/>
          </a:gra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单位“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”</a:t>
            </a:r>
            <a:endParaRPr lang="zh-CN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9" name="流程图: 可选过程 18"/>
          <p:cNvSpPr/>
          <p:nvPr/>
        </p:nvSpPr>
        <p:spPr>
          <a:xfrm>
            <a:off x="2339752" y="2200598"/>
            <a:ext cx="3317325" cy="763905"/>
          </a:xfrm>
          <a:prstGeom prst="flowChartAlternateProcess">
            <a:avLst/>
          </a:prstGeom>
          <a:gradFill>
            <a:gsLst>
              <a:gs pos="100000">
                <a:srgbClr val="9EE256"/>
              </a:gs>
              <a:gs pos="100000">
                <a:srgbClr val="52762D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求一个数的几分之几是多少，用乘法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1979712" y="3191014"/>
                <a:ext cx="1296143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i="1" smtClean="0">
                          <a:latin typeface="Cambria Math" panose="02040503050406030204"/>
                          <a:ea typeface="Cambria Math" panose="02040503050406030204"/>
                        </a:rPr>
                        <m:t>1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5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9712" y="3191014"/>
                <a:ext cx="1296143" cy="786177"/>
              </a:xfrm>
              <a:prstGeom prst="rect">
                <a:avLst/>
              </a:prstGeom>
              <a:blipFill rotWithShape="1">
                <a:blip r:embed="rId4"/>
                <a:stretch>
                  <a:fillRect l="-32" t="-18" r="41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3131840" y="3178230"/>
                <a:ext cx="1523649" cy="7848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15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1840" y="3178230"/>
                <a:ext cx="1523649" cy="784895"/>
              </a:xfrm>
              <a:prstGeom prst="rect">
                <a:avLst/>
              </a:prstGeom>
              <a:blipFill rotWithShape="1">
                <a:blip r:embed="rId5"/>
                <a:stretch>
                  <a:fillRect l="-1" t="-7" r="20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文本框 15"/>
          <p:cNvSpPr txBox="1"/>
          <p:nvPr/>
        </p:nvSpPr>
        <p:spPr>
          <a:xfrm>
            <a:off x="3715409" y="2942787"/>
            <a:ext cx="35253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3508467" y="3487344"/>
            <a:ext cx="413887" cy="97789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4224181" y="3697822"/>
            <a:ext cx="289560" cy="10731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5" name="文本框 15"/>
          <p:cNvSpPr txBox="1"/>
          <p:nvPr/>
        </p:nvSpPr>
        <p:spPr>
          <a:xfrm>
            <a:off x="4368961" y="3721410"/>
            <a:ext cx="3809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文本框 15"/>
          <p:cNvSpPr txBox="1"/>
          <p:nvPr/>
        </p:nvSpPr>
        <p:spPr>
          <a:xfrm>
            <a:off x="4540123" y="3240925"/>
            <a:ext cx="1866865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（件）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文本框 6"/>
          <p:cNvSpPr txBox="1"/>
          <p:nvPr/>
        </p:nvSpPr>
        <p:spPr>
          <a:xfrm>
            <a:off x="2499622" y="3977191"/>
            <a:ext cx="3963588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一班男生做了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9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件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9" grpId="0"/>
      <p:bldP spid="18" grpId="0" animBg="1"/>
      <p:bldP spid="19" grpId="0" animBg="1"/>
      <p:bldP spid="20" grpId="0"/>
      <p:bldP spid="21" grpId="0"/>
      <p:bldP spid="22" grpId="0"/>
      <p:bldP spid="25" grpId="0"/>
      <p:bldP spid="26" grpId="0"/>
      <p:bldP spid="27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</a:blipFill>
        <a:ln w="9525">
          <a:noFill/>
        </a:ln>
      </a:spPr>
      <a:bodyPr anchor="t">
        <a:spAutoFit/>
      </a:bodyPr>
      <a:lstStyle>
        <a:defPPr>
          <a:defRPr lang="zh-CN" altLang="zh-CN" sz="2400" dirty="0">
            <a:latin typeface="华文新魏" panose="02010800040101010101" pitchFamily="2" charset="-122"/>
            <a:ea typeface="华文新魏" panose="02010800040101010101" pitchFamily="2" charset="-122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1081</Words>
  <Application>WPS 演示</Application>
  <PresentationFormat>全屏显示(16:9)</PresentationFormat>
  <Paragraphs>210</Paragraphs>
  <Slides>12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12</vt:i4>
      </vt:variant>
    </vt:vector>
  </HeadingPairs>
  <TitlesOfParts>
    <vt:vector size="33" baseType="lpstr">
      <vt:lpstr>Arial</vt:lpstr>
      <vt:lpstr>宋体</vt:lpstr>
      <vt:lpstr>Wingdings</vt:lpstr>
      <vt:lpstr>华文新魏</vt:lpstr>
      <vt:lpstr>黑体</vt:lpstr>
      <vt:lpstr>Calibri</vt:lpstr>
      <vt:lpstr>Cambria Math</vt:lpstr>
      <vt:lpstr>楷体</vt:lpstr>
      <vt:lpstr>幼圆</vt:lpstr>
      <vt:lpstr>楷体_GB2312</vt:lpstr>
      <vt:lpstr>Times New Roman</vt:lpstr>
      <vt:lpstr>Cambria Math</vt:lpstr>
      <vt:lpstr>等线</vt:lpstr>
      <vt:lpstr>微软雅黑</vt:lpstr>
      <vt:lpstr>Arial Unicode MS</vt:lpstr>
      <vt:lpstr>Office 主题</vt:lpstr>
      <vt:lpstr>2_自定义设计方案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115</cp:revision>
  <dcterms:created xsi:type="dcterms:W3CDTF">2018-09-11T05:46:00Z</dcterms:created>
  <dcterms:modified xsi:type="dcterms:W3CDTF">2023-08-29T00:55:21Z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5690B3FFBFEA4178802DBC79F3E3BE18_12</vt:lpwstr>
  </property>
</Properties>
</file>