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0" r:id="rId3"/>
  </p:sldMasterIdLst>
  <p:notesMasterIdLst>
    <p:notesMasterId r:id="rId17"/>
  </p:notesMasterIdLst>
  <p:sldIdLst>
    <p:sldId id="450" r:id="rId4"/>
    <p:sldId id="468" r:id="rId5"/>
    <p:sldId id="457" r:id="rId6"/>
    <p:sldId id="466" r:id="rId7"/>
    <p:sldId id="467" r:id="rId8"/>
    <p:sldId id="465" r:id="rId9"/>
    <p:sldId id="460" r:id="rId10"/>
    <p:sldId id="462" r:id="rId11"/>
    <p:sldId id="461" r:id="rId12"/>
    <p:sldId id="469" r:id="rId13"/>
    <p:sldId id="459" r:id="rId14"/>
    <p:sldId id="458" r:id="rId15"/>
    <p:sldId id="470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1" d="100"/>
          <a:sy n="111" d="100"/>
        </p:scale>
        <p:origin x="-90" y="-204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2FC859F-199B-4582-95E1-54136CCEAEA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BB83010-AC18-44DA-B51F-D2DA8E4993A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slide" Target="../slides/slide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3C76A61-6E67-43C2-9609-5A347FA856B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1849B05-47A6-4835-BC6F-38E4A5B314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F579E70-F26A-4155-9317-932B444FA33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05F12D-F16A-4B97-B386-3037687FFB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9BCFC22-F752-4857-962B-D97D8D4DF59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0450FAE-63A1-4A19-B476-5F87452E52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8989097-1C9E-4FA1-9419-81EF45FAB53D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630E42B-B5D1-4405-942C-7D1A24AE430B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9ACC91D-B443-454C-8B04-1692ADAE2B25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F5AB5DE-3945-4F96-9965-DEE2B9391391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27F7F90-25B1-42B9-B272-09E7CE530628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BCDB4CD-18CD-4AA8-AECF-40A556E1197A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0C35932-CAE2-4B8A-9726-51F4F6CC7654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B70C2B9-D1EB-4CE2-A867-C40DEDF24E22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967E3D8-95A3-4D1A-9549-3F4E283A9170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07B382C-6173-454B-895B-85408DE89090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40061B0-91E3-40FF-9DF8-FCBF1B23D1D6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6E2226-7711-456E-B0D6-356FCD04AC94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890A8A0-531F-4201-B654-CAF421F0814D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834A656-4905-4009-9023-3C579EE212DC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A06010F-26BE-4764-B508-DF6754225289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1BF6E5C-ECCE-4FEC-AA18-5F533007B5EA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593294C-540E-497F-B07B-B4BBC3CC9CD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D6CC7A6-E625-491B-8300-D224632506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D9969F4-EE57-40ED-8D12-86D847B3F322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7C5C7F9-89DF-463E-ABA7-5457E67CAC6A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B24AE4B-9CE2-46D3-B076-E7010A8B8A03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4E94305-C4C3-43E0-8FA7-D78DB589A787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D78B496-D10D-4DAD-B927-2C44ACAFC899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46DCE7F-C68D-4AFC-9195-83816A41DF02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DD0FD8C-F96E-4A8F-8CFD-BF4034D518EA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65F82A0-A989-43A0-BA59-C84A18238CA4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1F2F98A-B0EC-493F-898B-AC644E65764B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4AACEDF-AD6C-4EC7-97CE-E1A73FBEFF7F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BA6DA5A-C3F7-4622-8CB4-B7370108DA0E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43DF5C8-8B41-4B0D-AF5D-1C10423E7DE0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510D8D5-93EA-4801-8A63-B3CDA3BBF1AA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19FF035-BFB8-4EC5-AC0A-331ADF1BFC5A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74A99E4-87CD-4CAD-B0DE-733468CAABD2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71FF368-D868-4675-9051-B1F1ABEE1F0A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CB77D06-CD05-4B84-B721-85DF72590495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01CFFEE-589E-40B8-8BCC-8DD51B263606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512C634-5B18-4C61-984E-5A8C07E668C5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A66478D-2D87-4318-8F29-BBEE47EE1415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C396836-3A19-42EC-AE47-32535E99920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5CDA7E9-9D4D-4A7C-BE13-4D52AED55A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C662B73-9324-488A-9723-31CCAF40AD6E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2A1E093-8100-4DC8-9D40-3304A246CD91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04BA24E-BD8F-40B9-B4CB-6A225A76647A}" type="datetimeFigureOut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6AEED5E-F7DF-494D-AD2A-A476D04ABBCA}" type="slidenum">
              <a:rPr lang="zh-CN" altLang="en-US"/>
            </a:fld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C1105D55-E728-4BE1-B1B1-50D53A00FAAA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617FC9C7-0739-4841-8D81-0B84EA60522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13206B9E-A24D-4ACF-ADE5-EC93ABE5A208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DC75FD4C-E013-4908-A37E-E85DED33D4F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6A225DE8-3C81-4238-9FFE-63C47424D086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9C18D9F4-2EF3-4551-A1E8-1BB9DBF5FFA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C162050F-70F3-456D-B951-91E11BF21ACF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78B9C2C2-3E8A-43D2-8F5F-E528ABB8CFD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5D4A0731-C18F-442F-A06A-766738DCB124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B56CA35A-6556-4822-9E6C-3DD9B7631C8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BE5B6786-3B3A-4998-8513-458E6FD64011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13C51F75-A4B8-4142-A30D-23EFD2929EB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5C0D32E-1200-453C-A2CA-412A2225791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5146AC-EBAD-45EB-98BF-58FA6CA733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D9E1E6C9-3370-47A4-A0E8-905F19C45D6B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B92EF55E-CB39-40B3-A6FE-1585F7413EF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885815F1-7CB5-4608-A9FD-BE06F1162A7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3F7FECF8-33B0-463A-AF6A-0A4D0D3131C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EBCC3F95-7154-4E64-ACEF-B79E0C246E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C0245621-9E9B-463B-9510-ADD39DFDB76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99E3EE0-344C-43B2-9A3A-CD3BE6BE136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75C6CF1-4425-4220-8FDD-2F1331847F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EB25BFD-6821-48F1-9461-F7866E0C1A5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C632FB0-A9FB-4ECB-AD53-3836602847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326FD0D-70DB-4B20-857F-318C34AE424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3455470-D52A-4AC3-8744-B5E6824826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2AFE834-C159-4E80-986A-74B98FD8517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B2743-AE9A-4976-B9C8-59F51BD391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7909E2E-E4B1-4011-BF91-CCFEE98B7F4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1CB645-F9DA-4770-8CBC-01D8AA51B8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image" Target="../media/image4.png"/><Relationship Id="rId35" Type="http://schemas.openxmlformats.org/officeDocument/2006/relationships/slide" Target="../slides/slide1.xml"/><Relationship Id="rId34" Type="http://schemas.openxmlformats.org/officeDocument/2006/relationships/image" Target="../media/image3.png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1" Type="http://schemas.openxmlformats.org/officeDocument/2006/relationships/theme" Target="../theme/theme2.xml"/><Relationship Id="rId30" Type="http://schemas.openxmlformats.org/officeDocument/2006/relationships/image" Target="../media/image2.png"/><Relationship Id="rId3" Type="http://schemas.openxmlformats.org/officeDocument/2006/relationships/slideLayout" Target="../slideLayouts/slideLayout34.xml"/><Relationship Id="rId29" Type="http://schemas.openxmlformats.org/officeDocument/2006/relationships/image" Target="../media/image3.png"/><Relationship Id="rId28" Type="http://schemas.openxmlformats.org/officeDocument/2006/relationships/image" Target="../media/image1.png"/><Relationship Id="rId27" Type="http://schemas.openxmlformats.org/officeDocument/2006/relationships/slideLayout" Target="../slideLayouts/slideLayout58.xml"/><Relationship Id="rId26" Type="http://schemas.openxmlformats.org/officeDocument/2006/relationships/slideLayout" Target="../slideLayouts/slideLayout57.xml"/><Relationship Id="rId25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55.xml"/><Relationship Id="rId23" Type="http://schemas.openxmlformats.org/officeDocument/2006/relationships/slideLayout" Target="../slideLayouts/slideLayout54.xml"/><Relationship Id="rId22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33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34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269875" y="82550"/>
            <a:ext cx="936625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黑体" panose="02010609060101010101" pitchFamily="49" charset="-122"/>
                <a:ea typeface="黑体" panose="02010609060101010101" pitchFamily="49" charset="-122"/>
              </a:rPr>
              <a:t>练习十八</a:t>
            </a:r>
            <a:endParaRPr lang="zh-CN" altLang="en-US" sz="1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35" action="ppaction://hlinksldjump"/>
            </p:cNvPr>
            <p:cNvPicPr>
              <a:picLocks noChangeAspect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35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9"/>
          <p:cNvPicPr>
            <a:picLocks noChangeAspect="1"/>
          </p:cNvPicPr>
          <p:nvPr userDrawn="1"/>
        </p:nvPicPr>
        <p:blipFill>
          <a:blip r:embed="rId29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图片 5"/>
          <p:cNvPicPr>
            <a:picLocks noChangeAspect="1"/>
          </p:cNvPicPr>
          <p:nvPr userDrawn="1"/>
        </p:nvPicPr>
        <p:blipFill>
          <a:blip r:embed="rId30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" name="TextBox 9"/>
          <p:cNvSpPr txBox="1"/>
          <p:nvPr userDrawn="1"/>
        </p:nvSpPr>
        <p:spPr>
          <a:xfrm>
            <a:off x="269875" y="82550"/>
            <a:ext cx="936625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黑体" panose="02010609060101010101" pitchFamily="49" charset="-122"/>
                <a:ea typeface="黑体" panose="02010609060101010101" pitchFamily="49" charset="-122"/>
              </a:rPr>
              <a:t>练习十八</a:t>
            </a:r>
            <a:endParaRPr lang="zh-CN" altLang="en-US" sz="1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  <p:sldLayoutId id="2147483706" r:id="rId26"/>
    <p:sldLayoutId id="2147483707" r:id="rId27"/>
  </p:sldLayoutIdLst>
  <p:txStyles>
    <p:titleStyle>
      <a:lvl1pPr algn="ctr" defTabSz="684530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453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53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53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53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53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8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openxmlformats.org/officeDocument/2006/relationships/slide" Target="slide1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5" name="组合 1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62497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62498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513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8324" y="1435155"/>
            <a:ext cx="353686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练习十八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247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6248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4732337" cy="684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000" b="1" dirty="0">
                <a:solidFill>
                  <a:schemeClr val="tx2"/>
                </a:solidFill>
                <a:latin typeface="+mn-ea"/>
                <a:ea typeface="+mn-ea"/>
                <a:sym typeface="+mn-ea"/>
              </a:rPr>
              <a:t>图形变化和确定位置</a:t>
            </a:r>
            <a:endParaRPr lang="zh-CN" altLang="en-US" sz="40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grpSp>
        <p:nvGrpSpPr>
          <p:cNvPr id="62488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62491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492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7515" cy="629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>
                  <a:solidFill>
                    <a:srgbClr val="0050AA"/>
                  </a:solidFill>
                  <a:latin typeface="宋体" panose="02010600030101010101" pitchFamily="2" charset="-122"/>
                </a:rPr>
                <a:t>5</a:t>
              </a:r>
              <a:endParaRPr kumimoji="1" lang="zh-CN" altLang="en-US" sz="3500" b="1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1095375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6013" y="617538"/>
            <a:ext cx="77771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杨方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分走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50m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，他从学校到少年宫需要多少分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16013" y="1490663"/>
            <a:ext cx="9874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矩形 1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03156" y="1456753"/>
            <a:ext cx="1779628" cy="703398"/>
          </a:xfrm>
          <a:prstGeom prst="rect">
            <a:avLst/>
          </a:prstGeom>
          <a:blipFill rotWithShape="1">
            <a:blip r:embed="rId2"/>
            <a:stretch>
              <a:fillRect l="-6849" b="-6957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noFill/>
                <a:latin typeface="楷体" panose="02010609060101010101" charset="-122"/>
                <a:ea typeface="楷体" panose="02010609060101010101" charset="-122"/>
              </a:rPr>
              <a:t> </a:t>
            </a:r>
            <a:endParaRPr lang="zh-CN" altLang="en-US" b="1">
              <a:noFill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563888" y="1546842"/>
            <a:ext cx="2880320" cy="523220"/>
          </a:xfrm>
          <a:prstGeom prst="rect">
            <a:avLst/>
          </a:prstGeom>
          <a:blipFill rotWithShape="1">
            <a:blip r:embed="rId3"/>
            <a:stretch>
              <a:fillRect t="-13953" b="-2907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noFill/>
                <a:latin typeface="楷体" panose="02010609060101010101" charset="-122"/>
                <a:ea typeface="楷体" panose="02010609060101010101" charset="-122"/>
              </a:rPr>
              <a:t> </a:t>
            </a:r>
            <a:endParaRPr lang="zh-CN" altLang="en-US" b="1">
              <a:noFill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339975" y="2427288"/>
            <a:ext cx="28797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80000cm=800m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339975" y="3128207"/>
            <a:ext cx="28813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800÷50=16(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147859" y="3829126"/>
            <a:ext cx="557053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答：他从学校到少年宫需要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1095375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/>
          <a:srcRect t="9361"/>
          <a:stretch>
            <a:fillRect/>
          </a:stretch>
        </p:blipFill>
        <p:spPr bwMode="auto">
          <a:xfrm>
            <a:off x="927100" y="1707654"/>
            <a:ext cx="776446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244600" y="701675"/>
            <a:ext cx="748982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汽车每时行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60km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8:00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从甲地出发，经过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站到达乙地。汽车到达乙地的时间是几时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73100" y="2787774"/>
            <a:ext cx="74993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经测量汽车从甲地到乙地的图上距离是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6cm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52500" y="3249737"/>
            <a:ext cx="43180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实际距离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:6×20=120(km)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52500" y="3768849"/>
            <a:ext cx="43180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所用时间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:120÷60=2(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52500" y="4235574"/>
            <a:ext cx="43180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到达时间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:8+2=10(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211960" y="4227934"/>
            <a:ext cx="48006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答：汽车到达乙地的时间是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777875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52500" y="504825"/>
            <a:ext cx="7705725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在比例尺是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1:26000000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的中国地图上，量得重庆到武汉的图上距离是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3cm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，实际距离是多少千米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如果飞机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7:54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在重庆起飞，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9:00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到达武汉。飞机平均每时飞行约多少千米？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得数保留整十数）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347864" y="2456805"/>
            <a:ext cx="17059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=78000000(cm)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020142" y="4106044"/>
            <a:ext cx="49600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答：飞机平均每时飞行约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710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673321" y="3078782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78000000cm=780km</a:t>
            </a:r>
            <a:endParaRPr lang="en-US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>
                <a:spLocks noChangeArrowheads="1"/>
              </p:cNvSpPr>
              <p:nvPr/>
            </p:nvSpPr>
            <p:spPr bwMode="auto">
              <a:xfrm>
                <a:off x="1669891" y="3508608"/>
                <a:ext cx="4318000" cy="53694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 b="1" dirty="0">
                    <a:latin typeface="楷体" panose="02010609060101010101" charset="-122"/>
                    <a:ea typeface="楷体" panose="02010609060101010101" charset="-122"/>
                  </a:rPr>
                  <a:t>7:54</a:t>
                </a:r>
                <a:r>
                  <a:rPr lang="zh-CN" altLang="en-US" sz="2000" b="1" dirty="0">
                    <a:latin typeface="楷体" panose="02010609060101010101" charset="-122"/>
                    <a:ea typeface="楷体" panose="02010609060101010101" charset="-122"/>
                  </a:rPr>
                  <a:t>至</a:t>
                </a:r>
                <a:r>
                  <a:rPr lang="en-US" altLang="zh-CN" sz="2000" b="1" dirty="0">
                    <a:latin typeface="楷体" panose="02010609060101010101" charset="-122"/>
                    <a:ea typeface="楷体" panose="02010609060101010101" charset="-122"/>
                  </a:rPr>
                  <a:t>9:00</a:t>
                </a:r>
                <a:r>
                  <a:rPr lang="zh-CN" altLang="en-US" sz="2000" b="1" dirty="0">
                    <a:latin typeface="楷体" panose="02010609060101010101" charset="-122"/>
                    <a:ea typeface="楷体" panose="02010609060101010101" charset="-122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000" b="1" i="1">
                            <a:latin typeface="Cambria Math" panose="02040503050406030204"/>
                          </a:rPr>
                          <m:t>𝟏𝟏</m:t>
                        </m:r>
                      </m:num>
                      <m:den>
                        <m:r>
                          <a:rPr lang="en-US" altLang="zh-CN" sz="2000" b="1" i="1">
                            <a:latin typeface="Cambria Math" panose="02040503050406030204"/>
                          </a:rPr>
                          <m:t>𝟏𝟎</m:t>
                        </m:r>
                      </m:den>
                    </m:f>
                    <m:r>
                      <a:rPr lang="zh-CN" altLang="en-US" sz="2000" b="1">
                        <a:latin typeface="Cambria Math" panose="02040503050406030204"/>
                      </a:rPr>
                      <m:t>时</m:t>
                    </m:r>
                  </m:oMath>
                </a14:m>
                <a:endParaRPr lang="en-US" altLang="zh-CN" sz="20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69891" y="3508608"/>
                <a:ext cx="4318000" cy="536942"/>
              </a:xfrm>
              <a:prstGeom prst="rect">
                <a:avLst/>
              </a:prstGeom>
              <a:blipFill rotWithShape="1">
                <a:blip r:embed="rId2"/>
                <a:stretch>
                  <a:fillRect l="-11" t="-43" r="11" b="112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647262" y="2304048"/>
                <a:ext cx="1818126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 pitchFamily="18" charset="0"/>
                          <a:ea typeface="楷体" panose="02010609060101010101" charset="-122"/>
                        </a:rPr>
                        <m:t>𝟑</m:t>
                      </m:r>
                      <m:r>
                        <a:rPr lang="en-US" altLang="zh-CN" b="1" i="1" smtClean="0">
                          <a:latin typeface="Cambria Math" panose="02040503050406030204" pitchFamily="18" charset="0"/>
                          <a:ea typeface="楷体" panose="02010609060101010101" charset="-122"/>
                        </a:rPr>
                        <m:t>÷</m:t>
                      </m:r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  <m:t>𝟐𝟔𝟎𝟎𝟎𝟎𝟎𝟎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7262" y="2304048"/>
                <a:ext cx="1818126" cy="612732"/>
              </a:xfrm>
              <a:prstGeom prst="rect">
                <a:avLst/>
              </a:prstGeom>
              <a:blipFill rotWithShape="1">
                <a:blip r:embed="rId3"/>
                <a:stretch>
                  <a:fillRect l="-4" t="-44" r="11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1619672" y="4025943"/>
                <a:ext cx="1266693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 pitchFamily="18" charset="0"/>
                          <a:ea typeface="楷体" panose="02010609060101010101" charset="-122"/>
                        </a:rPr>
                        <m:t>𝟕𝟖𝟎</m:t>
                      </m:r>
                      <m:r>
                        <a:rPr lang="en-US" altLang="zh-CN" b="1" i="1" smtClean="0">
                          <a:latin typeface="Cambria Math" panose="02040503050406030204" pitchFamily="18" charset="0"/>
                          <a:ea typeface="楷体" panose="02010609060101010101" charset="-122"/>
                        </a:rPr>
                        <m:t>÷</m:t>
                      </m:r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  <m:t>𝟏</m:t>
                          </m:r>
                          <m:r>
                            <a:rPr lang="en-US" altLang="zh-CN" b="1" i="1" smtClean="0"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4025943"/>
                <a:ext cx="1266693" cy="612732"/>
              </a:xfrm>
              <a:prstGeom prst="rect">
                <a:avLst/>
              </a:prstGeom>
              <a:blipFill rotWithShape="1">
                <a:blip r:embed="rId4"/>
                <a:stretch>
                  <a:fillRect l="-33" t="-7" r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2699792" y="4195492"/>
            <a:ext cx="1003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≈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710km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751013"/>
            <a:ext cx="7775575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99592" y="1933302"/>
            <a:ext cx="7058025" cy="22236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尺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的有关知识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在运用比例尺解决实际问题时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明确，两地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之间的实际距离是不会变的，但比例尺不同，图上距离也就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不同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。比例尺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是一个长度比，不是面积比，它没有单位。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84952" y="1363903"/>
          <a:ext cx="7485272" cy="33409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3753"/>
                <a:gridCol w="6041519"/>
              </a:tblGrid>
              <a:tr h="425226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意义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比例尺是图上距离与实际距离的比</a:t>
                      </a: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。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665491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书写形式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blipFill rotWithShape="1">
                      <a:blip r:embed="rId1"/>
                      <a:stretch>
                        <a:fillRect l="-23916" t="-75610" r="-124" b="-253659"/>
                      </a:stretch>
                    </a:blipFill>
                  </a:tcPr>
                </a:tc>
              </a:tr>
              <a:tr h="961264">
                <a:tc rowSpan="2">
                  <a:txBody>
                    <a:bodyPr/>
                    <a:lstStyle/>
                    <a:p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比例尺的应用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2400" dirty="0">
                          <a:solidFill>
                            <a:prstClr val="blac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已知比例尺和图上距离</a:t>
                      </a:r>
                      <a:r>
                        <a:rPr lang="en-US" altLang="zh-CN" sz="2400" dirty="0">
                          <a:solidFill>
                            <a:prstClr val="blac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,</a:t>
                      </a:r>
                      <a:r>
                        <a:rPr lang="zh-CN" altLang="zh-CN" sz="2400" dirty="0">
                          <a:solidFill>
                            <a:prstClr val="blac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求实际距离</a:t>
                      </a:r>
                      <a:r>
                        <a:rPr lang="en-US" altLang="zh-CN" sz="2400" dirty="0">
                          <a:solidFill>
                            <a:prstClr val="blac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,</a:t>
                      </a:r>
                      <a:r>
                        <a:rPr lang="zh-CN" altLang="zh-CN" sz="2400" dirty="0">
                          <a:solidFill>
                            <a:prstClr val="blac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可以根据“实际距离</a:t>
                      </a:r>
                      <a:r>
                        <a:rPr lang="en-US" altLang="zh-CN" sz="2400" dirty="0">
                          <a:solidFill>
                            <a:prstClr val="blac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=</a:t>
                      </a:r>
                      <a:r>
                        <a:rPr lang="zh-CN" altLang="zh-CN" sz="2400" dirty="0">
                          <a:solidFill>
                            <a:prstClr val="blac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图上距离</a:t>
                      </a:r>
                      <a:r>
                        <a:rPr lang="en-US" altLang="zh-CN" sz="2400" dirty="0">
                          <a:solidFill>
                            <a:prstClr val="blac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÷</a:t>
                      </a:r>
                      <a:r>
                        <a:rPr lang="zh-CN" altLang="zh-CN" sz="2400" dirty="0">
                          <a:solidFill>
                            <a:prstClr val="blac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比例尺”计算。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125703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dirty="0">
                          <a:solidFill>
                            <a:srgbClr val="1C1C1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已知比例尺和实际距离</a:t>
                      </a:r>
                      <a:r>
                        <a:rPr lang="en-US" altLang="zh-CN" sz="2400" dirty="0">
                          <a:solidFill>
                            <a:srgbClr val="1C1C1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,</a:t>
                      </a:r>
                      <a:r>
                        <a:rPr lang="zh-CN" altLang="zh-CN" sz="2400" dirty="0">
                          <a:solidFill>
                            <a:srgbClr val="1C1C1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求图上距离</a:t>
                      </a:r>
                      <a:r>
                        <a:rPr lang="en-US" altLang="zh-CN" sz="2400" dirty="0">
                          <a:solidFill>
                            <a:srgbClr val="1C1C1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,</a:t>
                      </a:r>
                      <a:r>
                        <a:rPr lang="zh-CN" altLang="zh-CN" sz="2400" dirty="0">
                          <a:solidFill>
                            <a:srgbClr val="1C1C1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可以根据“图上距离</a:t>
                      </a:r>
                      <a:r>
                        <a:rPr lang="en-US" altLang="zh-CN" sz="2400" dirty="0">
                          <a:solidFill>
                            <a:srgbClr val="1C1C1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=</a:t>
                      </a:r>
                      <a:r>
                        <a:rPr lang="zh-CN" altLang="zh-CN" sz="2400" dirty="0">
                          <a:solidFill>
                            <a:srgbClr val="1C1C1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实际距离</a:t>
                      </a:r>
                      <a:r>
                        <a:rPr lang="en-US" altLang="zh-CN" sz="2400" dirty="0">
                          <a:solidFill>
                            <a:srgbClr val="1C1C1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×</a:t>
                      </a:r>
                      <a:r>
                        <a:rPr lang="zh-CN" altLang="zh-CN" sz="2400" dirty="0">
                          <a:solidFill>
                            <a:srgbClr val="1C1C1C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比例尺”计算。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3490" name="矩形 5"/>
          <p:cNvSpPr>
            <a:spLocks noChangeArrowheads="1"/>
          </p:cNvSpPr>
          <p:nvPr/>
        </p:nvSpPr>
        <p:spPr bwMode="auto">
          <a:xfrm>
            <a:off x="3419475" y="771525"/>
            <a:ext cx="14081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比例尺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grpSp>
        <p:nvGrpSpPr>
          <p:cNvPr id="63491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63492" name="图片 1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493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  <a:cs typeface="幼圆" panose="02010509060101010101" charset="-122"/>
                </a:rPr>
                <a:t>复习旧知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1095375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492472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文本框 14"/>
          <p:cNvSpPr txBox="1">
            <a:spLocks noChangeArrowheads="1"/>
          </p:cNvSpPr>
          <p:nvPr/>
        </p:nvSpPr>
        <p:spPr bwMode="auto">
          <a:xfrm>
            <a:off x="886644" y="411510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巩固练习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225550" y="1068388"/>
            <a:ext cx="669607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小丁从家到学校的实际距离是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，画在图上是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2cm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。这幅图的比例尺是多少？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024063" y="3444875"/>
            <a:ext cx="10350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所以：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50812" y="2408258"/>
            <a:ext cx="3713902" cy="804516"/>
          </a:xfrm>
          <a:prstGeom prst="rect">
            <a:avLst/>
          </a:prstGeom>
          <a:blipFill rotWithShape="1">
            <a:blip r:embed="rId3"/>
            <a:stretch>
              <a:fillRect l="-2627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noFill/>
                <a:latin typeface="楷体" panose="02010609060101010101" charset="-122"/>
                <a:ea typeface="楷体" panose="02010609060101010101" charset="-122"/>
              </a:rPr>
              <a:t> </a:t>
            </a:r>
            <a:endParaRPr lang="zh-CN" altLang="en-US" b="1" dirty="0">
              <a:noFill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059113" y="3468688"/>
            <a:ext cx="53292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2cm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100m=2cm:10000m=1:5000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324894" y="4145257"/>
            <a:ext cx="44942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答：这幅图的比例尺是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1:5000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931887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52500" y="771550"/>
            <a:ext cx="7561263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两村实际距离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1500m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，正好是它们所在地图上距离的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倍。这幅图的比例尺是多少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24075" y="1935163"/>
            <a:ext cx="36718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1500m=150000cm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24075" y="2582863"/>
            <a:ext cx="36718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150000÷200=750(cm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73325" y="3582988"/>
            <a:ext cx="36718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750:150000=1:200</a:t>
            </a:r>
            <a:endParaRPr lang="en-US" altLang="zh-CN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68538" y="3106738"/>
            <a:ext cx="405271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图上距离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∶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实际距离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比例尺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77733" y="4216400"/>
            <a:ext cx="43386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答：这幅图的比例尺是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1:200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720725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6750" y="1695450"/>
            <a:ext cx="48006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62025" y="561975"/>
            <a:ext cx="6923088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学校有一块长方形的操场，按比例尺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1:500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画在平面图上，长与宽各画多少厘米？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1673225"/>
            <a:ext cx="16668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27150" y="3257550"/>
            <a:ext cx="22860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120m=12000cm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924300" y="3257550"/>
            <a:ext cx="19256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50m=5000cm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矩形 8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327301" y="3634112"/>
            <a:ext cx="3244699" cy="616194"/>
          </a:xfrm>
          <a:prstGeom prst="rect">
            <a:avLst/>
          </a:prstGeom>
          <a:blipFill rotWithShape="1">
            <a:blip r:embed="rId4"/>
            <a:stretch>
              <a:fillRect l="-3008" b="-495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noFill/>
                <a:latin typeface="楷体" panose="02010609060101010101" charset="-122"/>
                <a:ea typeface="楷体" panose="02010609060101010101" charset="-122"/>
              </a:rPr>
              <a:t> </a:t>
            </a:r>
            <a:endParaRPr lang="zh-CN" altLang="en-US" b="1" dirty="0">
              <a:noFill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327301" y="4250306"/>
            <a:ext cx="3244699" cy="616194"/>
          </a:xfrm>
          <a:prstGeom prst="rect">
            <a:avLst/>
          </a:prstGeom>
          <a:blipFill rotWithShape="1">
            <a:blip r:embed="rId5"/>
            <a:stretch>
              <a:fillRect l="-3008" b="-495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noFill/>
                <a:latin typeface="楷体" panose="02010609060101010101" charset="-122"/>
                <a:ea typeface="楷体" panose="02010609060101010101" charset="-122"/>
              </a:rPr>
              <a:t> </a:t>
            </a:r>
            <a:endParaRPr lang="zh-CN" altLang="en-US" b="1">
              <a:noFill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343400" y="4327525"/>
            <a:ext cx="48006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答：长与宽各画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厘米、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厘米。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6738" y="777875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6013" y="484188"/>
            <a:ext cx="7416800" cy="1814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小可家到学校的实际距离是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、图上距离是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1.5cm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。这副图的比例尺是多少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在这幅图上量得小可家到图书馆的图上距离是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25cm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，实际距离是多少米？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71700" y="2224088"/>
            <a:ext cx="27130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300m=30000cm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171700" y="2686050"/>
            <a:ext cx="31543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1.5:30000=1:20000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矩形 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27704" y="3526711"/>
            <a:ext cx="3153613" cy="616194"/>
          </a:xfrm>
          <a:prstGeom prst="rect">
            <a:avLst/>
          </a:prstGeom>
          <a:blipFill rotWithShape="1">
            <a:blip r:embed="rId2"/>
            <a:stretch>
              <a:fillRect l="-2901" b="-495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noFill/>
                <a:latin typeface="楷体" panose="02010609060101010101" charset="-122"/>
                <a:ea typeface="楷体" panose="02010609060101010101" charset="-122"/>
              </a:rPr>
              <a:t> </a:t>
            </a:r>
            <a:endParaRPr lang="zh-CN" altLang="en-US" b="1">
              <a:noFill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60588" y="4179888"/>
            <a:ext cx="27130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50000cm=500m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86850" y="3163651"/>
            <a:ext cx="45720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答：这副图的比例尺是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1:20000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139854" y="4521603"/>
            <a:ext cx="35623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答：实际距离是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米。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86050" y="1614488"/>
            <a:ext cx="37719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3" y="1095375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9925" y="2284413"/>
            <a:ext cx="17335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73138" y="617538"/>
            <a:ext cx="7920037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下图是按比例尺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1:20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缩小的风景画，给原来这幅画配上木制边框，至少需要多长的木条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854575" y="2789238"/>
            <a:ext cx="194310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再按比例尺算出实际的长和宽。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87413" y="3654425"/>
            <a:ext cx="7501011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先量出图上风景画的长和宽，再根据比例尺算出实际风景画的长和宽，最后求出风景画实际的周长，即做边框至少需要的木条的长度。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716213" y="2574925"/>
            <a:ext cx="11430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先量图上的长和宽。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1095375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0913" y="1550988"/>
            <a:ext cx="2951162" cy="161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27100" y="596900"/>
            <a:ext cx="7939088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下图是新兴乡为农民工开展文体活动新建篮球场的平面图，这个篮球场实际长、宽各是多少米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316038" y="3324225"/>
            <a:ext cx="45720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测量出篮球场的图上距离，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00200" y="2792413"/>
            <a:ext cx="1890713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比例尺：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</a:rPr>
              <a:t>500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935538" y="3324225"/>
            <a:ext cx="32242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长是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5.6cm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，宽是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3cm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260475" y="3794125"/>
            <a:ext cx="4683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实际长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:5.6×500=2800(cm)=28(m)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316038" y="4316413"/>
            <a:ext cx="4683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实际宽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:3×500=1500(cm)=15(m)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1095375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6013" y="617538"/>
            <a:ext cx="77771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杨方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分走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，他从学校到少年宫需要多少分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14413" y="3938322"/>
            <a:ext cx="45720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先求出学校到少年宫的实际距离，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228725"/>
            <a:ext cx="65532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03800" y="2427288"/>
            <a:ext cx="2089150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从图上量得我们学校到少年宫的图上距离是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厘米。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312863" y="1647825"/>
            <a:ext cx="1674812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地图上的比例尺是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</a:rPr>
              <a:t>10000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97645" y="4333875"/>
            <a:ext cx="59340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再用“路程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速度”求出所需的时间。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" grpId="0"/>
      <p:bldP spid="9" grpId="0"/>
      <p:bldP spid="11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1446</Words>
  <Application>WPS 演示</Application>
  <PresentationFormat>全屏显示(16:9)</PresentationFormat>
  <Paragraphs>164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楷体_GB2312</vt:lpstr>
      <vt:lpstr>黑体</vt:lpstr>
      <vt:lpstr>Calibri</vt:lpstr>
      <vt:lpstr>楷体</vt:lpstr>
      <vt:lpstr>幼圆</vt:lpstr>
      <vt:lpstr>Cambria Math</vt:lpstr>
      <vt:lpstr>Cambria Math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327</cp:revision>
  <dcterms:created xsi:type="dcterms:W3CDTF">2018-09-11T05:46:00Z</dcterms:created>
  <dcterms:modified xsi:type="dcterms:W3CDTF">2023-08-29T00:57:13Z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4E481565BCAC48F48CEA6700AF5A5DCC_12</vt:lpwstr>
  </property>
</Properties>
</file>