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sldIdLst>
    <p:sldId id="256" r:id="rId4"/>
    <p:sldId id="347" r:id="rId5"/>
    <p:sldId id="302" r:id="rId6"/>
    <p:sldId id="303" r:id="rId7"/>
    <p:sldId id="357" r:id="rId8"/>
    <p:sldId id="356" r:id="rId9"/>
    <p:sldId id="354" r:id="rId10"/>
    <p:sldId id="353" r:id="rId11"/>
    <p:sldId id="355" r:id="rId12"/>
    <p:sldId id="358" r:id="rId13"/>
    <p:sldId id="348" r:id="rId14"/>
    <p:sldId id="351" r:id="rId15"/>
    <p:sldId id="359" r:id="rId16"/>
    <p:sldId id="361" r:id="rId17"/>
    <p:sldId id="360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42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5" Type="http://schemas.openxmlformats.org/officeDocument/2006/relationships/theme" Target="../theme/theme2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62.xml"/><Relationship Id="rId30" Type="http://schemas.openxmlformats.org/officeDocument/2006/relationships/slideLayout" Target="../slideLayouts/slideLayout61.xml"/><Relationship Id="rId3" Type="http://schemas.openxmlformats.org/officeDocument/2006/relationships/slideLayout" Target="../slideLayouts/slideLayout34.xml"/><Relationship Id="rId29" Type="http://schemas.openxmlformats.org/officeDocument/2006/relationships/slideLayout" Target="../slideLayouts/slideLayout60.xml"/><Relationship Id="rId28" Type="http://schemas.openxmlformats.org/officeDocument/2006/relationships/slideLayout" Target="../slideLayouts/slideLayout59.xml"/><Relationship Id="rId27" Type="http://schemas.openxmlformats.org/officeDocument/2006/relationships/slideLayout" Target="../slideLayouts/slideLayout58.xml"/><Relationship Id="rId26" Type="http://schemas.openxmlformats.org/officeDocument/2006/relationships/slideLayout" Target="../slideLayouts/slideLayout57.xml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127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aseline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练习二</a:t>
            </a:r>
            <a:endParaRPr lang="en-US" altLang="zh-CN" sz="1200" baseline="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  <p:sldLayoutId id="2147483706" r:id="rId26"/>
    <p:sldLayoutId id="2147483707" r:id="rId27"/>
    <p:sldLayoutId id="2147483708" r:id="rId28"/>
    <p:sldLayoutId id="2147483709" r:id="rId29"/>
    <p:sldLayoutId id="2147483710" r:id="rId30"/>
    <p:sldLayoutId id="2147483711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8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1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6.png"/><Relationship Id="rId2" Type="http://schemas.openxmlformats.org/officeDocument/2006/relationships/image" Target="../media/image10.png"/><Relationship Id="rId1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1825672" y="2657047"/>
                <a:ext cx="255810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800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5672" y="2657047"/>
                <a:ext cx="2558106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" t="-26" r="15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753092" y="1451323"/>
                <a:ext cx="244308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800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092" y="1451323"/>
                <a:ext cx="2443086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20" t="-44" r="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/>
          <p:cNvCxnSpPr/>
          <p:nvPr/>
        </p:nvCxnSpPr>
        <p:spPr>
          <a:xfrm>
            <a:off x="2406457" y="3026073"/>
            <a:ext cx="476836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5"/>
          <p:cNvSpPr txBox="1"/>
          <p:nvPr/>
        </p:nvSpPr>
        <p:spPr>
          <a:xfrm>
            <a:off x="2408659" y="2588470"/>
            <a:ext cx="6473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189130" y="3225345"/>
            <a:ext cx="257175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文本框 15"/>
          <p:cNvSpPr txBox="1"/>
          <p:nvPr/>
        </p:nvSpPr>
        <p:spPr>
          <a:xfrm>
            <a:off x="3317717" y="3276145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497799" y="2773809"/>
            <a:ext cx="476836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719342" y="3225345"/>
            <a:ext cx="476836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文本框 15"/>
          <p:cNvSpPr txBox="1"/>
          <p:nvPr/>
        </p:nvSpPr>
        <p:spPr>
          <a:xfrm>
            <a:off x="2565583" y="2312144"/>
            <a:ext cx="5533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15"/>
          <p:cNvSpPr txBox="1"/>
          <p:nvPr/>
        </p:nvSpPr>
        <p:spPr>
          <a:xfrm>
            <a:off x="4035827" y="3276145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15"/>
          <p:cNvSpPr txBox="1"/>
          <p:nvPr/>
        </p:nvSpPr>
        <p:spPr>
          <a:xfrm>
            <a:off x="2040415" y="3641237"/>
            <a:ext cx="21286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（万元）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965292" y="4164457"/>
            <a:ext cx="55743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用于现金补助的资金是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15"/>
          <p:cNvSpPr txBox="1"/>
          <p:nvPr/>
        </p:nvSpPr>
        <p:spPr>
          <a:xfrm>
            <a:off x="682751" y="797972"/>
            <a:ext cx="2211729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综合算式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15"/>
          <p:cNvSpPr txBox="1"/>
          <p:nvPr/>
        </p:nvSpPr>
        <p:spPr>
          <a:xfrm>
            <a:off x="934660" y="1582802"/>
            <a:ext cx="81843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AutoShape 27"/>
          <p:cNvSpPr/>
          <p:nvPr/>
        </p:nvSpPr>
        <p:spPr>
          <a:xfrm>
            <a:off x="4644007" y="1837592"/>
            <a:ext cx="3384375" cy="981710"/>
          </a:xfrm>
          <a:prstGeom prst="wedgeRoundRectCallout">
            <a:avLst>
              <a:gd name="adj1" fmla="val 29396"/>
              <a:gd name="adj2" fmla="val 84655"/>
              <a:gd name="adj3" fmla="val 1666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整数和分数之间能约分的，要先约分！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7" name="图片 36" descr="p007-02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495" y="2819302"/>
            <a:ext cx="1163320" cy="13792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5" grpId="0"/>
      <p:bldP spid="17" grpId="0"/>
      <p:bldP spid="19" grpId="0"/>
      <p:bldP spid="30" grpId="0"/>
      <p:bldP spid="31" grpId="0"/>
      <p:bldP spid="32" grpId="0"/>
      <p:bldP spid="33" grpId="0"/>
      <p:bldP spid="34" grpId="0"/>
      <p:bldP spid="35" grpId="0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3337771" y="3322741"/>
                <a:ext cx="2003639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7771" y="3322741"/>
                <a:ext cx="2003639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11" t="-59" r="21" b="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115616" y="780850"/>
                <a:ext cx="7014959" cy="1601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柳湾乡去年植树造林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公顷，今年植树造林比去年的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少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公顷。这个乡今年植树造林多少公顷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780850"/>
                <a:ext cx="7014959" cy="1601529"/>
              </a:xfrm>
              <a:prstGeom prst="rect">
                <a:avLst/>
              </a:prstGeom>
              <a:blipFill rotWithShape="1">
                <a:blip r:embed="rId2"/>
                <a:stretch>
                  <a:fillRect l="-8" t="-27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93618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直接连接符 15"/>
          <p:cNvCxnSpPr/>
          <p:nvPr/>
        </p:nvCxnSpPr>
        <p:spPr>
          <a:xfrm>
            <a:off x="3654837" y="3523214"/>
            <a:ext cx="32956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5"/>
          <p:cNvSpPr txBox="1"/>
          <p:nvPr/>
        </p:nvSpPr>
        <p:spPr>
          <a:xfrm>
            <a:off x="3868875" y="3112236"/>
            <a:ext cx="340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339591" y="3769303"/>
            <a:ext cx="257175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文本框 15"/>
          <p:cNvSpPr txBox="1"/>
          <p:nvPr/>
        </p:nvSpPr>
        <p:spPr>
          <a:xfrm>
            <a:off x="4597778" y="3789118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5138554" y="3401380"/>
            <a:ext cx="230726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191435" y="2355274"/>
                <a:ext cx="6847118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去年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植树公顷数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1=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今年植树公顷数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435" y="2355274"/>
                <a:ext cx="6847118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3" t="-8" r="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475656" y="3306675"/>
                <a:ext cx="2228437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22</a:t>
                </a:r>
                <a14:m>
                  <m:oMath xmlns:m="http://schemas.openxmlformats.org/officeDocument/2006/math">
                    <m:r>
                      <a:rPr lang="en-US" altLang="zh-CN" sz="2800" b="1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  <m:r>
                      <a:rPr lang="en-US" altLang="zh-CN" sz="2800" b="1">
                        <a:latin typeface="Cambria Math" panose="02040503050406030204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306675"/>
                <a:ext cx="2228437" cy="712631"/>
              </a:xfrm>
              <a:prstGeom prst="rect">
                <a:avLst/>
              </a:prstGeom>
              <a:blipFill rotWithShape="1">
                <a:blip r:embed="rId5"/>
                <a:stretch>
                  <a:fillRect l="-25" t="-32" r="6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矩形 22"/>
          <p:cNvSpPr/>
          <p:nvPr/>
        </p:nvSpPr>
        <p:spPr>
          <a:xfrm>
            <a:off x="835187" y="3311001"/>
            <a:ext cx="951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5187" y="4076504"/>
            <a:ext cx="56802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这个乡今年植树造林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  <p:bldP spid="17" grpId="0"/>
      <p:bldP spid="19" grpId="0"/>
      <p:bldP spid="21" grpId="0"/>
      <p:bldP spid="3" grpId="0"/>
      <p:bldP spid="20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363" y="93618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004004" y="843755"/>
                <a:ext cx="7168396" cy="15764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人体共有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206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块骨头，其中手骨的块数占全身骨头的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𝟐𝟕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𝟏𝟎</m:t>
                        </m:r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，手指骨的块数又占手骨的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。人体的手指骨共有多少块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004" y="843755"/>
                <a:ext cx="7168396" cy="1576457"/>
              </a:xfrm>
              <a:prstGeom prst="rect">
                <a:avLst/>
              </a:prstGeom>
              <a:blipFill rotWithShape="1">
                <a:blip r:embed="rId2"/>
                <a:stretch>
                  <a:fillRect l="-1" t="-30" r="8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446338" y="257624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手骨的块数：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6751102" y="303006"/>
            <a:ext cx="1623695" cy="510540"/>
          </a:xfrm>
          <a:prstGeom prst="wedgeRoundRectCallout">
            <a:avLst>
              <a:gd name="adj1" fmla="val -26456"/>
              <a:gd name="adj2" fmla="val 95646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7065511" y="1253688"/>
            <a:ext cx="962873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243717" y="1995686"/>
            <a:ext cx="1376981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3524233" y="2528253"/>
                <a:ext cx="339550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全身骨头块数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𝟎𝟑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233" y="2528253"/>
                <a:ext cx="3395506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18" t="-44" r="4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1436131" y="3414821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手指骨的块数：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3829077" y="3363838"/>
                <a:ext cx="2785818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手骨的块数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𝟐𝟕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9077" y="3363838"/>
                <a:ext cx="2785818" cy="713016"/>
              </a:xfrm>
              <a:prstGeom prst="rect">
                <a:avLst/>
              </a:prstGeom>
              <a:blipFill rotWithShape="1">
                <a:blip r:embed="rId4"/>
                <a:stretch>
                  <a:fillRect l="-1" t="-34" r="4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AutoShape 27"/>
          <p:cNvSpPr/>
          <p:nvPr/>
        </p:nvSpPr>
        <p:spPr>
          <a:xfrm>
            <a:off x="6107891" y="2039192"/>
            <a:ext cx="1623695" cy="510540"/>
          </a:xfrm>
          <a:prstGeom prst="wedgeRoundRectCallout">
            <a:avLst>
              <a:gd name="adj1" fmla="val -34254"/>
              <a:gd name="adj2" fmla="val -80703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526522" y="1923678"/>
            <a:ext cx="1781782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ldLvl="0" animBg="1"/>
      <p:bldP spid="14" grpId="0"/>
      <p:bldP spid="18" grpId="0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2336361" y="2205663"/>
                <a:ext cx="2908595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>
                      <a:rPr lang="en-US" altLang="zh-CN" sz="2800" b="0" i="0" smtClean="0">
                        <a:latin typeface="Cambria Math" panose="02040503050406030204"/>
                        <a:ea typeface="Cambria Math" panose="02040503050406030204"/>
                      </a:rPr>
                      <m:t>06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𝟎𝟑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𝟐𝟕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6361" y="2205663"/>
                <a:ext cx="2908595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7" t="-43" r="17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336361" y="2363615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924" y="771550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5"/>
          <p:cNvSpPr txBox="1"/>
          <p:nvPr/>
        </p:nvSpPr>
        <p:spPr>
          <a:xfrm>
            <a:off x="1517930" y="1155424"/>
            <a:ext cx="81843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76070" y="3063784"/>
            <a:ext cx="1350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2233273" y="1089050"/>
                <a:ext cx="2785818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800" b="0" i="0" smtClean="0">
                        <a:latin typeface="Cambria Math" panose="02040503050406030204"/>
                        <a:ea typeface="Cambria Math" panose="02040503050406030204"/>
                      </a:rPr>
                      <m:t>06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𝟎𝟑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𝟐𝟕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3273" y="1089050"/>
                <a:ext cx="2785818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2" t="-3" r="2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直接连接符 20"/>
          <p:cNvCxnSpPr/>
          <p:nvPr/>
        </p:nvCxnSpPr>
        <p:spPr>
          <a:xfrm>
            <a:off x="2646241" y="2476009"/>
            <a:ext cx="451128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文本框 15"/>
          <p:cNvSpPr txBox="1"/>
          <p:nvPr/>
        </p:nvSpPr>
        <p:spPr>
          <a:xfrm>
            <a:off x="2676321" y="2015634"/>
            <a:ext cx="42654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626182" y="2711595"/>
            <a:ext cx="496254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文本框 15"/>
          <p:cNvSpPr txBox="1"/>
          <p:nvPr/>
        </p:nvSpPr>
        <p:spPr>
          <a:xfrm>
            <a:off x="3818425" y="2831706"/>
            <a:ext cx="3040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656452" y="2363615"/>
            <a:ext cx="451128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88266" y="2711595"/>
            <a:ext cx="496254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文本框 15"/>
          <p:cNvSpPr txBox="1"/>
          <p:nvPr/>
        </p:nvSpPr>
        <p:spPr>
          <a:xfrm>
            <a:off x="3827108" y="1975475"/>
            <a:ext cx="42654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15"/>
          <p:cNvSpPr txBox="1"/>
          <p:nvPr/>
        </p:nvSpPr>
        <p:spPr>
          <a:xfrm>
            <a:off x="4617464" y="2733013"/>
            <a:ext cx="42654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53131" y="3883924"/>
            <a:ext cx="4875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答：人体的手指骨共有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  <p:bldP spid="17" grpId="0"/>
      <p:bldP spid="22" grpId="0"/>
      <p:bldP spid="24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626460"/>
            <a:ext cx="7500620" cy="3105529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108671" y="1903842"/>
            <a:ext cx="6332688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求一个数的几分之几是多少，用乘法计算。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82212" y="2936547"/>
            <a:ext cx="6332688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连续求一个数的几分之几是多少的分数连乘问题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关键是正确确定两个不同的单位“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”的量。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247908"/>
            <a:ext cx="7777172" cy="298002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55552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115616" y="1520778"/>
            <a:ext cx="7025574" cy="24191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按原价的几分之几出售问题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按原价的几分之几出售就是指售价是原价的几分之几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按原价的几分之几出售问题实际就是求一个数的几分之几是多少，用乘法计算的问题。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 dirty="0">
              <a:ea typeface="楷体_GB2312" panose="02010609030101010101" pitchFamily="49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1763688" y="1203598"/>
            <a:ext cx="528693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求一个数的几分之几是多少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899592" y="1982153"/>
          <a:ext cx="739648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3065"/>
                <a:gridCol w="5733415"/>
              </a:tblGrid>
              <a:tr h="9448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意  义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一个数乘分数的意义，就是求这个数的几分之几是多少。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单位“1”的确定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确定单位“1”是要确定谁与谁比以谁为标准。谁就是单位“1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。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2267744" y="792654"/>
            <a:ext cx="521168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连续求一个数的几分之几是多少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683568" y="1419622"/>
          <a:ext cx="8063865" cy="2999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565"/>
                <a:gridCol w="6337300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解答方法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连续求一个数的几分之几是多少</a:t>
                      </a: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,</a:t>
                      </a: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既可以分步求解</a:t>
                      </a: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,</a:t>
                      </a: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又可以用连乘的方法综合求解。</a:t>
                      </a:r>
                      <a:endParaRPr kumimoji="0" lang="zh-CN" altLang="zh-CN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ea typeface="楷体_GB2312" panose="02010609030101010101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注意事项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分数连乘</a:t>
                      </a: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,</a:t>
                      </a: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分子和分母之间能交叉约分的，先约分再计算比较简便。计算结果要化成最简分数。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51" name="Rectangle 15"/>
          <p:cNvSpPr>
            <a:spLocks noChangeArrowheads="1"/>
          </p:cNvSpPr>
          <p:nvPr/>
        </p:nvSpPr>
        <p:spPr bwMode="auto">
          <a:xfrm>
            <a:off x="1849552" y="489913"/>
            <a:ext cx="44935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运用多种方法解决实际问题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958215" y="1273810"/>
          <a:ext cx="7586980" cy="2999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845"/>
                <a:gridCol w="5906135"/>
              </a:tblGrid>
              <a:tr h="944880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解答方法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按原价的几分之几出售，现价就是原价的几分之几，根据求一个数的几分之几是多少，用乘法计算。</a:t>
                      </a:r>
                      <a:endParaRPr kumimoji="0" lang="zh-CN" altLang="zh-CN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注意事项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解决稍复杂的实际问题</a:t>
                      </a: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,</a:t>
                      </a: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要根据已知条件分析数量间的关系</a:t>
                      </a:r>
                      <a:r>
                        <a:rPr kumimoji="0" lang="en-US" altLang="zh-CN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,</a:t>
                      </a:r>
                      <a:r>
                        <a:rPr kumimoji="0" lang="zh-CN" alt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pitchFamily="49" charset="-122"/>
                        </a:rPr>
                        <a:t>灵活地选用合适的方法解答。</a:t>
                      </a:r>
                      <a:endParaRPr kumimoji="0" lang="zh-CN" altLang="en-US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2788" y="936188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轮船已经航行了多少千米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853" y="1514550"/>
            <a:ext cx="639127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369879" y="1514550"/>
            <a:ext cx="1846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重庆到宜昌的航程是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648</a:t>
            </a: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084167" y="1459408"/>
                <a:ext cx="1584175" cy="841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已经航行了全程的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7" y="1459408"/>
                <a:ext cx="1584175" cy="841897"/>
              </a:xfrm>
              <a:prstGeom prst="rect">
                <a:avLst/>
              </a:prstGeom>
              <a:blipFill rotWithShape="1">
                <a:blip r:embed="rId2"/>
                <a:stretch>
                  <a:fillRect l="-15" t="-21" r="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051" y="109493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536" y="492113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5062" y="411510"/>
            <a:ext cx="1847424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1350010" y="3378200"/>
            <a:ext cx="2612390" cy="1169670"/>
          </a:xfrm>
          <a:prstGeom prst="cloudCallout">
            <a:avLst>
              <a:gd name="adj1" fmla="val -48711"/>
              <a:gd name="adj2" fmla="val 3876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1611630" y="3562350"/>
            <a:ext cx="2261235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求一个数的几分之几是多少，用乘法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3" name="图片 12" descr="p008-02-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05" y="3490595"/>
            <a:ext cx="1306830" cy="19272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220072" y="3708929"/>
                <a:ext cx="1725984" cy="793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𝟔𝟒𝟖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3708929"/>
                <a:ext cx="1725984" cy="793872"/>
              </a:xfrm>
              <a:prstGeom prst="rect">
                <a:avLst/>
              </a:prstGeom>
              <a:blipFill rotWithShape="1">
                <a:blip r:embed="rId6"/>
                <a:stretch>
                  <a:fillRect l="-22" t="-67" r="25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直接连接符 14"/>
          <p:cNvCxnSpPr/>
          <p:nvPr/>
        </p:nvCxnSpPr>
        <p:spPr>
          <a:xfrm>
            <a:off x="5709933" y="4022487"/>
            <a:ext cx="594066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787214" y="3574861"/>
            <a:ext cx="68355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531371" y="4282906"/>
            <a:ext cx="257175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文本框 15"/>
          <p:cNvSpPr txBox="1"/>
          <p:nvPr/>
        </p:nvSpPr>
        <p:spPr>
          <a:xfrm>
            <a:off x="6761906" y="4264918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4067944" y="3770524"/>
                <a:ext cx="1277463" cy="793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𝟔𝟒𝟖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3770524"/>
                <a:ext cx="1277463" cy="793872"/>
              </a:xfrm>
              <a:prstGeom prst="rect">
                <a:avLst/>
              </a:prstGeom>
              <a:blipFill rotWithShape="1">
                <a:blip r:embed="rId7"/>
                <a:stretch>
                  <a:fillRect l="-10" t="-67" r="48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/>
          <p:nvPr/>
        </p:nvSpPr>
        <p:spPr>
          <a:xfrm>
            <a:off x="6890322" y="3837885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405(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87822" y="450950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答：轮船已经航行了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ldLvl="0" animBg="1"/>
      <p:bldP spid="12" grpId="0" bldLvl="0" animBg="1"/>
      <p:bldP spid="14" grpId="0"/>
      <p:bldP spid="16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037312" y="348067"/>
                <a:ext cx="7560840" cy="1601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我国第一大岛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——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台湾岛的面积约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36000km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，海南岛的面积比台湾岛的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多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200km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。海南岛的面积约是多少平方千米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7312" y="348067"/>
                <a:ext cx="7560840" cy="1601529"/>
              </a:xfrm>
              <a:prstGeom prst="rect">
                <a:avLst/>
              </a:prstGeom>
              <a:blipFill rotWithShape="1">
                <a:blip r:embed="rId1"/>
                <a:stretch>
                  <a:fillRect l="-5" t="-2702" r="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96" y="549613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421650" y="2545077"/>
                <a:ext cx="265483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𝟑𝟔𝟎𝟎</m:t>
                      </m:r>
                      <m:r>
                        <a:rPr lang="en-US" altLang="zh-CN" sz="2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 pitchFamily="18" charset="0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+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𝟐𝟎𝟎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1650" y="2545077"/>
                <a:ext cx="2654834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0" t="-80" r="1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295636" y="1843270"/>
                <a:ext cx="6228692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台湾岛的面积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+200=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海南岛的面积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636" y="1843270"/>
                <a:ext cx="6228692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4" t="-70" r="3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859714" y="2515753"/>
                <a:ext cx="373662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𝟑𝟔𝟎𝟎𝟎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 pitchFamily="18" charset="0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+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𝟐𝟎𝟎𝟎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9714" y="2515753"/>
                <a:ext cx="3736621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5" t="-66" r="12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/>
          <p:cNvCxnSpPr/>
          <p:nvPr/>
        </p:nvCxnSpPr>
        <p:spPr>
          <a:xfrm>
            <a:off x="4575763" y="2849047"/>
            <a:ext cx="819921" cy="18195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文本框 15"/>
          <p:cNvSpPr txBox="1"/>
          <p:nvPr/>
        </p:nvSpPr>
        <p:spPr>
          <a:xfrm>
            <a:off x="4601246" y="2387382"/>
            <a:ext cx="819921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4000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796136" y="3076748"/>
            <a:ext cx="257175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5"/>
          <p:cNvSpPr txBox="1"/>
          <p:nvPr/>
        </p:nvSpPr>
        <p:spPr>
          <a:xfrm>
            <a:off x="6215817" y="3076748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895221" y="3325242"/>
                <a:ext cx="2504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 pitchFamily="18" charset="0"/>
                        </a:rPr>
                        <m:t>𝟑𝟐𝟎𝟎𝟎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+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𝟐𝟎𝟎𝟎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5221" y="3325242"/>
                <a:ext cx="2504746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5" t="-83" r="17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968099" y="3765654"/>
                <a:ext cx="27874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1" i="0" smtClean="0">
                          <a:latin typeface="Cambria Math" panose="02040503050406030204" pitchFamily="18" charset="0"/>
                        </a:rPr>
                        <m:t>𝟑𝟒𝟎𝟎𝟎</m:t>
                      </m:r>
                      <m:r>
                        <a:rPr lang="zh-CN" altLang="en-US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（</m:t>
                      </m:r>
                      <m:r>
                        <a:rPr lang="zh-CN" altLang="en-US" sz="2400" b="1" i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平方千米</m:t>
                      </m:r>
                      <m:r>
                        <a:rPr lang="zh-CN" altLang="en-US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099" y="3765654"/>
                <a:ext cx="2787437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22" t="-23" r="-12788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803125" y="4197995"/>
                <a:ext cx="620875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1" i="1" dirty="0" smtClean="0">
                          <a:solidFill>
                            <a:prstClr val="black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答：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海南岛的面积约是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34000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平方千</m:t>
                      </m:r>
                      <m:r>
                        <a:rPr lang="zh-CN" altLang="en-US" sz="2800" b="1" i="1" dirty="0">
                          <a:solidFill>
                            <a:prstClr val="black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米</m:t>
                      </m:r>
                    </m:oMath>
                  </m:oMathPara>
                </a14:m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3125" y="4197995"/>
                <a:ext cx="6208751" cy="523220"/>
              </a:xfrm>
              <a:prstGeom prst="rect">
                <a:avLst/>
              </a:prstGeom>
              <a:blipFill rotWithShape="1">
                <a:blip r:embed="rId8"/>
                <a:stretch>
                  <a:fillRect l="-6" t="-2" r="1" b="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5"/>
          <p:cNvSpPr txBox="1"/>
          <p:nvPr/>
        </p:nvSpPr>
        <p:spPr>
          <a:xfrm>
            <a:off x="870787" y="2678413"/>
            <a:ext cx="81843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10" grpId="0"/>
      <p:bldP spid="12" grpId="0"/>
      <p:bldP spid="13" grpId="0"/>
      <p:bldP spid="14" grpId="0"/>
      <p:bldP spid="3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927100" y="3338130"/>
                <a:ext cx="2328789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𝟒𝟖𝟎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100" y="3338130"/>
                <a:ext cx="2328789" cy="783804"/>
              </a:xfrm>
              <a:prstGeom prst="rect">
                <a:avLst/>
              </a:prstGeom>
              <a:blipFill rotWithShape="1">
                <a:blip r:embed="rId1"/>
                <a:stretch>
                  <a:fillRect t="-73" r="10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381961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043608" y="699542"/>
                <a:ext cx="7391124" cy="17820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水果店运来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480kg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水果，第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天卖出总数的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，第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天卖出的相当于第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天的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。第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天卖出多少千克水果？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699542"/>
                <a:ext cx="7391124" cy="1782091"/>
              </a:xfrm>
              <a:prstGeom prst="rect">
                <a:avLst/>
              </a:prstGeom>
              <a:blipFill rotWithShape="1">
                <a:blip r:embed="rId2"/>
                <a:stretch>
                  <a:fillRect l="-4" t="-2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78989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27"/>
          <p:cNvSpPr/>
          <p:nvPr/>
        </p:nvSpPr>
        <p:spPr>
          <a:xfrm>
            <a:off x="5514537" y="262360"/>
            <a:ext cx="1623695" cy="510540"/>
          </a:xfrm>
          <a:prstGeom prst="wedgeRoundRectCallout">
            <a:avLst>
              <a:gd name="adj1" fmla="val 32989"/>
              <a:gd name="adj2" fmla="val 7906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6516216" y="1417346"/>
            <a:ext cx="1309287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325440" y="2466076"/>
                <a:ext cx="1824600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𝟒𝟖𝟎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440" y="2466076"/>
                <a:ext cx="1824600" cy="783804"/>
              </a:xfrm>
              <a:prstGeom prst="rect">
                <a:avLst/>
              </a:prstGeom>
              <a:blipFill rotWithShape="1">
                <a:blip r:embed="rId4"/>
                <a:stretch>
                  <a:fillRect l="-11" t="-47" r="24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直接连接符 18"/>
          <p:cNvCxnSpPr/>
          <p:nvPr/>
        </p:nvCxnSpPr>
        <p:spPr>
          <a:xfrm>
            <a:off x="1512377" y="3686959"/>
            <a:ext cx="46733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文本框 15"/>
          <p:cNvSpPr txBox="1"/>
          <p:nvPr/>
        </p:nvSpPr>
        <p:spPr>
          <a:xfrm>
            <a:off x="1570403" y="3287652"/>
            <a:ext cx="6936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264092" y="3878534"/>
            <a:ext cx="257175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文本框 15"/>
          <p:cNvSpPr txBox="1"/>
          <p:nvPr/>
        </p:nvSpPr>
        <p:spPr>
          <a:xfrm>
            <a:off x="2399712" y="3903397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15"/>
          <p:cNvSpPr txBox="1"/>
          <p:nvPr/>
        </p:nvSpPr>
        <p:spPr>
          <a:xfrm>
            <a:off x="1109761" y="4209153"/>
            <a:ext cx="21461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 descr="p007-02-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5503" y="3507854"/>
            <a:ext cx="1163320" cy="1379220"/>
          </a:xfrm>
          <a:prstGeom prst="rect">
            <a:avLst/>
          </a:prstGeom>
        </p:spPr>
      </p:pic>
      <p:sp>
        <p:nvSpPr>
          <p:cNvPr id="25" name="AutoShape 27"/>
          <p:cNvSpPr/>
          <p:nvPr/>
        </p:nvSpPr>
        <p:spPr>
          <a:xfrm>
            <a:off x="4224619" y="2255834"/>
            <a:ext cx="4465642" cy="1474198"/>
          </a:xfrm>
          <a:prstGeom prst="wedgeRoundRectCallout">
            <a:avLst>
              <a:gd name="adj1" fmla="val 31111"/>
              <a:gd name="adj2" fmla="val 79260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在已知条件较复杂的情况下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一定要弄所对应的标准量，找准对应的单位“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AutoShape 27"/>
          <p:cNvSpPr/>
          <p:nvPr/>
        </p:nvSpPr>
        <p:spPr>
          <a:xfrm>
            <a:off x="3059621" y="2109966"/>
            <a:ext cx="1522771" cy="486753"/>
          </a:xfrm>
          <a:prstGeom prst="wedgeRoundRectCallout">
            <a:avLst>
              <a:gd name="adj1" fmla="val 32669"/>
              <a:gd name="adj2" fmla="val -8065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200361" y="1993410"/>
            <a:ext cx="2379751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683579" y="3431489"/>
            <a:ext cx="46733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682705" y="3893139"/>
            <a:ext cx="46733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文本框 15"/>
          <p:cNvSpPr txBox="1"/>
          <p:nvPr/>
        </p:nvSpPr>
        <p:spPr>
          <a:xfrm>
            <a:off x="1819564" y="3053855"/>
            <a:ext cx="59792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15"/>
          <p:cNvSpPr txBox="1"/>
          <p:nvPr/>
        </p:nvSpPr>
        <p:spPr>
          <a:xfrm>
            <a:off x="2916372" y="3936037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3417196" y="4231323"/>
            <a:ext cx="461118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天卖出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千克水果。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15"/>
          <p:cNvSpPr txBox="1"/>
          <p:nvPr/>
        </p:nvSpPr>
        <p:spPr>
          <a:xfrm>
            <a:off x="592239" y="2596368"/>
            <a:ext cx="81843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  <p:bldP spid="16" grpId="0" bldLvl="0" animBg="1"/>
      <p:bldP spid="18" grpId="0"/>
      <p:bldP spid="21" grpId="0"/>
      <p:bldP spid="23" grpId="0"/>
      <p:bldP spid="24" grpId="0"/>
      <p:bldP spid="25" grpId="0" bldLvl="0" animBg="1"/>
      <p:bldP spid="26" grpId="0" bldLvl="0" animBg="1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090383" y="2245839"/>
                <a:ext cx="1728967" cy="7837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𝟏𝟔𝟖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0383" y="2245839"/>
                <a:ext cx="1728967" cy="783741"/>
              </a:xfrm>
              <a:prstGeom prst="rect">
                <a:avLst/>
              </a:prstGeom>
              <a:blipFill rotWithShape="1">
                <a:blip r:embed="rId1"/>
                <a:stretch>
                  <a:fillRect l="-20" t="-61" r="12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251057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79888" y="555526"/>
                <a:ext cx="7320504" cy="1601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学校举行跳绳比賽，李红每分跳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168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下，陈亮跳的是李红的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，王伟跳的是陈亮的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。王伟每分跳多少下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888" y="555526"/>
                <a:ext cx="7320504" cy="1601529"/>
              </a:xfrm>
              <a:prstGeom prst="rect">
                <a:avLst/>
              </a:prstGeom>
              <a:blipFill rotWithShape="1">
                <a:blip r:embed="rId2"/>
                <a:stretch>
                  <a:fillRect l="-1" t="-33" r="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658992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798188" y="2256748"/>
                <a:ext cx="146307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𝟏𝟔𝟖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8188" y="2256748"/>
                <a:ext cx="1463070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26" t="-75" r="2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/>
          <p:cNvCxnSpPr/>
          <p:nvPr/>
        </p:nvCxnSpPr>
        <p:spPr>
          <a:xfrm>
            <a:off x="4650798" y="2550714"/>
            <a:ext cx="494348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5"/>
          <p:cNvSpPr txBox="1"/>
          <p:nvPr/>
        </p:nvSpPr>
        <p:spPr>
          <a:xfrm>
            <a:off x="4703975" y="2089049"/>
            <a:ext cx="5527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436095" y="2758112"/>
            <a:ext cx="170498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文本框 15"/>
          <p:cNvSpPr txBox="1"/>
          <p:nvPr/>
        </p:nvSpPr>
        <p:spPr>
          <a:xfrm>
            <a:off x="5635200" y="2799392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5658196" y="2395868"/>
            <a:ext cx="194499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（下）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8010" y="238758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陈亮跳的：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27"/>
          <p:cNvSpPr/>
          <p:nvPr/>
        </p:nvSpPr>
        <p:spPr>
          <a:xfrm>
            <a:off x="2881934" y="1793211"/>
            <a:ext cx="1623695" cy="510540"/>
          </a:xfrm>
          <a:prstGeom prst="wedgeRoundRectCallout">
            <a:avLst>
              <a:gd name="adj1" fmla="val -46383"/>
              <a:gd name="adj2" fmla="val -77948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1818388" y="1629166"/>
            <a:ext cx="1309287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840030" y="3259767"/>
                <a:ext cx="1379386" cy="784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𝟏𝟒𝟕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0030" y="3259767"/>
                <a:ext cx="1379386" cy="784895"/>
              </a:xfrm>
              <a:prstGeom prst="rect">
                <a:avLst/>
              </a:prstGeom>
              <a:blipFill rotWithShape="1">
                <a:blip r:embed="rId5"/>
                <a:stretch>
                  <a:fillRect l="-22" t="-40" r="35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矩形 24"/>
          <p:cNvSpPr/>
          <p:nvPr/>
        </p:nvSpPr>
        <p:spPr>
          <a:xfrm>
            <a:off x="1269935" y="332190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王伟跳的：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703975" y="3591692"/>
            <a:ext cx="441171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文本框 15"/>
          <p:cNvSpPr txBox="1"/>
          <p:nvPr/>
        </p:nvSpPr>
        <p:spPr>
          <a:xfrm>
            <a:off x="4753054" y="3153660"/>
            <a:ext cx="54300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466177" y="3902011"/>
            <a:ext cx="257175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文本框 15"/>
          <p:cNvSpPr txBox="1"/>
          <p:nvPr/>
        </p:nvSpPr>
        <p:spPr>
          <a:xfrm>
            <a:off x="5606593" y="3840947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4120588" y="3286240"/>
                <a:ext cx="1807936" cy="784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𝟏𝟒𝟕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0588" y="3286240"/>
                <a:ext cx="1807936" cy="784895"/>
              </a:xfrm>
              <a:prstGeom prst="rect">
                <a:avLst/>
              </a:prstGeom>
              <a:blipFill rotWithShape="1">
                <a:blip r:embed="rId6"/>
                <a:stretch>
                  <a:fillRect l="-4" t="-15" r="9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文本框 15"/>
          <p:cNvSpPr txBox="1"/>
          <p:nvPr/>
        </p:nvSpPr>
        <p:spPr>
          <a:xfrm>
            <a:off x="5721218" y="3429591"/>
            <a:ext cx="194499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（下）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AutoShape 27"/>
          <p:cNvSpPr/>
          <p:nvPr/>
        </p:nvSpPr>
        <p:spPr>
          <a:xfrm>
            <a:off x="6262067" y="1854995"/>
            <a:ext cx="1623695" cy="510540"/>
          </a:xfrm>
          <a:prstGeom prst="wedgeRoundRectCallout">
            <a:avLst>
              <a:gd name="adj1" fmla="val -46383"/>
              <a:gd name="adj2" fmla="val -77948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5221875" y="1721703"/>
            <a:ext cx="1309287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541678" y="4044662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答：王伟每分钟跳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5"/>
          <p:cNvSpPr txBox="1"/>
          <p:nvPr/>
        </p:nvSpPr>
        <p:spPr>
          <a:xfrm>
            <a:off x="652400" y="2356390"/>
            <a:ext cx="81843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" grpId="0"/>
      <p:bldP spid="15" grpId="0"/>
      <p:bldP spid="17" grpId="0"/>
      <p:bldP spid="19" grpId="0"/>
      <p:bldP spid="21" grpId="0"/>
      <p:bldP spid="3" grpId="0"/>
      <p:bldP spid="20" grpId="0" bldLvl="0" animBg="1"/>
      <p:bldP spid="24" grpId="0"/>
      <p:bldP spid="25" grpId="0"/>
      <p:bldP spid="27" grpId="0"/>
      <p:bldP spid="29" grpId="0"/>
      <p:bldP spid="34" grpId="0"/>
      <p:bldP spid="35" grpId="0"/>
      <p:bldP spid="36" grpId="0" bldLvl="0" animBg="1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196177" y="2614658"/>
                <a:ext cx="1671223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𝟖𝟎𝟎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6177" y="2614658"/>
                <a:ext cx="1671223" cy="784830"/>
              </a:xfrm>
              <a:prstGeom prst="rect">
                <a:avLst/>
              </a:prstGeom>
              <a:blipFill rotWithShape="1">
                <a:blip r:embed="rId1"/>
                <a:stretch>
                  <a:fillRect l="-6" t="-46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927735" y="826936"/>
                <a:ext cx="7855901" cy="1766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为了保护三峡库区的生态环境，国家给幸福村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万元专款，其中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是给农民的补助，现金补助占补助的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。用于现金补助的资金是多少万元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735" y="826936"/>
                <a:ext cx="7855901" cy="1766766"/>
              </a:xfrm>
              <a:prstGeom prst="rect">
                <a:avLst/>
              </a:prstGeom>
              <a:blipFill rotWithShape="1">
                <a:blip r:embed="rId2"/>
                <a:stretch>
                  <a:fillRect t="-9" r="4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93618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967305" y="2596164"/>
                <a:ext cx="1311960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𝟖𝟎𝟎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7305" y="2596164"/>
                <a:ext cx="1311960" cy="784830"/>
              </a:xfrm>
              <a:prstGeom prst="rect">
                <a:avLst/>
              </a:prstGeom>
              <a:blipFill rotWithShape="1">
                <a:blip r:embed="rId4"/>
                <a:stretch>
                  <a:fillRect l="-45" t="-36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/>
          <p:cNvCxnSpPr/>
          <p:nvPr/>
        </p:nvCxnSpPr>
        <p:spPr>
          <a:xfrm>
            <a:off x="4702223" y="2927033"/>
            <a:ext cx="476836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5"/>
          <p:cNvSpPr txBox="1"/>
          <p:nvPr/>
        </p:nvSpPr>
        <p:spPr>
          <a:xfrm>
            <a:off x="4616974" y="2465368"/>
            <a:ext cx="6473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444563" y="3200063"/>
            <a:ext cx="257175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文本框 15"/>
          <p:cNvSpPr txBox="1"/>
          <p:nvPr/>
        </p:nvSpPr>
        <p:spPr>
          <a:xfrm>
            <a:off x="5683250" y="3225345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5703697" y="2773809"/>
            <a:ext cx="26106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（万元）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27"/>
          <p:cNvSpPr/>
          <p:nvPr/>
        </p:nvSpPr>
        <p:spPr>
          <a:xfrm>
            <a:off x="953569" y="454852"/>
            <a:ext cx="1623695" cy="510540"/>
          </a:xfrm>
          <a:prstGeom prst="wedgeRoundRectCallout">
            <a:avLst>
              <a:gd name="adj1" fmla="val -31654"/>
              <a:gd name="adj2" fmla="val 150755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001455" y="1877441"/>
            <a:ext cx="196585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88370" y="2727643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农民的补助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8370" y="3627140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现金补助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AutoShape 27"/>
          <p:cNvSpPr/>
          <p:nvPr/>
        </p:nvSpPr>
        <p:spPr>
          <a:xfrm>
            <a:off x="7734199" y="2124101"/>
            <a:ext cx="1409801" cy="523221"/>
          </a:xfrm>
          <a:prstGeom prst="wedgeRoundRectCallout">
            <a:avLst>
              <a:gd name="adj1" fmla="val -11727"/>
              <a:gd name="adj2" fmla="val -111013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5416062" y="1794440"/>
            <a:ext cx="2898311" cy="622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640359" y="3533394"/>
                <a:ext cx="155581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𝟔𝟒𝟎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0359" y="3533394"/>
                <a:ext cx="1555817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2" t="-32" r="6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877023" y="3533394"/>
                <a:ext cx="212723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𝟔𝟒𝟎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7023" y="3533394"/>
                <a:ext cx="2127236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16" t="-32" r="16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直接连接符 27"/>
          <p:cNvCxnSpPr/>
          <p:nvPr/>
        </p:nvCxnSpPr>
        <p:spPr>
          <a:xfrm>
            <a:off x="4541421" y="3888750"/>
            <a:ext cx="476836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278912" y="4063365"/>
            <a:ext cx="476836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文本框 15"/>
          <p:cNvSpPr txBox="1"/>
          <p:nvPr/>
        </p:nvSpPr>
        <p:spPr>
          <a:xfrm>
            <a:off x="4478429" y="3428262"/>
            <a:ext cx="5533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15"/>
          <p:cNvSpPr txBox="1"/>
          <p:nvPr/>
        </p:nvSpPr>
        <p:spPr>
          <a:xfrm>
            <a:off x="5755748" y="4062740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15"/>
          <p:cNvSpPr txBox="1"/>
          <p:nvPr/>
        </p:nvSpPr>
        <p:spPr>
          <a:xfrm>
            <a:off x="5755749" y="3628317"/>
            <a:ext cx="21286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（万元）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755045" y="4409102"/>
            <a:ext cx="55743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用于现金补助的资金是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15"/>
          <p:cNvSpPr txBox="1"/>
          <p:nvPr/>
        </p:nvSpPr>
        <p:spPr>
          <a:xfrm>
            <a:off x="359811" y="2699519"/>
            <a:ext cx="81843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  <p:bldP spid="15" grpId="0"/>
      <p:bldP spid="17" grpId="0"/>
      <p:bldP spid="19" grpId="0"/>
      <p:bldP spid="21" grpId="0"/>
      <p:bldP spid="13" grpId="0" bldLvl="0" animBg="1"/>
      <p:bldP spid="6" grpId="0"/>
      <p:bldP spid="22" grpId="0"/>
      <p:bldP spid="23" grpId="0" bldLvl="0" animBg="1"/>
      <p:bldP spid="26" grpId="0"/>
      <p:bldP spid="27" grpId="0"/>
      <p:bldP spid="30" grpId="0"/>
      <p:bldP spid="31" grpId="0"/>
      <p:bldP spid="32" grpId="0"/>
      <p:bldP spid="33" grpId="0"/>
      <p:bldP spid="3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1836</Words>
  <Application>WPS 演示</Application>
  <PresentationFormat>全屏显示(16:9)</PresentationFormat>
  <Paragraphs>270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黑体</vt:lpstr>
      <vt:lpstr>Calibri</vt:lpstr>
      <vt:lpstr>楷体_GB2312</vt:lpstr>
      <vt:lpstr>幼圆</vt:lpstr>
      <vt:lpstr>楷体</vt:lpstr>
      <vt:lpstr>Times New Roman</vt:lpstr>
      <vt:lpstr>Cambria Math</vt:lpstr>
      <vt:lpstr>Cambria Math</vt:lpstr>
      <vt:lpstr>等线</vt:lpstr>
      <vt:lpstr>微软雅黑</vt:lpstr>
      <vt:lpstr>Arial Unicode MS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122</cp:revision>
  <dcterms:created xsi:type="dcterms:W3CDTF">2018-09-11T05:46:00Z</dcterms:created>
  <dcterms:modified xsi:type="dcterms:W3CDTF">2023-08-29T00:55:59Z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1F05532ADDD5425E97F30DE3928E804F_12</vt:lpwstr>
  </property>
</Properties>
</file>