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</p:sldMasterIdLst>
  <p:notesMasterIdLst>
    <p:notesMasterId r:id="rId22"/>
  </p:notesMasterIdLst>
  <p:sldIdLst>
    <p:sldId id="256" r:id="rId4"/>
    <p:sldId id="307" r:id="rId5"/>
    <p:sldId id="308" r:id="rId6"/>
    <p:sldId id="309" r:id="rId7"/>
    <p:sldId id="311" r:id="rId8"/>
    <p:sldId id="332" r:id="rId9"/>
    <p:sldId id="312" r:id="rId10"/>
    <p:sldId id="313" r:id="rId11"/>
    <p:sldId id="314" r:id="rId12"/>
    <p:sldId id="315" r:id="rId13"/>
    <p:sldId id="316" r:id="rId14"/>
    <p:sldId id="333" r:id="rId15"/>
    <p:sldId id="317" r:id="rId16"/>
    <p:sldId id="318" r:id="rId17"/>
    <p:sldId id="334" r:id="rId18"/>
    <p:sldId id="324" r:id="rId19"/>
    <p:sldId id="326" r:id="rId20"/>
    <p:sldId id="271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E64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276374C-0AB3-4B53-BD67-E1EF392B62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8699A0E-FB9C-44E7-9D32-AB8632EE62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4.png"/><Relationship Id="rId38" Type="http://schemas.openxmlformats.org/officeDocument/2006/relationships/slide" Target="../slides/slide1.xml"/><Relationship Id="rId37" Type="http://schemas.openxmlformats.org/officeDocument/2006/relationships/image" Target="../media/image3.png"/><Relationship Id="rId36" Type="http://schemas.openxmlformats.org/officeDocument/2006/relationships/image" Target="../media/image2.png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512" y="9297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圆的周长公式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8" action="ppaction://hlinksldjump"/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image" Target="../media/image6.png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" Target="slide18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8731" y="1435155"/>
            <a:ext cx="523605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圆的周长公式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1115616" y="934604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测得数据填表如下：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15616" y="1779662"/>
          <a:ext cx="5880862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9"/>
                <a:gridCol w="1116655"/>
                <a:gridCol w="1196416"/>
                <a:gridCol w="957133"/>
                <a:gridCol w="1098489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周长</a:t>
                      </a:r>
                      <a:r>
                        <a:rPr lang="en-US" altLang="zh-CN" sz="2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(cm)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3.15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6.3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15.7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</a:t>
                      </a:r>
                      <a:r>
                        <a:rPr lang="en-US" altLang="zh-CN" sz="2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(cm)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27088" y="1563638"/>
            <a:ext cx="77517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根据表中测量数据计算出周长与对应直径的商。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00115" y="2547944"/>
            <a:ext cx="626417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3.15÷1=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6.3÷2=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3.15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25÷8=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3.125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15.7÷5=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lang="zh-CN" altLang="zh-CN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00113" y="3688556"/>
            <a:ext cx="12236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338695" y="627534"/>
            <a:ext cx="4889489" cy="683236"/>
          </a:xfrm>
          <a:prstGeom prst="roundRect">
            <a:avLst/>
          </a:prstGeom>
          <a:solidFill>
            <a:srgbClr val="00B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探索圆的周长和直径的关系</a:t>
            </a:r>
            <a:r>
              <a:rPr lang="zh-CN" altLang="en-US" sz="28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79712" y="3734722"/>
            <a:ext cx="575047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无论是大圆还是小圆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圆的周长总是直径的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倍多一些。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6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87624" y="987574"/>
          <a:ext cx="609620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366"/>
                <a:gridCol w="929522"/>
                <a:gridCol w="864096"/>
                <a:gridCol w="995019"/>
                <a:gridCol w="102120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周长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(cm)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3.15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6.3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15.7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(cm)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圆周长除以直径的商（保留两位小数）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473960" y="2309049"/>
            <a:ext cx="90631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438852" y="2292099"/>
            <a:ext cx="90631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5227044" y="2292099"/>
            <a:ext cx="108745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3.125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6314354" y="2289636"/>
            <a:ext cx="90631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6413" y="1310770"/>
            <a:ext cx="57937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操作和实验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38696" y="627534"/>
            <a:ext cx="3484924" cy="683236"/>
          </a:xfrm>
          <a:prstGeom prst="roundRect">
            <a:avLst/>
          </a:prstGeom>
          <a:solidFill>
            <a:srgbClr val="00B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明确圆周率的意义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3152650" y="3235417"/>
            <a:ext cx="4752975" cy="1465546"/>
          </a:xfrm>
          <a:prstGeom prst="wedgeRoundRectCallout">
            <a:avLst>
              <a:gd name="adj1" fmla="val -57850"/>
              <a:gd name="adj2" fmla="val 569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是一个无限不循环小数，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π=3.141592653……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在实际应用中，一般取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3.14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pitchFamily="2" charset="-122"/>
            </a:endParaRPr>
          </a:p>
        </p:txBody>
      </p:sp>
      <p:pic>
        <p:nvPicPr>
          <p:cNvPr id="3074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75656" y="3055461"/>
            <a:ext cx="1361096" cy="164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94495" y="1814724"/>
            <a:ext cx="779392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任意一个圆的周长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直径是一个固定不变的数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把这个数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希腊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（读作：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pài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6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19975" y="1409955"/>
            <a:ext cx="5380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根据上面的实验探究可知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15616" y="3444806"/>
            <a:ext cx="4673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用字母表示为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2π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19974" y="587665"/>
            <a:ext cx="4025987" cy="683236"/>
          </a:xfrm>
          <a:prstGeom prst="roundRect">
            <a:avLst/>
          </a:prstGeom>
          <a:solidFill>
            <a:srgbClr val="00B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推导圆周长的计算公式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19672" y="2167356"/>
            <a:ext cx="5380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19974" y="2714796"/>
            <a:ext cx="5380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animBg="1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099559" y="3633867"/>
            <a:ext cx="473479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65" y="853084"/>
            <a:ext cx="1841904" cy="85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44262" y="1857683"/>
          <a:ext cx="6096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半径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en-US" altLang="zh-CN" sz="2800" b="1" i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en-US" altLang="zh-CN" sz="2800" b="1" i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kern="1200" dirty="0">
                          <a:solidFill>
                            <a:schemeClr val="lt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周长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en-US" altLang="zh-CN" sz="2800" b="1" i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en-US" alt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4.5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1.6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076701" y="2364295"/>
            <a:ext cx="576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724128" y="2337217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28.26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83504" y="2912626"/>
            <a:ext cx="760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724128" y="2912626"/>
            <a:ext cx="1368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5.024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5"/>
          <p:cNvGrpSpPr/>
          <p:nvPr/>
        </p:nvGrpSpPr>
        <p:grpSpPr bwMode="auto">
          <a:xfrm>
            <a:off x="360363" y="315913"/>
            <a:ext cx="2266950" cy="561975"/>
            <a:chOff x="192082" y="411510"/>
            <a:chExt cx="2266690" cy="561692"/>
          </a:xfrm>
        </p:grpSpPr>
        <p:pic>
          <p:nvPicPr>
            <p:cNvPr id="10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4579" name="矩形 10"/>
          <p:cNvSpPr>
            <a:spLocks noChangeArrowheads="1"/>
          </p:cNvSpPr>
          <p:nvPr/>
        </p:nvSpPr>
        <p:spPr bwMode="auto">
          <a:xfrm>
            <a:off x="971600" y="1359952"/>
            <a:ext cx="7272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一个圆的周长总是它的直径的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3" name="TextBox 3"/>
          <p:cNvSpPr txBox="1">
            <a:spLocks noChangeArrowheads="1"/>
          </p:cNvSpPr>
          <p:nvPr/>
        </p:nvSpPr>
        <p:spPr bwMode="auto">
          <a:xfrm>
            <a:off x="7428062" y="1386580"/>
            <a:ext cx="576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196181" y="2420247"/>
            <a:ext cx="7047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等同了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即误认为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π=3.14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1403648" y="3041217"/>
            <a:ext cx="5459263" cy="1476201"/>
          </a:xfrm>
          <a:prstGeom prst="wedgeRoundRectCallout">
            <a:avLst>
              <a:gd name="adj1" fmla="val 61208"/>
              <a:gd name="adj2" fmla="val 1423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是一个无限不循环小数，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π=3.141592653……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在实际应用中，一般取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pitchFamily="2" charset="-122"/>
              </a:rPr>
              <a:t>3.14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pitchFamily="2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1249802" y="699542"/>
            <a:ext cx="31781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下面的判断对吗？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119189" y="1897027"/>
            <a:ext cx="18903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34919" y="2925279"/>
            <a:ext cx="1569528" cy="153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3" grpId="0"/>
      <p:bldP spid="14" grpId="0"/>
      <p:bldP spid="16" grpId="0" animBg="1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23901" y="830193"/>
            <a:ext cx="78771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3901" y="2356247"/>
            <a:ext cx="8169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半圆的周长等于圆的周长的一半加直径。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011613" y="3230166"/>
            <a:ext cx="34401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半圆的周长为左图红线的长度。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TextBox 18"/>
          <p:cNvSpPr txBox="1">
            <a:spLocks noChangeArrowheads="1"/>
          </p:cNvSpPr>
          <p:nvPr/>
        </p:nvSpPr>
        <p:spPr bwMode="auto">
          <a:xfrm>
            <a:off x="6875463" y="1507302"/>
            <a:ext cx="576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79467"/>
            <a:ext cx="2047329" cy="124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869950" y="1507302"/>
            <a:ext cx="78771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半圆的周长等于圆的周长的一半。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(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空心弧 12"/>
          <p:cNvSpPr/>
          <p:nvPr/>
        </p:nvSpPr>
        <p:spPr>
          <a:xfrm rot="3209027">
            <a:off x="1445685" y="3018468"/>
            <a:ext cx="1941377" cy="1984785"/>
          </a:xfrm>
          <a:prstGeom prst="blockArc">
            <a:avLst>
              <a:gd name="adj1" fmla="val 7599865"/>
              <a:gd name="adj2" fmla="val 18458765"/>
              <a:gd name="adj3" fmla="val 26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" name="直接连接符 5"/>
          <p:cNvCxnSpPr>
            <a:endCxn id="13" idx="1"/>
          </p:cNvCxnSpPr>
          <p:nvPr/>
        </p:nvCxnSpPr>
        <p:spPr>
          <a:xfrm>
            <a:off x="1403648" y="4010860"/>
            <a:ext cx="1994079" cy="193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2" grpId="0"/>
      <p:bldP spid="26630" grpId="0"/>
      <p:bldP spid="12" grpId="0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035046" y="2427841"/>
            <a:ext cx="6984007" cy="14219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圆周长的计算方法：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圆周率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圆周率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=2π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026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832644"/>
            <a:ext cx="1380650" cy="181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3120803" y="1422349"/>
            <a:ext cx="4561500" cy="636630"/>
          </a:xfrm>
          <a:prstGeom prst="wedgeRoundRectCallout">
            <a:avLst>
              <a:gd name="adj1" fmla="val -62144"/>
              <a:gd name="adj2" fmla="val 2468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你知道圆各部分的名称吗？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10" y="2236826"/>
            <a:ext cx="1537643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 rot="12838024">
            <a:off x="3959893" y="3091803"/>
            <a:ext cx="1416085" cy="45719"/>
          </a:xfrm>
          <a:prstGeom prst="rect">
            <a:avLst/>
          </a:prstGeom>
          <a:solidFill>
            <a:srgbClr val="7030A0"/>
          </a:solidFill>
          <a:ln w="31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186497" y="2876192"/>
            <a:ext cx="396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 rot="18058100">
            <a:off x="4071506" y="3438058"/>
            <a:ext cx="720725" cy="36000"/>
          </a:xfrm>
          <a:prstGeom prst="rect">
            <a:avLst/>
          </a:prstGeom>
          <a:solidFill>
            <a:srgbClr val="0000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 rot="18018853">
            <a:off x="4204945" y="3386193"/>
            <a:ext cx="978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 rot="2113891">
            <a:off x="4359588" y="2665941"/>
            <a:ext cx="8639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 rot="2051831">
            <a:off x="4927915" y="2876192"/>
            <a:ext cx="473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16" grpId="0" animBg="1"/>
      <p:bldP spid="17" grpId="0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组合 2"/>
          <p:cNvGrpSpPr/>
          <p:nvPr/>
        </p:nvGrpSpPr>
        <p:grpSpPr bwMode="auto">
          <a:xfrm>
            <a:off x="3203575" y="1117997"/>
            <a:ext cx="5329238" cy="954107"/>
            <a:chOff x="3203848" y="1490008"/>
            <a:chExt cx="5040560" cy="1272331"/>
          </a:xfrm>
        </p:grpSpPr>
        <p:sp>
          <p:nvSpPr>
            <p:cNvPr id="8197" name="AutoShape 27"/>
            <p:cNvSpPr>
              <a:spLocks noChangeArrowheads="1"/>
            </p:cNvSpPr>
            <p:nvPr/>
          </p:nvSpPr>
          <p:spPr bwMode="auto">
            <a:xfrm>
              <a:off x="3203848" y="1494152"/>
              <a:ext cx="5040560" cy="1196185"/>
            </a:xfrm>
            <a:prstGeom prst="wedgeRoundRectCallout">
              <a:avLst>
                <a:gd name="adj1" fmla="val -63931"/>
                <a:gd name="adj2" fmla="val 43194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endParaRPr lang="zh-CN" altLang="zh-CN" sz="2000">
                <a:latin typeface="楷体_GB2312" panose="02010609030101010101" charset="-122"/>
              </a:endParaRPr>
            </a:p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198" name="TextBox 1"/>
            <p:cNvSpPr txBox="1">
              <a:spLocks noChangeArrowheads="1"/>
            </p:cNvSpPr>
            <p:nvPr/>
          </p:nvSpPr>
          <p:spPr bwMode="auto">
            <a:xfrm>
              <a:off x="3235719" y="1490008"/>
              <a:ext cx="5008689" cy="1272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你知道圆的直径与半径的特征及它们之间的关系吗？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4214" y="2370542"/>
            <a:ext cx="79914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同一个圆里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所有直径的长度都相等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所有半径的长度都相等。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73276" y="649880"/>
            <a:ext cx="1256038" cy="183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84214" y="3344674"/>
            <a:ext cx="7991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同一个圆里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直径的长度是半径的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2146302" y="534987"/>
            <a:ext cx="5345111" cy="884635"/>
          </a:xfrm>
          <a:prstGeom prst="wedgeRoundRectCallout">
            <a:avLst>
              <a:gd name="adj1" fmla="val -53849"/>
              <a:gd name="adj2" fmla="val 3911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上节课我们认识了圆，还欣赏了许多有关圆的图片。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848304" y="4140811"/>
            <a:ext cx="5643109" cy="506015"/>
          </a:xfrm>
          <a:prstGeom prst="wedgeRoundRectCallout">
            <a:avLst>
              <a:gd name="adj1" fmla="val 54039"/>
              <a:gd name="adj2" fmla="val -5110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你知道这个车轮滚动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周有多长吗？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1628175"/>
            <a:ext cx="583882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69858" y="2213451"/>
            <a:ext cx="1486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铁环滚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周的距离是多少？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0" name="Picture 4" descr="C:\Documents and Settings\Administrator\桌面\6年级\p008-02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3" y="3210189"/>
            <a:ext cx="1080120" cy="127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3518"/>
            <a:ext cx="154044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8"/>
          <p:cNvSpPr txBox="1">
            <a:spLocks noChangeArrowheads="1"/>
          </p:cNvSpPr>
          <p:nvPr/>
        </p:nvSpPr>
        <p:spPr bwMode="auto">
          <a:xfrm>
            <a:off x="1053251" y="1458637"/>
            <a:ext cx="73192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找几个大小不同的圆形物品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量出它们的直径和周长。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166813" y="935417"/>
            <a:ext cx="3240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量一量，算一算。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66" y="2355726"/>
            <a:ext cx="635537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2694616"/>
            <a:ext cx="1789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这枚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元硬币的直径是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43233" y="2371450"/>
            <a:ext cx="2088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用线绕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周，就可以量出它的周长。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0152" y="3218422"/>
            <a:ext cx="2037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把圆形物品放在直尺上滚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6" grpId="0"/>
      <p:bldP spid="2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8"/>
          <p:cNvSpPr txBox="1">
            <a:spLocks noChangeArrowheads="1"/>
          </p:cNvSpPr>
          <p:nvPr/>
        </p:nvSpPr>
        <p:spPr bwMode="auto">
          <a:xfrm>
            <a:off x="1187624" y="843558"/>
            <a:ext cx="700511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找几个大小不同的圆形物品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量出它们的直径和周长，看看它们之间有什么关系。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1980456" y="2194637"/>
            <a:ext cx="5183832" cy="954107"/>
          </a:xfrm>
          <a:prstGeom prst="wedgeRoundRectCallout">
            <a:avLst>
              <a:gd name="adj1" fmla="val -55066"/>
              <a:gd name="adj2" fmla="val 902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我们以几个大小不同的圆形纸板为例，尝试着来研究一下吧！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3131840" y="3414358"/>
            <a:ext cx="3742011" cy="1012527"/>
          </a:xfrm>
          <a:prstGeom prst="wedgeRoundRectCallout">
            <a:avLst>
              <a:gd name="adj1" fmla="val 56183"/>
              <a:gd name="adj2" fmla="val -573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圆的周长与圆的直径有什么关系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51" y="2931790"/>
            <a:ext cx="1391478" cy="195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30" y="1820179"/>
            <a:ext cx="1156326" cy="152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3"/>
          <p:cNvSpPr>
            <a:spLocks noChangeArrowheads="1"/>
          </p:cNvSpPr>
          <p:nvPr/>
        </p:nvSpPr>
        <p:spPr bwMode="auto">
          <a:xfrm>
            <a:off x="1331640" y="716028"/>
            <a:ext cx="4835359" cy="523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探索圆的周长和直径的关系。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80726" y="1275606"/>
            <a:ext cx="77517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先测出几个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圆形纸板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的直径和周长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并把测量的数据填入表中。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80726" y="2269414"/>
            <a:ext cx="2518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测量方法如下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93682" y="2931790"/>
            <a:ext cx="643880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把一根绳绕圆形纸板一周。做好标记或剪去多余的部分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再拉直量出它的长度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就是这个圆形纸板的周长。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00084" y="3154893"/>
            <a:ext cx="1639961" cy="683236"/>
          </a:xfrm>
          <a:prstGeom prst="roundRect">
            <a:avLst/>
          </a:prstGeom>
          <a:solidFill>
            <a:srgbClr val="00DE64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绕绳法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3" grpId="0"/>
      <p:bldP spid="6" grpId="0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612" y="4078139"/>
            <a:ext cx="3963667" cy="11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9" y="1256312"/>
            <a:ext cx="1524000" cy="1586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1057029" y="1534691"/>
            <a:ext cx="1080000" cy="1080000"/>
          </a:xfrm>
          <a:prstGeom prst="ellipse">
            <a:avLst/>
          </a:prstGeom>
          <a:solidFill>
            <a:srgbClr val="00B0F0"/>
          </a:solidFill>
          <a:ln w="127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65985" y="1603955"/>
            <a:ext cx="1080000" cy="1080000"/>
          </a:xfrm>
          <a:prstGeom prst="ellipse">
            <a:avLst/>
          </a:prstGeom>
          <a:solidFill>
            <a:srgbClr val="00B0F0"/>
          </a:solidFill>
          <a:ln w="127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50145" y="1189417"/>
            <a:ext cx="1152000" cy="1449775"/>
            <a:chOff x="5471313" y="1874084"/>
            <a:chExt cx="1152000" cy="1449775"/>
          </a:xfrm>
        </p:grpSpPr>
        <p:sp>
          <p:nvSpPr>
            <p:cNvPr id="17" name="椭圆 16"/>
            <p:cNvSpPr/>
            <p:nvPr/>
          </p:nvSpPr>
          <p:spPr>
            <a:xfrm>
              <a:off x="5471313" y="2171859"/>
              <a:ext cx="1152000" cy="1152000"/>
            </a:xfrm>
            <a:prstGeom prst="ellipse">
              <a:avLst/>
            </a:prstGeom>
            <a:noFill/>
            <a:ln w="12700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8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71357" y="1874084"/>
              <a:ext cx="2883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/>
                <a:t>.</a:t>
              </a:r>
              <a:endParaRPr lang="zh-CN" altLang="en-US" sz="24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34797" y="1278254"/>
            <a:ext cx="1152000" cy="1449775"/>
            <a:chOff x="2151364" y="2148797"/>
            <a:chExt cx="1152000" cy="1449775"/>
          </a:xfrm>
        </p:grpSpPr>
        <p:grpSp>
          <p:nvGrpSpPr>
            <p:cNvPr id="26" name="组合 25"/>
            <p:cNvGrpSpPr/>
            <p:nvPr/>
          </p:nvGrpSpPr>
          <p:grpSpPr>
            <a:xfrm>
              <a:off x="2151364" y="2279297"/>
              <a:ext cx="1152000" cy="1319275"/>
              <a:chOff x="2151364" y="2279297"/>
              <a:chExt cx="1152000" cy="1319275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151364" y="2446572"/>
                <a:ext cx="1152000" cy="1152000"/>
              </a:xfrm>
              <a:prstGeom prst="ellipse">
                <a:avLst/>
              </a:prstGeom>
              <a:noFill/>
              <a:ln w="12700" cmpd="sng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2800" b="1" dirty="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  <a:cs typeface="楷体_GB2312" panose="02010609030101010101" charset="-122"/>
                  <a:sym typeface="+mn-ea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2854036" y="2279297"/>
                <a:ext cx="304800" cy="200667"/>
              </a:xfrm>
              <a:custGeom>
                <a:avLst/>
                <a:gdLst>
                  <a:gd name="connsiteX0" fmla="*/ 0 w 304800"/>
                  <a:gd name="connsiteY0" fmla="*/ 200667 h 200667"/>
                  <a:gd name="connsiteX1" fmla="*/ 55419 w 304800"/>
                  <a:gd name="connsiteY1" fmla="*/ 131394 h 200667"/>
                  <a:gd name="connsiteX2" fmla="*/ 83128 w 304800"/>
                  <a:gd name="connsiteY2" fmla="*/ 89830 h 200667"/>
                  <a:gd name="connsiteX3" fmla="*/ 83128 w 304800"/>
                  <a:gd name="connsiteY3" fmla="*/ 6703 h 200667"/>
                  <a:gd name="connsiteX4" fmla="*/ 152400 w 304800"/>
                  <a:gd name="connsiteY4" fmla="*/ 6703 h 200667"/>
                  <a:gd name="connsiteX5" fmla="*/ 180109 w 304800"/>
                  <a:gd name="connsiteY5" fmla="*/ 20558 h 200667"/>
                  <a:gd name="connsiteX6" fmla="*/ 207819 w 304800"/>
                  <a:gd name="connsiteY6" fmla="*/ 20558 h 200667"/>
                  <a:gd name="connsiteX7" fmla="*/ 304800 w 304800"/>
                  <a:gd name="connsiteY7" fmla="*/ 34412 h 20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800" h="200667">
                    <a:moveTo>
                      <a:pt x="0" y="200667"/>
                    </a:moveTo>
                    <a:lnTo>
                      <a:pt x="55419" y="131394"/>
                    </a:lnTo>
                    <a:cubicBezTo>
                      <a:pt x="69274" y="112921"/>
                      <a:pt x="78510" y="110612"/>
                      <a:pt x="83128" y="89830"/>
                    </a:cubicBezTo>
                    <a:cubicBezTo>
                      <a:pt x="87746" y="69048"/>
                      <a:pt x="71583" y="20557"/>
                      <a:pt x="83128" y="6703"/>
                    </a:cubicBezTo>
                    <a:cubicBezTo>
                      <a:pt x="94673" y="-7151"/>
                      <a:pt x="136237" y="4394"/>
                      <a:pt x="152400" y="6703"/>
                    </a:cubicBezTo>
                    <a:cubicBezTo>
                      <a:pt x="168563" y="9012"/>
                      <a:pt x="170873" y="18249"/>
                      <a:pt x="180109" y="20558"/>
                    </a:cubicBezTo>
                    <a:cubicBezTo>
                      <a:pt x="189345" y="22867"/>
                      <a:pt x="187037" y="18249"/>
                      <a:pt x="207819" y="20558"/>
                    </a:cubicBezTo>
                    <a:cubicBezTo>
                      <a:pt x="228601" y="22867"/>
                      <a:pt x="266700" y="28639"/>
                      <a:pt x="304800" y="34412"/>
                    </a:cubicBezTo>
                  </a:path>
                </a:pathLst>
              </a:custGeom>
              <a:noFill/>
              <a:ln w="12700" cmpd="sng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2751408" y="2148797"/>
              <a:ext cx="2883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/>
                <a:t>.</a:t>
              </a:r>
              <a:endParaRPr lang="zh-CN" altLang="en-US" sz="2400" dirty="0"/>
            </a:p>
          </p:txBody>
        </p:sp>
      </p:grpSp>
      <p:sp>
        <p:nvSpPr>
          <p:cNvPr id="30" name="椭圆 29"/>
          <p:cNvSpPr/>
          <p:nvPr/>
        </p:nvSpPr>
        <p:spPr>
          <a:xfrm>
            <a:off x="6197833" y="1501012"/>
            <a:ext cx="1080000" cy="1080000"/>
          </a:xfrm>
          <a:prstGeom prst="ellipse">
            <a:avLst/>
          </a:prstGeom>
          <a:solidFill>
            <a:srgbClr val="00B0F0"/>
          </a:solidFill>
          <a:ln w="127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867235" y="3017655"/>
            <a:ext cx="1080000" cy="1080000"/>
          </a:xfrm>
          <a:prstGeom prst="ellipse">
            <a:avLst/>
          </a:prstGeom>
          <a:solidFill>
            <a:srgbClr val="00B0F0"/>
          </a:solidFill>
          <a:ln w="127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2782380" y="578432"/>
            <a:ext cx="1481893" cy="523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zh-CN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绕绳法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985" y="4197647"/>
            <a:ext cx="47625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右箭头 22"/>
          <p:cNvSpPr/>
          <p:nvPr/>
        </p:nvSpPr>
        <p:spPr>
          <a:xfrm>
            <a:off x="2555776" y="2143955"/>
            <a:ext cx="572836" cy="211771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40" name="右箭头 39"/>
          <p:cNvSpPr/>
          <p:nvPr/>
        </p:nvSpPr>
        <p:spPr>
          <a:xfrm>
            <a:off x="5120817" y="2015764"/>
            <a:ext cx="572836" cy="211771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048" name="圆角右箭头 2047"/>
          <p:cNvSpPr/>
          <p:nvPr/>
        </p:nvSpPr>
        <p:spPr>
          <a:xfrm flipH="1" flipV="1">
            <a:off x="6218111" y="2962109"/>
            <a:ext cx="676266" cy="714761"/>
          </a:xfrm>
          <a:prstGeom prst="ben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1217609" y="2112067"/>
            <a:ext cx="758839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b="1" dirty="0">
                <a:solidFill>
                  <a:srgbClr val="FF0000"/>
                </a:solidFill>
              </a:rPr>
              <a:t>厘米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055" name="直接连接符 2054"/>
          <p:cNvCxnSpPr>
            <a:stCxn id="4" idx="2"/>
            <a:endCxn id="4" idx="6"/>
          </p:cNvCxnSpPr>
          <p:nvPr/>
        </p:nvCxnSpPr>
        <p:spPr>
          <a:xfrm>
            <a:off x="1057029" y="2074691"/>
            <a:ext cx="10800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30" grpId="0" animBg="1"/>
      <p:bldP spid="31" grpId="0" animBg="1"/>
      <p:bldP spid="36" grpId="0" animBg="1"/>
      <p:bldP spid="23" grpId="0" animBg="1"/>
      <p:bldP spid="40" grpId="0" animBg="1"/>
      <p:bldP spid="2048" grpId="0" animBg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971600" y="1020581"/>
            <a:ext cx="777716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在圆形纸板上画一条直径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在直径的一端做好标记。把圆形纸板放在直尺上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标记点对准刻度尺的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刻度线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滚动一周后标记点所对的刻度就是这个圆形纸板的周长。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Group 17"/>
          <p:cNvGrpSpPr/>
          <p:nvPr/>
        </p:nvGrpSpPr>
        <p:grpSpPr bwMode="auto">
          <a:xfrm>
            <a:off x="867912" y="2827694"/>
            <a:ext cx="1259440" cy="1259832"/>
            <a:chOff x="139" y="1977"/>
            <a:chExt cx="1075" cy="937"/>
          </a:xfrm>
        </p:grpSpPr>
        <p:grpSp>
          <p:nvGrpSpPr>
            <p:cNvPr id="14342" name="Group 18"/>
            <p:cNvGrpSpPr/>
            <p:nvPr/>
          </p:nvGrpSpPr>
          <p:grpSpPr bwMode="auto">
            <a:xfrm>
              <a:off x="139" y="1977"/>
              <a:ext cx="1075" cy="937"/>
              <a:chOff x="139" y="1977"/>
              <a:chExt cx="1075" cy="937"/>
            </a:xfrm>
          </p:grpSpPr>
          <p:sp>
            <p:nvSpPr>
              <p:cNvPr id="9" name="Oval 19"/>
              <p:cNvSpPr>
                <a:spLocks noChangeArrowheads="1"/>
              </p:cNvSpPr>
              <p:nvPr/>
            </p:nvSpPr>
            <p:spPr bwMode="auto">
              <a:xfrm>
                <a:off x="139" y="1977"/>
                <a:ext cx="1075" cy="937"/>
              </a:xfrm>
              <a:prstGeom prst="ellipse">
                <a:avLst/>
              </a:prstGeom>
              <a:solidFill>
                <a:srgbClr val="FF00FF"/>
              </a:solidFill>
              <a:ln w="38100" algn="ctr">
                <a:solidFill>
                  <a:srgbClr val="00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44" name="Text Box 20"/>
              <p:cNvSpPr txBox="1">
                <a:spLocks noChangeArrowheads="1"/>
              </p:cNvSpPr>
              <p:nvPr/>
            </p:nvSpPr>
            <p:spPr bwMode="auto">
              <a:xfrm rot="16200000">
                <a:off x="453" y="2241"/>
                <a:ext cx="765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000000"/>
                    </a:solidFill>
                  </a:rPr>
                  <a:t>2</a:t>
                </a:r>
                <a:r>
                  <a:rPr lang="zh-CN" altLang="en-US" dirty="0">
                    <a:solidFill>
                      <a:srgbClr val="000000"/>
                    </a:solidFill>
                  </a:rPr>
                  <a:t>厘米</a:t>
                </a: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" name="Line 21"/>
            <p:cNvSpPr>
              <a:spLocks noChangeShapeType="1"/>
            </p:cNvSpPr>
            <p:nvPr/>
          </p:nvSpPr>
          <p:spPr bwMode="auto">
            <a:xfrm>
              <a:off x="677" y="1977"/>
              <a:ext cx="0" cy="93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2555776" y="466193"/>
            <a:ext cx="1481893" cy="523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滚动</a:t>
            </a:r>
            <a:r>
              <a:rPr lang="zh-CN" altLang="zh-CN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法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573" y="4116660"/>
            <a:ext cx="60864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1497331" y="4121693"/>
            <a:ext cx="437081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56069E-6 L 0.4835 0.00023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全屏显示(16:9)</PresentationFormat>
  <Paragraphs>226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华文新魏</vt:lpstr>
      <vt:lpstr>微软雅黑</vt:lpstr>
      <vt:lpstr>Arial Unicode MS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124</cp:revision>
  <dcterms:created xsi:type="dcterms:W3CDTF">2018-09-11T05:46:00Z</dcterms:created>
  <dcterms:modified xsi:type="dcterms:W3CDTF">2023-08-29T01:05:33Z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551E1E22C28945659F0E41A0F956FD4E_12</vt:lpwstr>
  </property>
</Properties>
</file>