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1" r:id="rId3"/>
  </p:sldMasterIdLst>
  <p:notesMasterIdLst>
    <p:notesMasterId r:id="rId18"/>
  </p:notesMasterIdLst>
  <p:sldIdLst>
    <p:sldId id="450" r:id="rId4"/>
    <p:sldId id="468" r:id="rId5"/>
    <p:sldId id="473" r:id="rId6"/>
    <p:sldId id="474" r:id="rId7"/>
    <p:sldId id="475" r:id="rId8"/>
    <p:sldId id="476" r:id="rId9"/>
    <p:sldId id="477" r:id="rId10"/>
    <p:sldId id="483" r:id="rId11"/>
    <p:sldId id="478" r:id="rId12"/>
    <p:sldId id="481" r:id="rId13"/>
    <p:sldId id="479" r:id="rId14"/>
    <p:sldId id="482" r:id="rId15"/>
    <p:sldId id="480" r:id="rId16"/>
    <p:sldId id="484" r:id="rId17"/>
  </p:sldIdLst>
  <p:sldSz cx="9144000" cy="5143500" type="screen16x9"/>
  <p:notesSz cx="6858000" cy="9144000"/>
  <p:custDataLst>
    <p:tags r:id="rId22"/>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18" userDrawn="1">
          <p15:clr>
            <a:srgbClr val="A4A3A4"/>
          </p15:clr>
        </p15:guide>
        <p15:guide id="2" pos="27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357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97" autoAdjust="0"/>
    <p:restoredTop sz="99852" autoAdjust="0"/>
  </p:normalViewPr>
  <p:slideViewPr>
    <p:cSldViewPr showGuides="1">
      <p:cViewPr varScale="1">
        <p:scale>
          <a:sx n="113" d="100"/>
          <a:sy n="113" d="100"/>
        </p:scale>
        <p:origin x="-108" y="-186"/>
      </p:cViewPr>
      <p:guideLst>
        <p:guide orient="horz" pos="1518"/>
        <p:guide pos="277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2398569-FB1D-4F1B-B26A-76237161E9C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B4EED64C-342B-4C6B-873F-E3880CC7454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2E686362-3CA2-4B42-B5FD-6B99BB22BE55}"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E50FDBE0-ECEE-4889-B332-F684F5A9C78D}"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9F477346-CB7A-46F3-90BF-F4C7C4A27D65}"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205DBE15-A3F8-4E08-99E5-F2CFFCB484E4}"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E4C77163-214B-44CB-BBC0-37F4406A0258}"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41C16F27-3AB6-4352-A44D-A7C15F2A2676}"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B02DFD78-5D7F-4EAA-866D-F14A0054EF7A}"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94C6B368-3FF0-4D82-803A-8D0C5607CA07}" type="slidenum">
              <a:rPr lang="zh-CN" altLang="en-US"/>
            </a:fld>
            <a:endParaRPr lang="zh-CN" altLang="en-US">
              <a:latin typeface="+mn-lt"/>
              <a:ea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6EC13FD6-0638-494D-AA51-AE1A5C4DB4FA}"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2ECA1A2E-8151-4B38-A28A-3C27E9A4AD87}" type="slidenum">
              <a:rPr lang="zh-CN" altLang="en-US"/>
            </a:fld>
            <a:endParaRPr lang="zh-CN" altLang="en-US">
              <a:latin typeface="+mn-lt"/>
              <a:ea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7125A723-84F9-4522-8A8E-4C7362155438}"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F79CFE5E-D5BB-4034-8C4E-6B3F1F53850E}" type="slidenum">
              <a:rPr lang="zh-CN" altLang="en-US"/>
            </a:fld>
            <a:endParaRPr lang="zh-CN" altLang="en-US">
              <a:latin typeface="+mn-lt"/>
              <a:ea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23B31C39-473F-48A5-BD9B-CD5030644B75}"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3A554781-B52C-418E-9C7C-92E4F907405F}" type="slidenum">
              <a:rPr lang="zh-CN" altLang="en-US"/>
            </a:fld>
            <a:endParaRPr lang="zh-CN" altLang="en-US">
              <a:latin typeface="+mn-lt"/>
              <a:ea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3F1752C8-88B6-4C47-BE9D-5358529AC4E0}"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5C669361-0260-4EBE-8C31-BC3F318BAB36}" type="slidenum">
              <a:rPr lang="zh-CN" altLang="en-US"/>
            </a:fld>
            <a:endParaRPr lang="zh-CN" altLang="en-US">
              <a:latin typeface="+mn-lt"/>
              <a:ea typeface="+mn-e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B8C9EBA1-8722-4A44-B69C-F75E94CC56A1}"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4B4397B8-6C13-454C-969C-925C9CC298E0}" type="slidenum">
              <a:rPr lang="zh-CN" altLang="en-US"/>
            </a:fld>
            <a:endParaRPr lang="zh-CN" altLang="en-US">
              <a:latin typeface="+mn-lt"/>
              <a:ea typeface="+mn-e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38289D69-9A4E-426B-9D40-32215B09E21C}"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03498246-B04C-40A3-BCDB-01E10A56C167}" type="slidenum">
              <a:rPr lang="zh-CN" altLang="en-US"/>
            </a:fld>
            <a:endParaRPr lang="zh-CN" altLang="en-US">
              <a:latin typeface="+mn-lt"/>
              <a:ea typeface="+mn-e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ADA36645-EE90-4F6D-854E-9663CFE3BAEC}"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2B249DA8-B961-4134-A10E-10F3154695F7}" type="slidenum">
              <a:rPr lang="zh-CN" altLang="en-US"/>
            </a:fld>
            <a:endParaRPr lang="zh-CN" altLang="en-US">
              <a:latin typeface="+mn-lt"/>
              <a:ea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A2B37209-6933-4063-ABD7-62D767E22F3C}"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0FBB35D7-845C-4D75-9CA5-3785C16AB65B}"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F5CF6DC1-5D40-48B9-ACEB-C29710D0B6B0}"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16501A6E-5697-4408-A8E2-9562A51E97B6}" type="slidenum">
              <a:rPr lang="zh-CN" altLang="en-US"/>
            </a:fld>
            <a:endParaRPr lang="zh-CN" altLang="en-US">
              <a:latin typeface="+mn-lt"/>
              <a:ea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C04E0851-D467-4C59-8752-CF4FACC3902B}"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754A8032-45DB-46A3-9E22-67A245CD042C}" type="slidenum">
              <a:rPr lang="zh-CN" altLang="en-US"/>
            </a:fld>
            <a:endParaRPr lang="zh-CN" altLang="en-US">
              <a:latin typeface="+mn-lt"/>
              <a:ea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872AFFE0-3830-446F-8844-D6A9D9A59A4E}"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D2B3A04A-277C-48D7-8CCC-C81DA40BDEEB}" type="slidenum">
              <a:rPr lang="zh-CN" altLang="en-US"/>
            </a:fld>
            <a:endParaRPr lang="zh-CN" altLang="en-US">
              <a:latin typeface="+mn-lt"/>
              <a:ea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713B7CB9-2A98-4930-906A-5A479E9D6F70}"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00315AE0-AC63-4127-A85C-36A3751DF71B}" type="slidenum">
              <a:rPr lang="zh-CN" altLang="en-US"/>
            </a:fld>
            <a:endParaRPr lang="zh-CN" altLang="en-US">
              <a:latin typeface="+mn-lt"/>
              <a:ea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4EA77689-4BD2-4FDB-9ED7-F3D5B79DACD5}"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891661D4-811A-4D45-9639-F2A9124CC1F7}" type="slidenum">
              <a:rPr lang="zh-CN" altLang="en-US"/>
            </a:fld>
            <a:endParaRPr lang="zh-CN" altLang="en-US">
              <a:latin typeface="+mn-lt"/>
              <a:ea typeface="+mn-ea"/>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33CDB470-3991-4661-AA02-B07558291ED3}"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41B71EB7-7776-4599-B39F-F7BDA47D540A}" type="slidenum">
              <a:rPr lang="zh-CN" altLang="en-US"/>
            </a:fld>
            <a:endParaRPr lang="zh-CN" altLang="en-US">
              <a:latin typeface="+mn-lt"/>
              <a:ea typeface="+mn-ea"/>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53CABE34-9300-4518-B335-B87AFBD33FDB}"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B1266C0E-3631-4D89-BCEA-480EBE9521E3}" type="slidenum">
              <a:rPr lang="zh-CN" altLang="en-US"/>
            </a:fld>
            <a:endParaRPr lang="zh-CN" altLang="en-US">
              <a:latin typeface="+mn-lt"/>
              <a:ea typeface="+mn-ea"/>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5A9D0F1B-1521-43C7-A63B-BEFB97ADDC7F}"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645D43F7-D861-47AB-A437-3F8EA8F6D388}" type="slidenum">
              <a:rPr lang="zh-CN" altLang="en-US"/>
            </a:fld>
            <a:endParaRPr lang="zh-CN" altLang="en-US">
              <a:latin typeface="+mn-lt"/>
              <a:ea typeface="+mn-ea"/>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C25301B3-7B61-403E-B542-A3FA539D7B45}"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22BD7D5F-1168-4C7F-8369-09D6AFE8C8A1}" type="slidenum">
              <a:rPr lang="zh-CN" altLang="en-US"/>
            </a:fld>
            <a:endParaRPr lang="zh-CN" altLang="en-US">
              <a:latin typeface="+mn-lt"/>
              <a:ea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C7E29759-7BA6-4602-8E90-F66682FF6131}"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BB51DD3C-27E7-47E6-BC2E-305EF3B2F859}" type="slidenum">
              <a:rPr lang="zh-CN" altLang="en-US"/>
            </a:fld>
            <a:endParaRPr lang="zh-CN" altLang="en-US">
              <a:latin typeface="+mn-lt"/>
              <a:ea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9669F41B-20B9-402E-B0A1-5B053BB2E476}"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EEBCFAC3-AA54-43F5-A371-3FB3678ACA37}"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C60AB2F7-DE5F-4ECE-B851-89D967B48B79}"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AC9E92B3-78E7-402B-9C70-D6BF50B6A086}" type="slidenum">
              <a:rPr lang="zh-CN" altLang="en-US"/>
            </a:fld>
            <a:endParaRPr lang="zh-CN" altLang="en-US">
              <a:latin typeface="+mn-lt"/>
              <a:ea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a:xfrm>
            <a:off x="6286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903E840E-E1C8-48EF-822C-901E06591078}" type="datetimeFigureOut">
              <a:rPr lang="zh-CN" altLang="en-US"/>
            </a:fld>
            <a:endParaRPr lang="zh-CN" altLang="en-US">
              <a:latin typeface="+mn-lt"/>
              <a:ea typeface="+mn-ea"/>
            </a:endParaRPr>
          </a:p>
        </p:txBody>
      </p:sp>
      <p:sp>
        <p:nvSpPr>
          <p:cNvPr id="4" name="页脚占位符 3"/>
          <p:cNvSpPr>
            <a:spLocks noGrp="1"/>
          </p:cNvSpPr>
          <p:nvPr>
            <p:ph type="ftr" sz="quarter" idx="11"/>
          </p:nvPr>
        </p:nvSpPr>
        <p:spPr>
          <a:xfrm>
            <a:off x="3028950" y="4767263"/>
            <a:ext cx="3086100" cy="274637"/>
          </a:xfrm>
        </p:spPr>
        <p:txBody>
          <a:bodyPr/>
          <a:lstStyle>
            <a:lvl1pPr>
              <a:spcBef>
                <a:spcPts val="0"/>
              </a:spcBef>
              <a:spcAft>
                <a:spcPts val="0"/>
              </a:spcAft>
              <a:defRPr noProof="1">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457950" y="4767263"/>
            <a:ext cx="2057400" cy="274637"/>
          </a:xfrm>
        </p:spPr>
        <p:txBody>
          <a:bodyPr/>
          <a:lstStyle>
            <a:lvl1pPr>
              <a:spcBef>
                <a:spcPts val="0"/>
              </a:spcBef>
              <a:spcAft>
                <a:spcPts val="0"/>
              </a:spcAft>
              <a:defRPr noProof="1">
                <a:latin typeface="Calibri" panose="020F0502020204030204" pitchFamily="34" charset="0"/>
                <a:ea typeface="宋体" panose="02010600030101010101" pitchFamily="2" charset="-122"/>
              </a:defRPr>
            </a:lvl1pPr>
          </a:lstStyle>
          <a:p>
            <a:pPr>
              <a:defRPr/>
            </a:pPr>
            <a:fld id="{8255E242-BEEA-465E-9413-DD4DD4F03EA4}" type="slidenum">
              <a:rPr lang="zh-CN" altLang="en-US"/>
            </a:fld>
            <a:endParaRPr lang="zh-CN" altLang="en-US">
              <a:latin typeface="+mn-lt"/>
              <a:ea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2567A958-88BE-4629-B98A-68DCF4167DE7}" type="datetimeFigureOut">
              <a:rPr lang="zh-CN" altLang="en-US"/>
            </a:fld>
            <a:endParaRPr lang="en-US" altLang="zh-CN"/>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B5B4D61C-1C98-43A2-A110-F0FE1F9D4C2E}" type="slidenum">
              <a:rPr lang="zh-CN" altLang="en-US"/>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3B7DAEC9-2EDC-4349-B01B-880B198D9FD2}" type="datetimeFigureOut">
              <a:rPr lang="zh-CN" altLang="en-US"/>
            </a:fld>
            <a:endParaRPr lang="en-US" altLang="zh-CN"/>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2593BF00-19A6-484B-B675-C2F710493D5F}" type="slidenum">
              <a:rPr lang="zh-CN" altLang="en-US"/>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80A680BC-B261-46A6-B349-619EC577BC9D}" type="datetimeFigureOut">
              <a:rPr lang="zh-CN" altLang="en-US"/>
            </a:fld>
            <a:endParaRPr lang="en-US" altLang="zh-CN"/>
          </a:p>
        </p:txBody>
      </p:sp>
      <p:sp>
        <p:nvSpPr>
          <p:cNvPr id="8" name="页脚占位符 7"/>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E15B2921-66E6-4A4A-A23F-553EEC144528}" type="slidenum">
              <a:rPr lang="zh-CN" altLang="en-US"/>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52E90765-5882-44F9-9798-0FFBD6E02624}" type="datetimeFigureOut">
              <a:rPr lang="zh-CN" altLang="en-US"/>
            </a:fld>
            <a:endParaRPr lang="en-US" altLang="zh-CN"/>
          </a:p>
        </p:txBody>
      </p:sp>
      <p:sp>
        <p:nvSpPr>
          <p:cNvPr id="4" name="页脚占位符 3"/>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AE0A8CFA-955A-4741-B112-A2CDE070B461}" type="slidenum">
              <a:rPr lang="zh-CN" altLang="en-US"/>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22CEDD3D-9814-4FB9-B75D-16135AC79840}" type="datetimeFigureOut">
              <a:rPr lang="zh-CN" altLang="en-US"/>
            </a:fld>
            <a:endParaRPr lang="en-US" altLang="zh-CN"/>
          </a:p>
        </p:txBody>
      </p:sp>
      <p:sp>
        <p:nvSpPr>
          <p:cNvPr id="3" name="页脚占位符 2"/>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623A6025-47E0-4B8A-958A-FD097EDB6CE2}"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77329565-8E79-45EE-8852-58F008686437}" type="datetimeFigureOut">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936FE388-F461-4C73-8FC9-7C9EFCF19796}"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7BB0E61C-ED19-41CE-9F87-591226FF7297}" type="datetimeFigureOut">
              <a:rPr lang="zh-CN" altLang="en-US"/>
            </a:fld>
            <a:endParaRPr lang="en-US" altLang="zh-CN"/>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894170F0-E931-49FA-932E-4B2AAB62B501}" type="slidenum">
              <a:rPr lang="zh-CN" altLang="en-US"/>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0549FF31-AAA3-410D-8C40-8E27CDF5DACB}" type="datetimeFigureOut">
              <a:rPr lang="zh-CN" altLang="en-US"/>
            </a:fld>
            <a:endParaRPr lang="en-US" altLang="zh-CN"/>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56779CB3-751B-4FC9-8C6E-D2AB3B8835C7}" type="slidenum">
              <a:rPr lang="zh-CN" altLang="en-US"/>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1A83AD87-BE9A-45CA-9EAE-028FED3E5374}" type="datetimeFigureOut">
              <a:rPr lang="zh-CN" altLang="en-US"/>
            </a:fld>
            <a:endParaRPr lang="en-US" altLang="zh-CN"/>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32D7A2C2-1255-44C3-85A3-7ABB76E6CEE9}" type="slidenum">
              <a:rPr lang="zh-CN" altLang="en-US"/>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ED936E18-39CB-435D-8858-682B5B566E79}" type="datetimeFigureOut">
              <a:rPr lang="zh-CN" altLang="en-US"/>
            </a:fld>
            <a:endParaRPr lang="en-US" altLang="zh-CN"/>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defRPr sz="1400">
                <a:solidFill>
                  <a:srgbClr val="000000"/>
                </a:solidFill>
                <a:latin typeface="Calibri" panose="020F0502020204030204" pitchFamily="34" charset="0"/>
              </a:defRPr>
            </a:lvl1pPr>
          </a:lstStyle>
          <a:p>
            <a:fld id="{9B14026B-2D02-4CF4-B9C1-F59C8215303D}" type="slidenum">
              <a:rPr lang="zh-CN" altLang="en-US"/>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6F0C0871-FFF7-45EB-9C1E-B225FDFDA41B}" type="datetimeFigureOut">
              <a:rPr lang="zh-CN" altLang="en-US"/>
            </a:fld>
            <a:endParaRPr lang="zh-CN" altLang="en-US"/>
          </a:p>
        </p:txBody>
      </p:sp>
      <p:sp>
        <p:nvSpPr>
          <p:cNvPr id="8" name="页脚占位符 7"/>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EABCECAF-EEAA-4243-927A-2EB365A9CDA0}" type="slidenum">
              <a:rPr lang="zh-CN" altLang="en-US"/>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F98327A9-4B1E-47C7-8D45-65E257704148}" type="datetimeFigureOut">
              <a:rPr lang="zh-CN" altLang="en-US"/>
            </a:fld>
            <a:endParaRPr lang="zh-CN" altLang="en-US"/>
          </a:p>
        </p:txBody>
      </p:sp>
      <p:sp>
        <p:nvSpPr>
          <p:cNvPr id="4" name="页脚占位符 3"/>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9D36FCB2-5325-4CFC-807D-C2F0169A3B0A}"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D62353F2-A03B-463C-9367-DC0BF8DCBD5D}" type="datetimeFigureOut">
              <a:rPr lang="zh-CN" altLang="en-US"/>
            </a:fld>
            <a:endParaRPr lang="zh-CN" altLang="en-US"/>
          </a:p>
        </p:txBody>
      </p:sp>
      <p:sp>
        <p:nvSpPr>
          <p:cNvPr id="3" name="页脚占位符 2"/>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11D0449E-3306-45D1-87D4-2F554A06390F}"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D699D238-57A9-43CF-8924-4F17C74FD6B3}" type="datetimeFigureOut">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9F5196F8-CE77-4DFE-81E2-FF826EF7EB7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40376C7D-9BAA-41A0-9E96-43967415AE76}" type="datetimeFigureOut">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C4F41A75-E61C-4DF9-BEA1-B1747A907FFD}"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4.png"/><Relationship Id="rId36" Type="http://schemas.openxmlformats.org/officeDocument/2006/relationships/slide" Target="../slides/slide1.xml"/><Relationship Id="rId35" Type="http://schemas.openxmlformats.org/officeDocument/2006/relationships/image" Target="../media/image3.png"/><Relationship Id="rId34" Type="http://schemas.openxmlformats.org/officeDocument/2006/relationships/image" Target="../media/image2.png"/><Relationship Id="rId33" Type="http://schemas.openxmlformats.org/officeDocument/2006/relationships/image" Target="../media/image1.png"/><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9" Type="http://schemas.openxmlformats.org/officeDocument/2006/relationships/theme" Target="../theme/theme2.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57.xml"/><Relationship Id="rId24" Type="http://schemas.openxmlformats.org/officeDocument/2006/relationships/slideLayout" Target="../slideLayouts/slideLayout56.xml"/><Relationship Id="rId23" Type="http://schemas.openxmlformats.org/officeDocument/2006/relationships/slideLayout" Target="../slideLayouts/slideLayout55.xml"/><Relationship Id="rId22" Type="http://schemas.openxmlformats.org/officeDocument/2006/relationships/slideLayout" Target="../slideLayouts/slideLayout54.xml"/><Relationship Id="rId21" Type="http://schemas.openxmlformats.org/officeDocument/2006/relationships/slideLayout" Target="../slideLayouts/slideLayout53.xml"/><Relationship Id="rId20" Type="http://schemas.openxmlformats.org/officeDocument/2006/relationships/slideLayout" Target="../slideLayouts/slideLayout52.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3"/>
          <a:stretch>
            <a:fillRect/>
          </a:stretch>
        </a:blipFill>
        <a:effectLst/>
      </p:bgPr>
    </p:bg>
    <p:spTree>
      <p:nvGrpSpPr>
        <p:cNvPr id="1" name=""/>
        <p:cNvGrpSpPr/>
        <p:nvPr/>
      </p:nvGrpSpPr>
      <p:grpSpPr>
        <a:xfrm>
          <a:off x="0" y="0"/>
          <a:ext cx="0" cy="0"/>
          <a:chOff x="0" y="0"/>
          <a:chExt cx="0" cy="0"/>
        </a:xfrm>
      </p:grpSpPr>
      <p:pic>
        <p:nvPicPr>
          <p:cNvPr id="1026" name="图片 6"/>
          <p:cNvPicPr>
            <a:picLocks noChangeAspect="1"/>
          </p:cNvPicPr>
          <p:nvPr userDrawn="1"/>
        </p:nvPicPr>
        <p:blipFill>
          <a:blip r:embed="rId34"/>
          <a:srcRect/>
          <a:stretch>
            <a:fillRect/>
          </a:stretch>
        </p:blipFill>
        <p:spPr bwMode="auto">
          <a:xfrm>
            <a:off x="0" y="4732338"/>
            <a:ext cx="9144000" cy="411162"/>
          </a:xfrm>
          <a:prstGeom prst="rect">
            <a:avLst/>
          </a:prstGeom>
          <a:noFill/>
          <a:ln w="9525">
            <a:noFill/>
            <a:miter lim="800000"/>
            <a:headEnd/>
            <a:tailEnd/>
          </a:ln>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pic>
        <p:nvPicPr>
          <p:cNvPr id="1030" name="图片 8"/>
          <p:cNvPicPr>
            <a:picLocks noChangeAspect="1"/>
          </p:cNvPicPr>
          <p:nvPr userDrawn="1"/>
        </p:nvPicPr>
        <p:blipFill>
          <a:blip r:embed="rId35"/>
          <a:srcRect/>
          <a:stretch>
            <a:fillRect/>
          </a:stretch>
        </p:blipFill>
        <p:spPr bwMode="auto">
          <a:xfrm>
            <a:off x="8027988" y="123825"/>
            <a:ext cx="915987" cy="360363"/>
          </a:xfrm>
          <a:prstGeom prst="rect">
            <a:avLst/>
          </a:prstGeom>
          <a:noFill/>
          <a:ln w="9525">
            <a:noFill/>
            <a:miter lim="800000"/>
            <a:headEnd/>
            <a:tailEnd/>
          </a:ln>
        </p:spPr>
      </p:pic>
      <p:sp>
        <p:nvSpPr>
          <p:cNvPr id="10" name="TextBox 9"/>
          <p:cNvSpPr txBox="1"/>
          <p:nvPr userDrawn="1"/>
        </p:nvSpPr>
        <p:spPr>
          <a:xfrm>
            <a:off x="269875" y="82550"/>
            <a:ext cx="936625" cy="261938"/>
          </a:xfrm>
          <a:prstGeom prst="rect">
            <a:avLst/>
          </a:prstGeom>
          <a:noFill/>
        </p:spPr>
        <p:txBody>
          <a:bodyPr>
            <a:spAutoFit/>
          </a:bodyPr>
          <a:lstStyle/>
          <a:p>
            <a:pPr fontAlgn="auto">
              <a:spcBef>
                <a:spcPts val="0"/>
              </a:spcBef>
              <a:spcAft>
                <a:spcPts val="0"/>
              </a:spcAft>
              <a:defRPr/>
            </a:pPr>
            <a:r>
              <a:rPr lang="zh-CN" altLang="en-US" sz="1100" dirty="0">
                <a:latin typeface="黑体" panose="02010609060101010101" pitchFamily="49" charset="-122"/>
                <a:ea typeface="黑体" panose="02010609060101010101" pitchFamily="49" charset="-122"/>
              </a:rPr>
              <a:t>练习十九</a:t>
            </a:r>
            <a:endParaRPr lang="zh-CN" altLang="en-US" sz="1100" dirty="0">
              <a:latin typeface="黑体" panose="02010609060101010101" pitchFamily="49" charset="-122"/>
              <a:ea typeface="黑体" panose="02010609060101010101" pitchFamily="49" charset="-122"/>
            </a:endParaRPr>
          </a:p>
        </p:txBody>
      </p:sp>
      <p:grpSp>
        <p:nvGrpSpPr>
          <p:cNvPr id="1032" name="组合 5"/>
          <p:cNvGrpSpPr/>
          <p:nvPr userDrawn="1"/>
        </p:nvGrpSpPr>
        <p:grpSpPr bwMode="auto">
          <a:xfrm>
            <a:off x="8039100" y="4772025"/>
            <a:ext cx="1104900" cy="371475"/>
            <a:chOff x="7643422" y="4681236"/>
            <a:chExt cx="1105042" cy="370719"/>
          </a:xfrm>
        </p:grpSpPr>
        <p:pic>
          <p:nvPicPr>
            <p:cNvPr id="1033" name="图片 10">
              <a:hlinkClick r:id="rId36" action="ppaction://hlinksldjump"/>
            </p:cNvPr>
            <p:cNvPicPr>
              <a:picLocks noChangeAspect="1"/>
            </p:cNvPicPr>
            <p:nvPr/>
          </p:nvPicPr>
          <p:blipFill>
            <a:blip r:embed="rId37"/>
            <a:srcRect/>
            <a:stretch>
              <a:fillRect/>
            </a:stretch>
          </p:blipFill>
          <p:spPr bwMode="auto">
            <a:xfrm>
              <a:off x="7643422" y="4713389"/>
              <a:ext cx="1105042" cy="338566"/>
            </a:xfrm>
            <a:prstGeom prst="rect">
              <a:avLst/>
            </a:prstGeom>
            <a:noFill/>
            <a:ln w="9525">
              <a:noFill/>
              <a:miter lim="800000"/>
              <a:headEnd/>
              <a:tailEnd/>
            </a:ln>
          </p:spPr>
        </p:pic>
        <p:sp>
          <p:nvSpPr>
            <p:cNvPr id="12" name="文本框 26">
              <a:hlinkClick r:id="rId36" action="ppaction://hlinksldjump"/>
            </p:cNvPr>
            <p:cNvSpPr txBox="1"/>
            <p:nvPr/>
          </p:nvSpPr>
          <p:spPr>
            <a:xfrm>
              <a:off x="7762500" y="4681236"/>
              <a:ext cx="647783" cy="369135"/>
            </a:xfrm>
            <a:prstGeom prst="rect">
              <a:avLst/>
            </a:prstGeom>
            <a:noFill/>
          </p:spPr>
          <p:txBody>
            <a:bodyPr wrap="none">
              <a:spAutoFit/>
            </a:bodyPr>
            <a:lstStyle/>
            <a:p>
              <a:pPr fontAlgn="auto">
                <a:spcBef>
                  <a:spcPts val="0"/>
                </a:spcBef>
                <a:spcAft>
                  <a:spcPts val="0"/>
                </a:spcAft>
                <a:defRPr/>
              </a:pPr>
              <a:r>
                <a:rPr kumimoji="1" lang="zh-CN" altLang="en-US" dirty="0">
                  <a:latin typeface="黑体" panose="02010609060101010101" pitchFamily="49" charset="-122"/>
                  <a:ea typeface="黑体" panose="02010609060101010101" pitchFamily="49" charset="-122"/>
                </a:rPr>
                <a:t>返回</a:t>
              </a:r>
              <a:endParaRPr kumimoji="1" lang="zh-CN" altLang="en-US"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34818" name="图片 9"/>
          <p:cNvPicPr>
            <a:picLocks noChangeAspect="1"/>
          </p:cNvPicPr>
          <p:nvPr userDrawn="1"/>
        </p:nvPicPr>
        <p:blipFill>
          <a:blip r:embed="rId27"/>
          <a:srcRect/>
          <a:stretch>
            <a:fillRect/>
          </a:stretch>
        </p:blipFill>
        <p:spPr bwMode="auto">
          <a:xfrm>
            <a:off x="8027988" y="123825"/>
            <a:ext cx="915987" cy="360363"/>
          </a:xfrm>
          <a:prstGeom prst="rect">
            <a:avLst/>
          </a:prstGeom>
          <a:noFill/>
          <a:ln w="9525">
            <a:noFill/>
            <a:miter lim="800000"/>
            <a:headEnd/>
            <a:tailEnd/>
          </a:ln>
        </p:spPr>
      </p:pic>
      <p:pic>
        <p:nvPicPr>
          <p:cNvPr id="34819" name="图片 5"/>
          <p:cNvPicPr>
            <a:picLocks noChangeAspect="1"/>
          </p:cNvPicPr>
          <p:nvPr userDrawn="1"/>
        </p:nvPicPr>
        <p:blipFill>
          <a:blip r:embed="rId28"/>
          <a:srcRect/>
          <a:stretch>
            <a:fillRect/>
          </a:stretch>
        </p:blipFill>
        <p:spPr bwMode="auto">
          <a:xfrm>
            <a:off x="0" y="4732338"/>
            <a:ext cx="9144000" cy="411162"/>
          </a:xfrm>
          <a:prstGeom prst="rect">
            <a:avLst/>
          </a:prstGeom>
          <a:noFill/>
          <a:ln w="9525">
            <a:noFill/>
            <a:miter lim="800000"/>
            <a:headEnd/>
            <a:tailEnd/>
          </a:ln>
        </p:spPr>
      </p:pic>
      <p:sp>
        <p:nvSpPr>
          <p:cNvPr id="4" name="矩形 3"/>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 name="TextBox 9"/>
          <p:cNvSpPr txBox="1"/>
          <p:nvPr userDrawn="1"/>
        </p:nvSpPr>
        <p:spPr>
          <a:xfrm>
            <a:off x="269875" y="82550"/>
            <a:ext cx="936625" cy="261938"/>
          </a:xfrm>
          <a:prstGeom prst="rect">
            <a:avLst/>
          </a:prstGeom>
          <a:noFill/>
        </p:spPr>
        <p:txBody>
          <a:bodyPr>
            <a:spAutoFit/>
          </a:bodyPr>
          <a:lstStyle/>
          <a:p>
            <a:pPr fontAlgn="auto">
              <a:spcBef>
                <a:spcPts val="0"/>
              </a:spcBef>
              <a:spcAft>
                <a:spcPts val="0"/>
              </a:spcAft>
              <a:defRPr/>
            </a:pPr>
            <a:r>
              <a:rPr lang="zh-CN" altLang="en-US" sz="1100" dirty="0">
                <a:latin typeface="黑体" panose="02010609060101010101" pitchFamily="49" charset="-122"/>
                <a:ea typeface="黑体" panose="02010609060101010101" pitchFamily="49" charset="-122"/>
              </a:rPr>
              <a:t>练习十九</a:t>
            </a:r>
            <a:endParaRPr lang="zh-CN" altLang="en-US" sz="1100"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Lst>
  <p:txStyles>
    <p:titleStyle>
      <a:lvl1pPr algn="ctr" defTabSz="684530" rtl="0" fontAlgn="base">
        <a:spcBef>
          <a:spcPct val="0"/>
        </a:spcBef>
        <a:spcAft>
          <a:spcPct val="0"/>
        </a:spcAft>
        <a:defRPr sz="3300" kern="1200">
          <a:solidFill>
            <a:schemeClr val="tx1"/>
          </a:solidFill>
          <a:latin typeface="+mj-lt"/>
          <a:ea typeface="+mj-ea"/>
          <a:cs typeface="+mj-cs"/>
        </a:defRPr>
      </a:lvl1pPr>
      <a:lvl2pPr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4530"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5625" indent="-212725" algn="l" defTabSz="684530" rtl="0" fontAlgn="base">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4530" rtl="0" fontAlgn="base">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4530" rtl="0" fontAlgn="base">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4530" rtl="0" fontAlgn="base">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image" Target="../media/image6.png"/><Relationship Id="rId5" Type="http://schemas.openxmlformats.org/officeDocument/2006/relationships/slide" Target="slide3.xml"/><Relationship Id="rId4" Type="http://schemas.openxmlformats.org/officeDocument/2006/relationships/slide" Target="slide1.xml"/><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22.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25.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2.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3.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2.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8.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2465" name="组合 1"/>
          <p:cNvGrpSpPr/>
          <p:nvPr/>
        </p:nvGrpSpPr>
        <p:grpSpPr bwMode="auto">
          <a:xfrm>
            <a:off x="0" y="0"/>
            <a:ext cx="3492500" cy="423863"/>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grpSp>
          <p:nvGrpSpPr>
            <p:cNvPr id="62495" name="组合 5"/>
            <p:cNvGrpSpPr/>
            <p:nvPr/>
          </p:nvGrpSpPr>
          <p:grpSpPr bwMode="auto">
            <a:xfrm>
              <a:off x="0" y="51470"/>
              <a:ext cx="3275856" cy="288276"/>
              <a:chOff x="0" y="51470"/>
              <a:chExt cx="3275856" cy="288276"/>
            </a:xfrm>
          </p:grpSpPr>
          <p:sp>
            <p:nvSpPr>
              <p:cNvPr id="62496" name="文本框 22"/>
              <p:cNvSpPr txBox="1">
                <a:spLocks noChangeArrowheads="1"/>
              </p:cNvSpPr>
              <p:nvPr/>
            </p:nvSpPr>
            <p:spPr bwMode="auto">
              <a:xfrm>
                <a:off x="179512" y="51470"/>
                <a:ext cx="2338687" cy="277198"/>
              </a:xfrm>
              <a:prstGeom prst="rect">
                <a:avLst/>
              </a:prstGeom>
              <a:noFill/>
              <a:ln w="9525">
                <a:noFill/>
                <a:miter lim="800000"/>
              </a:ln>
            </p:spPr>
            <p:txBody>
              <a:bodyPr wrap="none">
                <a:spAutoFit/>
              </a:bodyPr>
              <a:lstStyle/>
              <a:p>
                <a:r>
                  <a:rPr kumimoji="1" lang="zh-CN" altLang="en-US" sz="1200" dirty="0">
                    <a:latin typeface="黑体" panose="02010609060101010101" pitchFamily="49" charset="-122"/>
                    <a:ea typeface="黑体" panose="02010609060101010101" pitchFamily="49" charset="-122"/>
                  </a:rPr>
                  <a:t>西</a:t>
                </a:r>
                <a:r>
                  <a:rPr kumimoji="1" lang="zh-CN" altLang="en-US" sz="1200" dirty="0" smtClean="0">
                    <a:latin typeface="黑体" panose="02010609060101010101" pitchFamily="49" charset="-122"/>
                    <a:ea typeface="黑体" panose="02010609060101010101" pitchFamily="49" charset="-122"/>
                  </a:rPr>
                  <a:t>师大版  </a:t>
                </a:r>
                <a:r>
                  <a:rPr kumimoji="1" lang="zh-CN" altLang="en-US" sz="1200" dirty="0">
                    <a:latin typeface="黑体" panose="02010609060101010101" pitchFamily="49" charset="-122"/>
                    <a:ea typeface="黑体" panose="02010609060101010101" pitchFamily="49" charset="-122"/>
                  </a:rPr>
                  <a:t>数学  六年级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39746"/>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3800" y="3719513"/>
            <a:ext cx="1800225" cy="431800"/>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0" name="单圆角矩形 9"/>
          <p:cNvSpPr/>
          <p:nvPr/>
        </p:nvSpPr>
        <p:spPr>
          <a:xfrm>
            <a:off x="2195513" y="3719513"/>
            <a:ext cx="1800225" cy="431800"/>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 name="单圆角矩形 10"/>
          <p:cNvSpPr/>
          <p:nvPr/>
        </p:nvSpPr>
        <p:spPr>
          <a:xfrm>
            <a:off x="5003800" y="2952750"/>
            <a:ext cx="1800225" cy="431800"/>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2" name="单圆角矩形 11"/>
          <p:cNvSpPr/>
          <p:nvPr/>
        </p:nvSpPr>
        <p:spPr>
          <a:xfrm>
            <a:off x="2195513" y="2952750"/>
            <a:ext cx="1800225" cy="431800"/>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4" name="矩形 13"/>
          <p:cNvSpPr/>
          <p:nvPr/>
        </p:nvSpPr>
        <p:spPr>
          <a:xfrm>
            <a:off x="2698324" y="1435155"/>
            <a:ext cx="3536867" cy="1084912"/>
          </a:xfrm>
          <a:prstGeom prst="rect">
            <a:avLst/>
          </a:prstGeom>
          <a:noFill/>
          <a:effectLst>
            <a:softEdge rad="0"/>
          </a:effectLst>
        </p:spPr>
        <p:txBody>
          <a:bodyPr wrap="none" lIns="68580" tIns="34290" rIns="68580" bIns="34290">
            <a:spAutoFit/>
          </a:bodyPr>
          <a:lstStyle/>
          <a:p>
            <a:pPr algn="ctr" fontAlgn="auto">
              <a:spcBef>
                <a:spcPts val="0"/>
              </a:spcBef>
              <a:spcAft>
                <a:spcPts val="0"/>
              </a:spcAft>
              <a:defRPr/>
            </a:pPr>
            <a:r>
              <a:rPr lang="zh-CN" altLang="en-US" sz="6600" b="1" dirty="0">
                <a:latin typeface="宋体" panose="02010600030101010101" pitchFamily="2" charset="-122"/>
                <a:ea typeface="宋体" panose="02010600030101010101" pitchFamily="2" charset="-122"/>
                <a:cs typeface="宋体" panose="02010600030101010101" pitchFamily="2" charset="-122"/>
              </a:rPr>
              <a:t>练习十九</a:t>
            </a:r>
            <a:endParaRPr lang="zh-CN" altLang="en-US" sz="6600" b="1" dirty="0">
              <a:latin typeface="宋体" panose="02010600030101010101" pitchFamily="2" charset="-122"/>
              <a:ea typeface="宋体" panose="02010600030101010101" pitchFamily="2" charset="-122"/>
              <a:cs typeface="宋体" panose="02010600030101010101" pitchFamily="2" charset="-122"/>
            </a:endParaRPr>
          </a:p>
        </p:txBody>
      </p:sp>
      <p:pic>
        <p:nvPicPr>
          <p:cNvPr id="62473" name="图片 5"/>
          <p:cNvPicPr>
            <a:picLocks noChangeAspect="1"/>
          </p:cNvPicPr>
          <p:nvPr/>
        </p:nvPicPr>
        <p:blipFill>
          <a:blip r:embed="rId1"/>
          <a:srcRect l="35500" r="32249" b="80045"/>
          <a:stretch>
            <a:fillRect/>
          </a:stretch>
        </p:blipFill>
        <p:spPr bwMode="auto">
          <a:xfrm flipH="1">
            <a:off x="1612900" y="4457700"/>
            <a:ext cx="322263" cy="287338"/>
          </a:xfrm>
          <a:prstGeom prst="rect">
            <a:avLst/>
          </a:prstGeom>
          <a:noFill/>
          <a:ln w="9525">
            <a:noFill/>
            <a:miter lim="800000"/>
            <a:headEnd/>
            <a:tailEnd/>
          </a:ln>
        </p:spPr>
      </p:pic>
      <p:sp>
        <p:nvSpPr>
          <p:cNvPr id="17" name="圆角矩形 16">
            <a:hlinkClick r:id="rId2" action="ppaction://hlinksldjump"/>
          </p:cNvPr>
          <p:cNvSpPr/>
          <p:nvPr/>
        </p:nvSpPr>
        <p:spPr>
          <a:xfrm>
            <a:off x="2256301"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复习旧知</a:t>
            </a:r>
            <a:endParaRPr lang="zh-CN" altLang="en-US" sz="2800" b="1" dirty="0">
              <a:latin typeface="+mj-ea"/>
              <a:ea typeface="+mj-ea"/>
            </a:endParaRPr>
          </a:p>
        </p:txBody>
      </p:sp>
      <p:sp>
        <p:nvSpPr>
          <p:cNvPr id="18" name="圆角矩形 17">
            <a:hlinkClick r:id="rId3"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4"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课后作业</a:t>
            </a:r>
            <a:endParaRPr lang="zh-CN" altLang="en-US" sz="2800" b="1" dirty="0">
              <a:latin typeface="+mj-ea"/>
              <a:ea typeface="+mj-ea"/>
            </a:endParaRPr>
          </a:p>
        </p:txBody>
      </p:sp>
      <p:sp>
        <p:nvSpPr>
          <p:cNvPr id="21" name="圆角矩形 20">
            <a:hlinkClick r:id="rId5" action="ppaction://hlinksldjump"/>
          </p:cNvPr>
          <p:cNvSpPr/>
          <p:nvPr/>
        </p:nvSpPr>
        <p:spPr>
          <a:xfrm>
            <a:off x="5076056"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巩固练习</a:t>
            </a:r>
            <a:endParaRPr lang="zh-CN" altLang="en-US" sz="2800" b="1" dirty="0">
              <a:latin typeface="+mj-ea"/>
              <a:ea typeface="+mj-ea"/>
            </a:endParaRPr>
          </a:p>
        </p:txBody>
      </p:sp>
      <p:pic>
        <p:nvPicPr>
          <p:cNvPr id="62486" name="图片 5"/>
          <p:cNvPicPr>
            <a:picLocks noChangeAspect="1"/>
          </p:cNvPicPr>
          <p:nvPr/>
        </p:nvPicPr>
        <p:blipFill>
          <a:blip r:embed="rId1"/>
          <a:srcRect l="35500" r="32249" b="80045"/>
          <a:stretch>
            <a:fillRect/>
          </a:stretch>
        </p:blipFill>
        <p:spPr bwMode="auto">
          <a:xfrm>
            <a:off x="6780213" y="4413250"/>
            <a:ext cx="322262" cy="288925"/>
          </a:xfrm>
          <a:prstGeom prst="rect">
            <a:avLst/>
          </a:prstGeom>
          <a:noFill/>
          <a:ln w="9525">
            <a:noFill/>
            <a:miter lim="800000"/>
            <a:headEnd/>
            <a:tailEnd/>
          </a:ln>
        </p:spPr>
      </p:pic>
      <p:sp>
        <p:nvSpPr>
          <p:cNvPr id="39959" name="矩形 19"/>
          <p:cNvSpPr>
            <a:spLocks noChangeArrowheads="1"/>
          </p:cNvSpPr>
          <p:nvPr/>
        </p:nvSpPr>
        <p:spPr bwMode="auto">
          <a:xfrm>
            <a:off x="912813" y="519113"/>
            <a:ext cx="4732337" cy="684212"/>
          </a:xfrm>
          <a:prstGeom prst="rect">
            <a:avLst/>
          </a:prstGeom>
          <a:noFill/>
          <a:ln w="9525">
            <a:noFill/>
            <a:miter lim="800000"/>
          </a:ln>
        </p:spPr>
        <p:txBody>
          <a:bodyPr wrap="none" lIns="68580" tIns="34290" rIns="68580" bIns="34290">
            <a:spAutoFit/>
          </a:bodyPr>
          <a:lstStyle/>
          <a:p>
            <a:pPr fontAlgn="auto">
              <a:spcBef>
                <a:spcPts val="0"/>
              </a:spcBef>
              <a:spcAft>
                <a:spcPts val="0"/>
              </a:spcAft>
              <a:defRPr/>
            </a:pPr>
            <a:r>
              <a:rPr kumimoji="1" lang="zh-CN" altLang="en-US" sz="4000" b="1" dirty="0">
                <a:solidFill>
                  <a:schemeClr val="tx2"/>
                </a:solidFill>
                <a:latin typeface="+mn-ea"/>
                <a:ea typeface="+mn-ea"/>
                <a:sym typeface="+mn-ea"/>
              </a:rPr>
              <a:t>图形变化和确定位置</a:t>
            </a:r>
            <a:endParaRPr lang="zh-CN" altLang="en-US" sz="4000" b="1" dirty="0">
              <a:solidFill>
                <a:schemeClr val="tx2"/>
              </a:solidFill>
              <a:latin typeface="+mn-ea"/>
              <a:ea typeface="+mn-ea"/>
            </a:endParaRPr>
          </a:p>
        </p:txBody>
      </p:sp>
      <p:grpSp>
        <p:nvGrpSpPr>
          <p:cNvPr id="62488" name="组合 22"/>
          <p:cNvGrpSpPr/>
          <p:nvPr/>
        </p:nvGrpSpPr>
        <p:grpSpPr bwMode="auto">
          <a:xfrm>
            <a:off x="231775" y="500063"/>
            <a:ext cx="654050" cy="703262"/>
            <a:chOff x="1306635" y="1385539"/>
            <a:chExt cx="654821" cy="702878"/>
          </a:xfrm>
        </p:grpSpPr>
        <p:pic>
          <p:nvPicPr>
            <p:cNvPr id="62489" name="图片 23"/>
            <p:cNvPicPr>
              <a:picLocks noChangeAspect="1"/>
            </p:cNvPicPr>
            <p:nvPr/>
          </p:nvPicPr>
          <p:blipFill>
            <a:blip r:embed="rId6"/>
            <a:srcRect/>
            <a:stretch>
              <a:fillRect/>
            </a:stretch>
          </p:blipFill>
          <p:spPr bwMode="auto">
            <a:xfrm>
              <a:off x="1306635" y="1440417"/>
              <a:ext cx="654821" cy="648000"/>
            </a:xfrm>
            <a:prstGeom prst="rect">
              <a:avLst/>
            </a:prstGeom>
            <a:noFill/>
            <a:ln w="9525">
              <a:noFill/>
              <a:miter lim="800000"/>
              <a:headEnd/>
              <a:tailEnd/>
            </a:ln>
          </p:spPr>
        </p:pic>
        <p:sp>
          <p:nvSpPr>
            <p:cNvPr id="62490" name="文本框 10"/>
            <p:cNvSpPr txBox="1">
              <a:spLocks noChangeArrowheads="1"/>
            </p:cNvSpPr>
            <p:nvPr/>
          </p:nvSpPr>
          <p:spPr bwMode="auto">
            <a:xfrm>
              <a:off x="1435375" y="1385539"/>
              <a:ext cx="407515" cy="629576"/>
            </a:xfrm>
            <a:prstGeom prst="rect">
              <a:avLst/>
            </a:prstGeom>
            <a:noFill/>
            <a:ln w="9525">
              <a:noFill/>
              <a:miter lim="800000"/>
            </a:ln>
          </p:spPr>
          <p:txBody>
            <a:bodyPr wrap="none">
              <a:spAutoFit/>
            </a:bodyPr>
            <a:lstStyle/>
            <a:p>
              <a:r>
                <a:rPr kumimoji="1" lang="en-US" altLang="zh-CN" sz="3500" b="1">
                  <a:solidFill>
                    <a:srgbClr val="0050AA"/>
                  </a:solidFill>
                  <a:latin typeface="宋体" panose="02010600030101010101" pitchFamily="2" charset="-122"/>
                </a:rPr>
                <a:t>5</a:t>
              </a:r>
              <a:endParaRPr kumimoji="1" lang="zh-CN" altLang="en-US" sz="3500" b="1">
                <a:solidFill>
                  <a:srgbClr val="0050AA"/>
                </a:solidFill>
                <a:latin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5496" y="547688"/>
            <a:ext cx="566738" cy="317500"/>
          </a:xfrm>
          <a:prstGeom prst="rect">
            <a:avLst/>
          </a:prstGeom>
          <a:noFill/>
          <a:ln w="9525">
            <a:noFill/>
            <a:miter lim="800000"/>
            <a:headEnd/>
            <a:tailEnd/>
          </a:ln>
        </p:spPr>
      </p:pic>
      <p:sp>
        <p:nvSpPr>
          <p:cNvPr id="11" name="矩形 10"/>
          <p:cNvSpPr>
            <a:spLocks noChangeArrowheads="1"/>
          </p:cNvSpPr>
          <p:nvPr/>
        </p:nvSpPr>
        <p:spPr bwMode="auto">
          <a:xfrm>
            <a:off x="702246" y="400050"/>
            <a:ext cx="1008063" cy="460375"/>
          </a:xfrm>
          <a:prstGeom prst="rect">
            <a:avLst/>
          </a:prstGeom>
          <a:noFill/>
          <a:ln w="9525">
            <a:noFill/>
            <a:miter lim="800000"/>
          </a:ln>
        </p:spPr>
        <p:txBody>
          <a:bodyPr>
            <a:spAutoFit/>
          </a:bodyPr>
          <a:lstStyle/>
          <a:p>
            <a:r>
              <a:rPr lang="zh-CN" altLang="en-US" sz="2400" b="1" dirty="0">
                <a:solidFill>
                  <a:srgbClr val="FF0000"/>
                </a:solidFill>
                <a:latin typeface="Calibri" panose="020F0502020204030204" pitchFamily="34" charset="0"/>
                <a:ea typeface="楷体" panose="02010609060101010101" charset="-122"/>
                <a:cs typeface="楷体" panose="02010609060101010101" charset="-122"/>
              </a:rPr>
              <a:t>解答：</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8" name="矩形 7"/>
          <p:cNvSpPr>
            <a:spLocks noChangeArrowheads="1"/>
          </p:cNvSpPr>
          <p:nvPr/>
        </p:nvSpPr>
        <p:spPr bwMode="auto">
          <a:xfrm>
            <a:off x="483171" y="993775"/>
            <a:ext cx="1525588" cy="831850"/>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公园大门到动物园</a:t>
            </a:r>
            <a:endParaRPr lang="en-US" altLang="zh-CN" sz="2400" b="1" dirty="0">
              <a:latin typeface="Calibri" panose="020F0502020204030204" pitchFamily="34" charset="0"/>
              <a:ea typeface="楷体" panose="02010609060101010101" charset="-122"/>
              <a:cs typeface="楷体" panose="02010609060101010101" charset="-122"/>
            </a:endParaRPr>
          </a:p>
        </p:txBody>
      </p:sp>
      <p:sp>
        <p:nvSpPr>
          <p:cNvPr id="12" name="矩形 11"/>
          <p:cNvSpPr>
            <a:spLocks noChangeArrowheads="1"/>
          </p:cNvSpPr>
          <p:nvPr/>
        </p:nvSpPr>
        <p:spPr bwMode="auto">
          <a:xfrm>
            <a:off x="2013620" y="474663"/>
            <a:ext cx="2881313" cy="461962"/>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图上距离：</a:t>
            </a:r>
            <a:r>
              <a:rPr lang="en-US" altLang="zh-CN" sz="2400" b="1" dirty="0">
                <a:latin typeface="Calibri" panose="020F0502020204030204" pitchFamily="34" charset="0"/>
                <a:ea typeface="楷体" panose="02010609060101010101" charset="-122"/>
                <a:cs typeface="楷体" panose="02010609060101010101" charset="-122"/>
              </a:rPr>
              <a:t>1.8cm</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13" name="矩形 12"/>
          <p:cNvSpPr>
            <a:spLocks noChangeArrowheads="1"/>
          </p:cNvSpPr>
          <p:nvPr/>
        </p:nvSpPr>
        <p:spPr bwMode="auto">
          <a:xfrm>
            <a:off x="2115220" y="993775"/>
            <a:ext cx="1738313" cy="461963"/>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实际距离</a:t>
            </a:r>
            <a:r>
              <a:rPr lang="en-US" altLang="zh-CN" sz="2400" b="1" dirty="0">
                <a:latin typeface="Calibri" panose="020F0502020204030204" pitchFamily="34" charset="0"/>
                <a:ea typeface="楷体" panose="02010609060101010101" charset="-122"/>
                <a:cs typeface="楷体" panose="02010609060101010101" charset="-122"/>
              </a:rPr>
              <a:t>:</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71687" name="矩形 14"/>
          <p:cNvSpPr>
            <a:spLocks noChangeArrowheads="1"/>
          </p:cNvSpPr>
          <p:nvPr/>
        </p:nvSpPr>
        <p:spPr bwMode="auto">
          <a:xfrm>
            <a:off x="6794946" y="916074"/>
            <a:ext cx="2205038" cy="457200"/>
          </a:xfrm>
          <a:prstGeom prst="rect">
            <a:avLst/>
          </a:prstGeom>
          <a:noFill/>
          <a:ln w="9525">
            <a:noFill/>
            <a:miter lim="800000"/>
          </a:ln>
        </p:spPr>
        <p:txBody>
          <a:bodyPr>
            <a:spAutoFit/>
          </a:bodyPr>
          <a:lstStyle/>
          <a:p>
            <a:r>
              <a:rPr lang="en-US" altLang="zh-CN" sz="2400" b="1" dirty="0">
                <a:latin typeface="Calibri" panose="020F0502020204030204" pitchFamily="34" charset="0"/>
                <a:ea typeface="楷体" panose="02010609060101010101" charset="-122"/>
              </a:rPr>
              <a:t>18000cm=180m</a:t>
            </a:r>
            <a:endParaRPr lang="zh-CN" altLang="en-US" sz="2400" b="1" dirty="0">
              <a:latin typeface="Calibri" panose="020F0502020204030204" pitchFamily="34" charset="0"/>
              <a:ea typeface="楷体" panose="02010609060101010101" charset="-122"/>
            </a:endParaRPr>
          </a:p>
        </p:txBody>
      </p:sp>
      <p:sp>
        <p:nvSpPr>
          <p:cNvPr id="16" name="矩形 15"/>
          <p:cNvSpPr>
            <a:spLocks noChangeArrowheads="1"/>
          </p:cNvSpPr>
          <p:nvPr/>
        </p:nvSpPr>
        <p:spPr bwMode="auto">
          <a:xfrm>
            <a:off x="2115220" y="1543050"/>
            <a:ext cx="1633538"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所用时间</a:t>
            </a:r>
            <a:r>
              <a:rPr lang="en-US" altLang="zh-CN" sz="2400" b="1">
                <a:latin typeface="Calibri" panose="020F0502020204030204" pitchFamily="34" charset="0"/>
                <a:ea typeface="楷体" panose="02010609060101010101" charset="-122"/>
                <a:cs typeface="楷体" panose="02010609060101010101" charset="-122"/>
              </a:rPr>
              <a:t>:</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17" name="矩形 16"/>
          <p:cNvSpPr>
            <a:spLocks noChangeArrowheads="1"/>
          </p:cNvSpPr>
          <p:nvPr/>
        </p:nvSpPr>
        <p:spPr bwMode="auto">
          <a:xfrm>
            <a:off x="3519920" y="1509713"/>
            <a:ext cx="2736850" cy="461963"/>
          </a:xfrm>
          <a:prstGeom prst="rect">
            <a:avLst/>
          </a:prstGeom>
          <a:noFill/>
          <a:ln w="9525">
            <a:noFill/>
            <a:miter lim="800000"/>
          </a:ln>
        </p:spPr>
        <p:txBody>
          <a:bodyPr>
            <a:spAutoFit/>
          </a:bodyPr>
          <a:lstStyle/>
          <a:p>
            <a:r>
              <a:rPr lang="en-US" altLang="zh-CN" sz="2400" b="1" dirty="0">
                <a:latin typeface="Calibri" panose="020F0502020204030204" pitchFamily="34" charset="0"/>
                <a:ea typeface="楷体" panose="02010609060101010101" charset="-122"/>
                <a:cs typeface="楷体" panose="02010609060101010101" charset="-122"/>
              </a:rPr>
              <a:t>180÷50=3.6(</a:t>
            </a:r>
            <a:r>
              <a:rPr lang="zh-CN" altLang="en-US" sz="2400" b="1" dirty="0">
                <a:latin typeface="Calibri" panose="020F0502020204030204" pitchFamily="34" charset="0"/>
                <a:ea typeface="楷体" panose="02010609060101010101" charset="-122"/>
                <a:cs typeface="楷体" panose="02010609060101010101" charset="-122"/>
              </a:rPr>
              <a:t>分</a:t>
            </a:r>
            <a:r>
              <a:rPr lang="en-US" altLang="zh-CN" sz="2400" b="1" dirty="0">
                <a:latin typeface="Calibri" panose="020F0502020204030204" pitchFamily="34" charset="0"/>
                <a:ea typeface="楷体" panose="02010609060101010101" charset="-122"/>
                <a:cs typeface="楷体" panose="02010609060101010101" charset="-122"/>
              </a:rPr>
              <a:t>)</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18" name="矩形 17"/>
          <p:cNvSpPr>
            <a:spLocks noChangeArrowheads="1"/>
          </p:cNvSpPr>
          <p:nvPr/>
        </p:nvSpPr>
        <p:spPr bwMode="auto">
          <a:xfrm>
            <a:off x="318071" y="2376488"/>
            <a:ext cx="1776413" cy="831850"/>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公园大门到儿童乐园</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19" name="矩形 18"/>
          <p:cNvSpPr>
            <a:spLocks noChangeArrowheads="1"/>
          </p:cNvSpPr>
          <p:nvPr/>
        </p:nvSpPr>
        <p:spPr bwMode="auto">
          <a:xfrm>
            <a:off x="2102521" y="2066925"/>
            <a:ext cx="2622550"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图上距离</a:t>
            </a:r>
            <a:r>
              <a:rPr lang="en-US" altLang="zh-CN" sz="2400" b="1">
                <a:latin typeface="Calibri" panose="020F0502020204030204" pitchFamily="34" charset="0"/>
                <a:ea typeface="楷体" panose="02010609060101010101" charset="-122"/>
                <a:cs typeface="楷体" panose="02010609060101010101" charset="-122"/>
              </a:rPr>
              <a:t>:3.8cm</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0" name="矩形 19"/>
          <p:cNvSpPr>
            <a:spLocks noChangeArrowheads="1"/>
          </p:cNvSpPr>
          <p:nvPr/>
        </p:nvSpPr>
        <p:spPr bwMode="auto">
          <a:xfrm>
            <a:off x="2126333" y="2562225"/>
            <a:ext cx="1614488"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实际距离</a:t>
            </a:r>
            <a:r>
              <a:rPr lang="en-US" altLang="zh-CN" sz="2400" b="1">
                <a:latin typeface="Calibri" panose="020F0502020204030204" pitchFamily="34" charset="0"/>
                <a:ea typeface="楷体" panose="02010609060101010101" charset="-122"/>
                <a:cs typeface="楷体" panose="02010609060101010101" charset="-122"/>
              </a:rPr>
              <a:t>:</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71694" name="矩形 21"/>
          <p:cNvSpPr>
            <a:spLocks noChangeArrowheads="1"/>
          </p:cNvSpPr>
          <p:nvPr/>
        </p:nvSpPr>
        <p:spPr bwMode="auto">
          <a:xfrm>
            <a:off x="6836221" y="2528888"/>
            <a:ext cx="2200275" cy="457200"/>
          </a:xfrm>
          <a:prstGeom prst="rect">
            <a:avLst/>
          </a:prstGeom>
          <a:noFill/>
          <a:ln w="9525">
            <a:noFill/>
            <a:miter lim="800000"/>
          </a:ln>
        </p:spPr>
        <p:txBody>
          <a:bodyPr>
            <a:spAutoFit/>
          </a:bodyPr>
          <a:lstStyle/>
          <a:p>
            <a:r>
              <a:rPr lang="en-US" altLang="zh-CN" sz="2400" b="1" dirty="0">
                <a:latin typeface="Calibri" panose="020F0502020204030204" pitchFamily="34" charset="0"/>
                <a:ea typeface="楷体" panose="02010609060101010101" charset="-122"/>
                <a:cs typeface="楷体" panose="02010609060101010101" charset="-122"/>
              </a:rPr>
              <a:t>38000cm=380m</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23" name="矩形 22"/>
          <p:cNvSpPr>
            <a:spLocks noChangeArrowheads="1"/>
          </p:cNvSpPr>
          <p:nvPr/>
        </p:nvSpPr>
        <p:spPr bwMode="auto">
          <a:xfrm>
            <a:off x="2181896" y="3060700"/>
            <a:ext cx="1589087"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所用时间</a:t>
            </a:r>
            <a:r>
              <a:rPr lang="en-US" altLang="zh-CN" sz="2400" b="1">
                <a:latin typeface="Calibri" panose="020F0502020204030204" pitchFamily="34" charset="0"/>
                <a:ea typeface="楷体" panose="02010609060101010101" charset="-122"/>
                <a:cs typeface="楷体" panose="02010609060101010101" charset="-122"/>
              </a:rPr>
              <a:t>:</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4" name="矩形 23"/>
          <p:cNvSpPr>
            <a:spLocks noChangeArrowheads="1"/>
          </p:cNvSpPr>
          <p:nvPr/>
        </p:nvSpPr>
        <p:spPr bwMode="auto">
          <a:xfrm>
            <a:off x="3566196" y="3051175"/>
            <a:ext cx="2376488" cy="461962"/>
          </a:xfrm>
          <a:prstGeom prst="rect">
            <a:avLst/>
          </a:prstGeom>
          <a:noFill/>
          <a:ln w="9525">
            <a:noFill/>
            <a:miter lim="800000"/>
          </a:ln>
        </p:spPr>
        <p:txBody>
          <a:bodyPr>
            <a:spAutoFit/>
          </a:bodyPr>
          <a:lstStyle/>
          <a:p>
            <a:r>
              <a:rPr lang="en-US" altLang="zh-CN" sz="2400" b="1" dirty="0">
                <a:latin typeface="Calibri" panose="020F0502020204030204" pitchFamily="34" charset="0"/>
                <a:ea typeface="楷体" panose="02010609060101010101" charset="-122"/>
                <a:cs typeface="楷体" panose="02010609060101010101" charset="-122"/>
              </a:rPr>
              <a:t>380÷50=7.6(</a:t>
            </a:r>
            <a:r>
              <a:rPr lang="zh-CN" altLang="en-US" sz="2400" b="1" dirty="0">
                <a:latin typeface="Calibri" panose="020F0502020204030204" pitchFamily="34" charset="0"/>
                <a:ea typeface="楷体" panose="02010609060101010101" charset="-122"/>
                <a:cs typeface="楷体" panose="02010609060101010101" charset="-122"/>
              </a:rPr>
              <a:t>分</a:t>
            </a:r>
            <a:r>
              <a:rPr lang="en-US" altLang="zh-CN" sz="2400" b="1" dirty="0">
                <a:latin typeface="Calibri" panose="020F0502020204030204" pitchFamily="34" charset="0"/>
                <a:ea typeface="楷体" panose="02010609060101010101" charset="-122"/>
                <a:cs typeface="楷体" panose="02010609060101010101" charset="-122"/>
              </a:rPr>
              <a:t>)</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25" name="矩形 24"/>
          <p:cNvSpPr>
            <a:spLocks noChangeArrowheads="1"/>
          </p:cNvSpPr>
          <p:nvPr/>
        </p:nvSpPr>
        <p:spPr bwMode="auto">
          <a:xfrm>
            <a:off x="411734" y="3748212"/>
            <a:ext cx="1546225" cy="830263"/>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公园大门到阅览室</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26" name="矩形 25"/>
          <p:cNvSpPr>
            <a:spLocks noChangeArrowheads="1"/>
          </p:cNvSpPr>
          <p:nvPr/>
        </p:nvSpPr>
        <p:spPr bwMode="auto">
          <a:xfrm>
            <a:off x="1982109" y="3427456"/>
            <a:ext cx="2505075" cy="460375"/>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图上距离</a:t>
            </a:r>
            <a:r>
              <a:rPr lang="en-US" altLang="zh-CN" sz="2400" b="1" dirty="0">
                <a:latin typeface="Calibri" panose="020F0502020204030204" pitchFamily="34" charset="0"/>
                <a:ea typeface="楷体" panose="02010609060101010101" charset="-122"/>
                <a:cs typeface="楷体" panose="02010609060101010101" charset="-122"/>
              </a:rPr>
              <a:t>:3.3cm</a:t>
            </a:r>
            <a:endParaRPr lang="en-US" altLang="zh-CN" sz="2400" b="1" dirty="0">
              <a:latin typeface="Calibri" panose="020F0502020204030204" pitchFamily="34" charset="0"/>
              <a:ea typeface="楷体" panose="02010609060101010101" charset="-122"/>
              <a:cs typeface="楷体" panose="02010609060101010101" charset="-122"/>
            </a:endParaRPr>
          </a:p>
        </p:txBody>
      </p:sp>
      <p:sp>
        <p:nvSpPr>
          <p:cNvPr id="27" name="矩形 26"/>
          <p:cNvSpPr>
            <a:spLocks noChangeArrowheads="1"/>
          </p:cNvSpPr>
          <p:nvPr/>
        </p:nvSpPr>
        <p:spPr bwMode="auto">
          <a:xfrm>
            <a:off x="1999333" y="3891012"/>
            <a:ext cx="1566862"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实际距离</a:t>
            </a:r>
            <a:r>
              <a:rPr lang="en-US" altLang="zh-CN" sz="2400" b="1">
                <a:latin typeface="Calibri" panose="020F0502020204030204" pitchFamily="34" charset="0"/>
                <a:ea typeface="楷体" panose="02010609060101010101" charset="-122"/>
                <a:cs typeface="楷体" panose="02010609060101010101" charset="-122"/>
              </a:rPr>
              <a:t>:</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71701" name="矩形 28"/>
          <p:cNvSpPr>
            <a:spLocks noChangeArrowheads="1"/>
          </p:cNvSpPr>
          <p:nvPr/>
        </p:nvSpPr>
        <p:spPr bwMode="auto">
          <a:xfrm>
            <a:off x="6636196" y="3844975"/>
            <a:ext cx="2400300" cy="457200"/>
          </a:xfrm>
          <a:prstGeom prst="rect">
            <a:avLst/>
          </a:prstGeom>
          <a:noFill/>
          <a:ln w="9525">
            <a:noFill/>
            <a:miter lim="800000"/>
          </a:ln>
        </p:spPr>
        <p:txBody>
          <a:bodyPr>
            <a:spAutoFit/>
          </a:bodyPr>
          <a:lstStyle/>
          <a:p>
            <a:r>
              <a:rPr lang="en-US" altLang="zh-CN" sz="2400" b="1" dirty="0">
                <a:latin typeface="Calibri" panose="020F0502020204030204" pitchFamily="34" charset="0"/>
                <a:ea typeface="楷体" panose="02010609060101010101" charset="-122"/>
                <a:cs typeface="楷体" panose="02010609060101010101" charset="-122"/>
              </a:rPr>
              <a:t>33000cm=330m</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30" name="矩形 29"/>
          <p:cNvSpPr>
            <a:spLocks noChangeArrowheads="1"/>
          </p:cNvSpPr>
          <p:nvPr/>
        </p:nvSpPr>
        <p:spPr bwMode="auto">
          <a:xfrm>
            <a:off x="1958058" y="4357737"/>
            <a:ext cx="1828800"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所用时间</a:t>
            </a:r>
            <a:r>
              <a:rPr lang="en-US" altLang="zh-CN" sz="2400" b="1">
                <a:latin typeface="Calibri" panose="020F0502020204030204" pitchFamily="34" charset="0"/>
                <a:ea typeface="楷体" panose="02010609060101010101" charset="-122"/>
                <a:cs typeface="楷体" panose="02010609060101010101" charset="-122"/>
              </a:rPr>
              <a:t>:</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31" name="矩形 30"/>
          <p:cNvSpPr>
            <a:spLocks noChangeArrowheads="1"/>
          </p:cNvSpPr>
          <p:nvPr/>
        </p:nvSpPr>
        <p:spPr bwMode="auto">
          <a:xfrm>
            <a:off x="3415383" y="4408537"/>
            <a:ext cx="2520950" cy="461963"/>
          </a:xfrm>
          <a:prstGeom prst="rect">
            <a:avLst/>
          </a:prstGeom>
          <a:noFill/>
          <a:ln w="9525">
            <a:noFill/>
            <a:miter lim="800000"/>
          </a:ln>
        </p:spPr>
        <p:txBody>
          <a:bodyPr>
            <a:spAutoFit/>
          </a:bodyPr>
          <a:lstStyle/>
          <a:p>
            <a:r>
              <a:rPr lang="en-US" altLang="zh-CN" sz="2400" b="1" dirty="0">
                <a:latin typeface="Calibri" panose="020F0502020204030204" pitchFamily="34" charset="0"/>
                <a:ea typeface="楷体" panose="02010609060101010101" charset="-122"/>
                <a:cs typeface="楷体" panose="02010609060101010101" charset="-122"/>
              </a:rPr>
              <a:t>330÷50=6.6(</a:t>
            </a:r>
            <a:r>
              <a:rPr lang="zh-CN" altLang="en-US" sz="2400" b="1" dirty="0">
                <a:latin typeface="Calibri" panose="020F0502020204030204" pitchFamily="34" charset="0"/>
                <a:ea typeface="楷体" panose="02010609060101010101" charset="-122"/>
                <a:cs typeface="楷体" panose="02010609060101010101" charset="-122"/>
              </a:rPr>
              <a:t>分</a:t>
            </a:r>
            <a:r>
              <a:rPr lang="en-US" altLang="zh-CN" sz="2400" b="1" dirty="0">
                <a:latin typeface="Calibri" panose="020F0502020204030204" pitchFamily="34" charset="0"/>
                <a:ea typeface="楷体" panose="02010609060101010101" charset="-122"/>
                <a:cs typeface="楷体" panose="02010609060101010101" charset="-122"/>
              </a:rPr>
              <a:t>)</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3" name="左大括号 2"/>
          <p:cNvSpPr/>
          <p:nvPr/>
        </p:nvSpPr>
        <p:spPr>
          <a:xfrm>
            <a:off x="1869158" y="698500"/>
            <a:ext cx="238125" cy="112712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a:p>
        </p:txBody>
      </p:sp>
      <p:sp>
        <p:nvSpPr>
          <p:cNvPr id="32" name="左大括号 31"/>
          <p:cNvSpPr/>
          <p:nvPr/>
        </p:nvSpPr>
        <p:spPr>
          <a:xfrm>
            <a:off x="1869158" y="2212975"/>
            <a:ext cx="300038" cy="111918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a:p>
        </p:txBody>
      </p:sp>
      <p:sp>
        <p:nvSpPr>
          <p:cNvPr id="33" name="左大括号 32"/>
          <p:cNvSpPr/>
          <p:nvPr/>
        </p:nvSpPr>
        <p:spPr>
          <a:xfrm>
            <a:off x="1829470" y="3579862"/>
            <a:ext cx="214313" cy="106045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a:p>
        </p:txBody>
      </p:sp>
      <mc:AlternateContent xmlns:mc="http://schemas.openxmlformats.org/markup-compatibility/2006">
        <mc:Choice xmlns:a14="http://schemas.microsoft.com/office/drawing/2010/main" Requires="a14">
          <p:sp>
            <p:nvSpPr>
              <p:cNvPr id="2" name="矩形 1"/>
              <p:cNvSpPr/>
              <p:nvPr/>
            </p:nvSpPr>
            <p:spPr>
              <a:xfrm>
                <a:off x="3490573" y="854535"/>
                <a:ext cx="3447803" cy="625812"/>
              </a:xfrm>
              <a:prstGeom prst="rect">
                <a:avLst/>
              </a:prstGeom>
            </p:spPr>
            <p:txBody>
              <a:bodyPr wrap="none">
                <a:spAutoFit/>
              </a:bodyPr>
              <a:lstStyle/>
              <a:p>
                <a:r>
                  <a:rPr lang="en-US" altLang="zh-CN" b="1" dirty="0">
                    <a:latin typeface="楷体" panose="02010609060101010101" charset="-122"/>
                    <a:ea typeface="楷体" panose="02010609060101010101" charset="-122"/>
                    <a:cs typeface="楷体" panose="02010609060101010101" charset="-122"/>
                  </a:rPr>
                  <a:t>1.8÷</a:t>
                </a:r>
                <a14:m>
                  <m:oMath xmlns:m="http://schemas.openxmlformats.org/officeDocument/2006/math">
                    <m:f>
                      <m:fPr>
                        <m:ctrlPr>
                          <a:rPr lang="en-US" altLang="zh-CN" sz="2400" b="1" i="1">
                            <a:latin typeface="Cambria Math" panose="02040503050406030204"/>
                            <a:ea typeface="楷体" panose="02010609060101010101" charset="-122"/>
                            <a:cs typeface="楷体" panose="02010609060101010101" charset="-122"/>
                          </a:rPr>
                        </m:ctrlPr>
                      </m:fPr>
                      <m:num>
                        <m:r>
                          <a:rPr lang="en-US" altLang="zh-CN" sz="2400" b="1" i="1">
                            <a:latin typeface="Cambria Math" panose="02040503050406030204"/>
                            <a:ea typeface="楷体" panose="02010609060101010101" charset="-122"/>
                            <a:cs typeface="楷体" panose="02010609060101010101" charset="-122"/>
                          </a:rPr>
                          <m:t>𝟏</m:t>
                        </m:r>
                      </m:num>
                      <m:den>
                        <m:r>
                          <a:rPr lang="en-US" altLang="zh-CN" sz="2400" b="1" i="1">
                            <a:latin typeface="Cambria Math" panose="02040503050406030204"/>
                            <a:ea typeface="楷体" panose="02010609060101010101" charset="-122"/>
                            <a:cs typeface="楷体" panose="02010609060101010101" charset="-122"/>
                          </a:rPr>
                          <m:t>𝟏𝟎𝟎𝟎𝟎</m:t>
                        </m:r>
                      </m:den>
                    </m:f>
                    <m:r>
                      <a:rPr lang="en-US" altLang="zh-CN" sz="2400" b="1">
                        <a:latin typeface="Cambria Math" panose="02040503050406030204"/>
                        <a:ea typeface="楷体" panose="02010609060101010101" charset="-122"/>
                        <a:cs typeface="楷体" panose="02010609060101010101" charset="-122"/>
                      </a:rPr>
                      <m:t>=</m:t>
                    </m:r>
                    <m:r>
                      <a:rPr lang="en-US" altLang="zh-CN" sz="2400" b="1" i="1">
                        <a:latin typeface="Cambria Math" panose="02040503050406030204"/>
                        <a:ea typeface="楷体" panose="02010609060101010101" charset="-122"/>
                        <a:cs typeface="楷体" panose="02010609060101010101" charset="-122"/>
                      </a:rPr>
                      <m:t>𝟏𝟖𝟎𝟎𝟎</m:t>
                    </m:r>
                    <m:r>
                      <a:rPr lang="en-US" altLang="zh-CN" sz="2400" b="1">
                        <a:latin typeface="Cambria Math" panose="02040503050406030204"/>
                        <a:ea typeface="楷体" panose="02010609060101010101" charset="-122"/>
                        <a:cs typeface="楷体" panose="02010609060101010101" charset="-122"/>
                      </a:rPr>
                      <m:t>(</m:t>
                    </m:r>
                    <m:r>
                      <a:rPr lang="en-US" altLang="zh-CN" sz="2400" b="1" i="1">
                        <a:latin typeface="Cambria Math" panose="02040503050406030204"/>
                        <a:ea typeface="楷体" panose="02010609060101010101" charset="-122"/>
                        <a:cs typeface="楷体" panose="02010609060101010101" charset="-122"/>
                      </a:rPr>
                      <m:t>𝐜𝐦</m:t>
                    </m:r>
                    <m:r>
                      <a:rPr lang="en-US" altLang="zh-CN" sz="2400" b="1">
                        <a:latin typeface="Cambria Math" panose="02040503050406030204"/>
                        <a:ea typeface="楷体" panose="02010609060101010101" charset="-122"/>
                        <a:cs typeface="楷体" panose="02010609060101010101" charset="-122"/>
                      </a:rPr>
                      <m:t>)</m:t>
                    </m:r>
                  </m:oMath>
                </a14:m>
                <a:endParaRPr lang="zh-CN" altLang="en-US" sz="2400" b="1" dirty="0">
                  <a:latin typeface="Calibri" panose="020F0502020204030204" pitchFamily="34" charset="0"/>
                  <a:ea typeface="楷体" panose="02010609060101010101" charset="-122"/>
                  <a:cs typeface="楷体" panose="02010609060101010101" charset="-122"/>
                </a:endParaRPr>
              </a:p>
            </p:txBody>
          </p:sp>
        </mc:Choice>
        <mc:Fallback>
          <p:sp>
            <p:nvSpPr>
              <p:cNvPr id="2" name="矩形 1"/>
              <p:cNvSpPr>
                <a:spLocks noRot="1" noChangeAspect="1" noMove="1" noResize="1" noEditPoints="1" noAdjustHandles="1" noChangeArrowheads="1" noChangeShapeType="1" noTextEdit="1"/>
              </p:cNvSpPr>
              <p:nvPr/>
            </p:nvSpPr>
            <p:spPr>
              <a:xfrm>
                <a:off x="3490573" y="854535"/>
                <a:ext cx="3447803" cy="625812"/>
              </a:xfrm>
              <a:prstGeom prst="rect">
                <a:avLst/>
              </a:prstGeom>
              <a:blipFill rotWithShape="1">
                <a:blip r:embed="rId2"/>
                <a:stretch>
                  <a:fillRect l="-18" t="-74" r="11" b="2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9" name="矩形 28"/>
              <p:cNvSpPr/>
              <p:nvPr/>
            </p:nvSpPr>
            <p:spPr>
              <a:xfrm>
                <a:off x="3542713" y="2430120"/>
                <a:ext cx="3447803" cy="625812"/>
              </a:xfrm>
              <a:prstGeom prst="rect">
                <a:avLst/>
              </a:prstGeom>
            </p:spPr>
            <p:txBody>
              <a:bodyPr wrap="none">
                <a:spAutoFit/>
              </a:bodyPr>
              <a:lstStyle/>
              <a:p>
                <a:r>
                  <a:rPr lang="en-US" altLang="zh-CN" b="1" dirty="0">
                    <a:latin typeface="楷体" panose="02010609060101010101" charset="-122"/>
                    <a:ea typeface="楷体" panose="02010609060101010101" charset="-122"/>
                    <a:cs typeface="楷体" panose="02010609060101010101" charset="-122"/>
                  </a:rPr>
                  <a:t>3.8÷</a:t>
                </a:r>
                <a14:m>
                  <m:oMath xmlns:m="http://schemas.openxmlformats.org/officeDocument/2006/math">
                    <m:f>
                      <m:fPr>
                        <m:ctrlPr>
                          <a:rPr lang="en-US" altLang="zh-CN" sz="2400" b="1" i="1">
                            <a:latin typeface="Cambria Math" panose="02040503050406030204"/>
                            <a:ea typeface="楷体" panose="02010609060101010101" charset="-122"/>
                            <a:cs typeface="楷体" panose="02010609060101010101" charset="-122"/>
                          </a:rPr>
                        </m:ctrlPr>
                      </m:fPr>
                      <m:num>
                        <m:r>
                          <a:rPr lang="en-US" altLang="zh-CN" sz="2400" b="1" i="1">
                            <a:latin typeface="Cambria Math" panose="02040503050406030204"/>
                            <a:ea typeface="楷体" panose="02010609060101010101" charset="-122"/>
                            <a:cs typeface="楷体" panose="02010609060101010101" charset="-122"/>
                          </a:rPr>
                          <m:t>𝟏</m:t>
                        </m:r>
                      </m:num>
                      <m:den>
                        <m:r>
                          <a:rPr lang="en-US" altLang="zh-CN" sz="2400" b="1" i="1">
                            <a:latin typeface="Cambria Math" panose="02040503050406030204"/>
                            <a:ea typeface="楷体" panose="02010609060101010101" charset="-122"/>
                            <a:cs typeface="楷体" panose="02010609060101010101" charset="-122"/>
                          </a:rPr>
                          <m:t>𝟏𝟎𝟎𝟎𝟎</m:t>
                        </m:r>
                      </m:den>
                    </m:f>
                    <m:r>
                      <a:rPr lang="en-US" altLang="zh-CN" sz="2400" b="1">
                        <a:latin typeface="Cambria Math" panose="02040503050406030204"/>
                        <a:ea typeface="楷体" panose="02010609060101010101" charset="-122"/>
                        <a:cs typeface="楷体" panose="02010609060101010101" charset="-122"/>
                      </a:rPr>
                      <m:t>=</m:t>
                    </m:r>
                    <m:r>
                      <a:rPr lang="en-US" altLang="zh-CN" sz="2400" b="1" i="0" smtClean="0">
                        <a:latin typeface="Cambria Math" panose="02040503050406030204" pitchFamily="18" charset="0"/>
                        <a:ea typeface="楷体" panose="02010609060101010101" charset="-122"/>
                        <a:cs typeface="楷体" panose="02010609060101010101" charset="-122"/>
                      </a:rPr>
                      <m:t>𝟑</m:t>
                    </m:r>
                    <m:r>
                      <a:rPr lang="en-US" altLang="zh-CN" sz="2400" b="1" i="1">
                        <a:latin typeface="Cambria Math" panose="02040503050406030204"/>
                        <a:ea typeface="楷体" panose="02010609060101010101" charset="-122"/>
                        <a:cs typeface="楷体" panose="02010609060101010101" charset="-122"/>
                      </a:rPr>
                      <m:t>𝟖𝟎𝟎𝟎</m:t>
                    </m:r>
                    <m:r>
                      <a:rPr lang="en-US" altLang="zh-CN" sz="2400" b="1">
                        <a:latin typeface="Cambria Math" panose="02040503050406030204"/>
                        <a:ea typeface="楷体" panose="02010609060101010101" charset="-122"/>
                        <a:cs typeface="楷体" panose="02010609060101010101" charset="-122"/>
                      </a:rPr>
                      <m:t>(</m:t>
                    </m:r>
                    <m:r>
                      <a:rPr lang="en-US" altLang="zh-CN" sz="2400" b="1" i="1">
                        <a:latin typeface="Cambria Math" panose="02040503050406030204"/>
                        <a:ea typeface="楷体" panose="02010609060101010101" charset="-122"/>
                        <a:cs typeface="楷体" panose="02010609060101010101" charset="-122"/>
                      </a:rPr>
                      <m:t>𝐜𝐦</m:t>
                    </m:r>
                    <m:r>
                      <a:rPr lang="en-US" altLang="zh-CN" sz="2400" b="1">
                        <a:latin typeface="Cambria Math" panose="02040503050406030204"/>
                        <a:ea typeface="楷体" panose="02010609060101010101" charset="-122"/>
                        <a:cs typeface="楷体" panose="02010609060101010101" charset="-122"/>
                      </a:rPr>
                      <m:t>)</m:t>
                    </m:r>
                  </m:oMath>
                </a14:m>
                <a:endParaRPr lang="zh-CN" altLang="en-US" sz="2400" b="1" dirty="0">
                  <a:latin typeface="Calibri" panose="020F0502020204030204" pitchFamily="34" charset="0"/>
                  <a:ea typeface="楷体" panose="02010609060101010101" charset="-122"/>
                  <a:cs typeface="楷体" panose="02010609060101010101" charset="-122"/>
                </a:endParaRPr>
              </a:p>
            </p:txBody>
          </p:sp>
        </mc:Choice>
        <mc:Fallback>
          <p:sp>
            <p:nvSpPr>
              <p:cNvPr id="29" name="矩形 28"/>
              <p:cNvSpPr>
                <a:spLocks noRot="1" noChangeAspect="1" noMove="1" noResize="1" noEditPoints="1" noAdjustHandles="1" noChangeArrowheads="1" noChangeShapeType="1" noTextEdit="1"/>
              </p:cNvSpPr>
              <p:nvPr/>
            </p:nvSpPr>
            <p:spPr>
              <a:xfrm>
                <a:off x="3542713" y="2430120"/>
                <a:ext cx="3447803" cy="625812"/>
              </a:xfrm>
              <a:prstGeom prst="rect">
                <a:avLst/>
              </a:prstGeom>
              <a:blipFill rotWithShape="1">
                <a:blip r:embed="rId3"/>
                <a:stretch>
                  <a:fillRect l="-1" t="-97" r="13" b="5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4" name="矩形 33"/>
              <p:cNvSpPr/>
              <p:nvPr/>
            </p:nvSpPr>
            <p:spPr>
              <a:xfrm>
                <a:off x="3375014" y="3768926"/>
                <a:ext cx="3447803" cy="625812"/>
              </a:xfrm>
              <a:prstGeom prst="rect">
                <a:avLst/>
              </a:prstGeom>
            </p:spPr>
            <p:txBody>
              <a:bodyPr wrap="none">
                <a:spAutoFit/>
              </a:bodyPr>
              <a:lstStyle/>
              <a:p>
                <a:r>
                  <a:rPr lang="en-US" altLang="zh-CN" b="1" dirty="0">
                    <a:latin typeface="楷体" panose="02010609060101010101" charset="-122"/>
                    <a:ea typeface="楷体" panose="02010609060101010101" charset="-122"/>
                    <a:cs typeface="楷体" panose="02010609060101010101" charset="-122"/>
                  </a:rPr>
                  <a:t>3.3÷</a:t>
                </a:r>
                <a14:m>
                  <m:oMath xmlns:m="http://schemas.openxmlformats.org/officeDocument/2006/math">
                    <m:f>
                      <m:fPr>
                        <m:ctrlPr>
                          <a:rPr lang="en-US" altLang="zh-CN" sz="2400" b="1" i="1">
                            <a:latin typeface="Cambria Math" panose="02040503050406030204"/>
                            <a:ea typeface="楷体" panose="02010609060101010101" charset="-122"/>
                            <a:cs typeface="楷体" panose="02010609060101010101" charset="-122"/>
                          </a:rPr>
                        </m:ctrlPr>
                      </m:fPr>
                      <m:num>
                        <m:r>
                          <a:rPr lang="en-US" altLang="zh-CN" sz="2400" b="1" i="1">
                            <a:latin typeface="Cambria Math" panose="02040503050406030204"/>
                            <a:ea typeface="楷体" panose="02010609060101010101" charset="-122"/>
                            <a:cs typeface="楷体" panose="02010609060101010101" charset="-122"/>
                          </a:rPr>
                          <m:t>𝟏</m:t>
                        </m:r>
                      </m:num>
                      <m:den>
                        <m:r>
                          <a:rPr lang="en-US" altLang="zh-CN" sz="2400" b="1" i="1">
                            <a:latin typeface="Cambria Math" panose="02040503050406030204"/>
                            <a:ea typeface="楷体" panose="02010609060101010101" charset="-122"/>
                            <a:cs typeface="楷体" panose="02010609060101010101" charset="-122"/>
                          </a:rPr>
                          <m:t>𝟏𝟎𝟎𝟎𝟎</m:t>
                        </m:r>
                      </m:den>
                    </m:f>
                    <m:r>
                      <a:rPr lang="en-US" altLang="zh-CN" sz="2400" b="1">
                        <a:latin typeface="Cambria Math" panose="02040503050406030204"/>
                        <a:ea typeface="楷体" panose="02010609060101010101" charset="-122"/>
                        <a:cs typeface="楷体" panose="02010609060101010101" charset="-122"/>
                      </a:rPr>
                      <m:t>=</m:t>
                    </m:r>
                    <m:r>
                      <a:rPr lang="en-US" altLang="zh-CN" sz="2400" b="1" i="0" smtClean="0">
                        <a:latin typeface="Cambria Math" panose="02040503050406030204" pitchFamily="18" charset="0"/>
                        <a:ea typeface="楷体" panose="02010609060101010101" charset="-122"/>
                        <a:cs typeface="楷体" panose="02010609060101010101" charset="-122"/>
                      </a:rPr>
                      <m:t>𝟑𝟑</m:t>
                    </m:r>
                    <m:r>
                      <a:rPr lang="en-US" altLang="zh-CN" sz="2400" b="1" i="1">
                        <a:latin typeface="Cambria Math" panose="02040503050406030204"/>
                        <a:ea typeface="楷体" panose="02010609060101010101" charset="-122"/>
                        <a:cs typeface="楷体" panose="02010609060101010101" charset="-122"/>
                      </a:rPr>
                      <m:t>𝟎𝟎𝟎</m:t>
                    </m:r>
                    <m:r>
                      <a:rPr lang="en-US" altLang="zh-CN" sz="2400" b="1">
                        <a:latin typeface="Cambria Math" panose="02040503050406030204"/>
                        <a:ea typeface="楷体" panose="02010609060101010101" charset="-122"/>
                        <a:cs typeface="楷体" panose="02010609060101010101" charset="-122"/>
                      </a:rPr>
                      <m:t>(</m:t>
                    </m:r>
                    <m:r>
                      <a:rPr lang="en-US" altLang="zh-CN" sz="2400" b="1" i="1">
                        <a:latin typeface="Cambria Math" panose="02040503050406030204"/>
                        <a:ea typeface="楷体" panose="02010609060101010101" charset="-122"/>
                        <a:cs typeface="楷体" panose="02010609060101010101" charset="-122"/>
                      </a:rPr>
                      <m:t>𝐜𝐦</m:t>
                    </m:r>
                    <m:r>
                      <a:rPr lang="en-US" altLang="zh-CN" sz="2400" b="1">
                        <a:latin typeface="Cambria Math" panose="02040503050406030204"/>
                        <a:ea typeface="楷体" panose="02010609060101010101" charset="-122"/>
                        <a:cs typeface="楷体" panose="02010609060101010101" charset="-122"/>
                      </a:rPr>
                      <m:t>)</m:t>
                    </m:r>
                  </m:oMath>
                </a14:m>
                <a:endParaRPr lang="zh-CN" altLang="en-US" sz="2400" b="1" dirty="0">
                  <a:latin typeface="Calibri" panose="020F0502020204030204" pitchFamily="34" charset="0"/>
                  <a:ea typeface="楷体" panose="02010609060101010101" charset="-122"/>
                  <a:cs typeface="楷体" panose="02010609060101010101" charset="-122"/>
                </a:endParaRPr>
              </a:p>
            </p:txBody>
          </p:sp>
        </mc:Choice>
        <mc:Fallback>
          <p:sp>
            <p:nvSpPr>
              <p:cNvPr id="34" name="矩形 33"/>
              <p:cNvSpPr>
                <a:spLocks noRot="1" noChangeAspect="1" noMove="1" noResize="1" noEditPoints="1" noAdjustHandles="1" noChangeArrowheads="1" noChangeShapeType="1" noTextEdit="1"/>
              </p:cNvSpPr>
              <p:nvPr/>
            </p:nvSpPr>
            <p:spPr>
              <a:xfrm>
                <a:off x="3375014" y="3768926"/>
                <a:ext cx="3447803" cy="625812"/>
              </a:xfrm>
              <a:prstGeom prst="rect">
                <a:avLst/>
              </a:prstGeom>
              <a:blipFill rotWithShape="1">
                <a:blip r:embed="rId4"/>
                <a:stretch>
                  <a:fillRect l="-18" t="-32" r="11" b="86"/>
                </a:stretch>
              </a:blipFill>
            </p:spPr>
            <p:txBody>
              <a:bodyPr/>
              <a:lstStyle/>
              <a:p>
                <a:r>
                  <a:rPr lang="zh-CN" altLang="en-US">
                    <a:noFill/>
                  </a:rPr>
                  <a:t> </a:t>
                </a:r>
              </a:p>
            </p:txBody>
          </p:sp>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1687"/>
                                        </p:tgtEl>
                                        <p:attrNameLst>
                                          <p:attrName>style.visibility</p:attrName>
                                        </p:attrNameLst>
                                      </p:cBhvr>
                                      <p:to>
                                        <p:strVal val="visible"/>
                                      </p:to>
                                    </p:set>
                                    <p:animEffect transition="in" filter="barn(inVertical)">
                                      <p:cBhvr>
                                        <p:cTn id="32" dur="500"/>
                                        <p:tgtEl>
                                          <p:spTgt spid="7168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arn(inVertical)">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arn(inVertical)">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barn(inVertical)">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71694"/>
                                        </p:tgtEl>
                                        <p:attrNameLst>
                                          <p:attrName>style.visibility</p:attrName>
                                        </p:attrNameLst>
                                      </p:cBhvr>
                                      <p:to>
                                        <p:strVal val="visible"/>
                                      </p:to>
                                    </p:set>
                                    <p:animEffect transition="in" filter="barn(inVertical)">
                                      <p:cBhvr>
                                        <p:cTn id="72" dur="500"/>
                                        <p:tgtEl>
                                          <p:spTgt spid="71694"/>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arn(inVertical)">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barn(inVertical)">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barn(inVertical)">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barn(inVertical)">
                                      <p:cBhvr>
                                        <p:cTn id="92" dur="500"/>
                                        <p:tgtEl>
                                          <p:spTgt spid="33"/>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barn(inVertical)">
                                      <p:cBhvr>
                                        <p:cTn id="97" dur="5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barn(inVertical)">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barn(inVertical)">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grpId="0" nodeType="clickEffect">
                                  <p:stCondLst>
                                    <p:cond delay="0"/>
                                  </p:stCondLst>
                                  <p:childTnLst>
                                    <p:set>
                                      <p:cBhvr>
                                        <p:cTn id="111" dur="1" fill="hold">
                                          <p:stCondLst>
                                            <p:cond delay="0"/>
                                          </p:stCondLst>
                                        </p:cTn>
                                        <p:tgtEl>
                                          <p:spTgt spid="71701"/>
                                        </p:tgtEl>
                                        <p:attrNameLst>
                                          <p:attrName>style.visibility</p:attrName>
                                        </p:attrNameLst>
                                      </p:cBhvr>
                                      <p:to>
                                        <p:strVal val="visible"/>
                                      </p:to>
                                    </p:set>
                                    <p:animEffect transition="in" filter="barn(inVertical)">
                                      <p:cBhvr>
                                        <p:cTn id="112" dur="500"/>
                                        <p:tgtEl>
                                          <p:spTgt spid="71701"/>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barn(inVertical)">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21" fill="hold" grpId="0"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barn(inVertical)">
                                      <p:cBhvr>
                                        <p:cTn id="1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71687" grpId="0"/>
      <p:bldP spid="16" grpId="0"/>
      <p:bldP spid="17" grpId="0"/>
      <p:bldP spid="18" grpId="0"/>
      <p:bldP spid="19" grpId="0"/>
      <p:bldP spid="20" grpId="0"/>
      <p:bldP spid="71694" grpId="0"/>
      <p:bldP spid="23" grpId="0"/>
      <p:bldP spid="24" grpId="0"/>
      <p:bldP spid="25" grpId="0"/>
      <p:bldP spid="26" grpId="0"/>
      <p:bldP spid="27" grpId="0"/>
      <p:bldP spid="71701" grpId="0"/>
      <p:bldP spid="30" grpId="0"/>
      <p:bldP spid="31" grpId="0"/>
      <p:bldP spid="3" grpId="0" animBg="1"/>
      <p:bldP spid="32" grpId="0" animBg="1"/>
      <p:bldP spid="33" grpId="0" animBg="1"/>
      <p:bldP spid="2" grpId="0"/>
      <p:bldP spid="29"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85763" y="1095375"/>
            <a:ext cx="566737" cy="317500"/>
          </a:xfrm>
          <a:prstGeom prst="rect">
            <a:avLst/>
          </a:prstGeom>
          <a:noFill/>
          <a:ln w="9525">
            <a:noFill/>
            <a:miter lim="800000"/>
            <a:headEnd/>
            <a:tailEnd/>
          </a:ln>
        </p:spPr>
      </p:pic>
      <p:sp>
        <p:nvSpPr>
          <p:cNvPr id="4" name="矩形 3"/>
          <p:cNvSpPr>
            <a:spLocks noChangeArrowheads="1"/>
          </p:cNvSpPr>
          <p:nvPr/>
        </p:nvSpPr>
        <p:spPr bwMode="auto">
          <a:xfrm>
            <a:off x="952500" y="447675"/>
            <a:ext cx="7507288" cy="946150"/>
          </a:xfrm>
          <a:prstGeom prst="rect">
            <a:avLst/>
          </a:prstGeom>
          <a:noFill/>
          <a:ln w="9525">
            <a:noFill/>
            <a:miter lim="800000"/>
          </a:ln>
        </p:spPr>
        <p:txBody>
          <a:bodyPr>
            <a:spAutoFit/>
          </a:bodyPr>
          <a:lstStyle/>
          <a:p>
            <a:r>
              <a:rPr lang="zh-CN" altLang="en-US" sz="2800" b="1" dirty="0">
                <a:latin typeface="Calibri" panose="020F0502020204030204" pitchFamily="34" charset="0"/>
                <a:ea typeface="楷体" panose="02010609060101010101" charset="-122"/>
                <a:cs typeface="楷体" panose="02010609060101010101" charset="-122"/>
              </a:rPr>
              <a:t>小颖从宿舍到图书馆。在</a:t>
            </a:r>
            <a:r>
              <a:rPr lang="en-US" altLang="zh-CN" sz="2800" b="1" dirty="0">
                <a:latin typeface="Calibri" panose="020F0502020204030204" pitchFamily="34" charset="0"/>
                <a:ea typeface="楷体" panose="02010609060101010101" charset="-122"/>
                <a:cs typeface="楷体" panose="02010609060101010101" charset="-122"/>
              </a:rPr>
              <a:t>(    )</a:t>
            </a:r>
            <a:r>
              <a:rPr lang="zh-CN" altLang="en-US" sz="2800" b="1" dirty="0">
                <a:latin typeface="Calibri" panose="020F0502020204030204" pitchFamily="34" charset="0"/>
                <a:ea typeface="楷体" panose="02010609060101010101" charset="-122"/>
                <a:cs typeface="楷体" panose="02010609060101010101" charset="-122"/>
              </a:rPr>
              <a:t>里写出行进方向， </a:t>
            </a:r>
            <a:endParaRPr lang="en-US" altLang="zh-CN" sz="2800" b="1" dirty="0">
              <a:latin typeface="Calibri" panose="020F0502020204030204" pitchFamily="34" charset="0"/>
              <a:ea typeface="楷体" panose="02010609060101010101" charset="-122"/>
              <a:cs typeface="楷体" panose="02010609060101010101" charset="-122"/>
            </a:endParaRPr>
          </a:p>
          <a:p>
            <a:r>
              <a:rPr lang="en-US" altLang="zh-CN" sz="2800" b="1" dirty="0">
                <a:latin typeface="Calibri" panose="020F0502020204030204" pitchFamily="34" charset="0"/>
                <a:ea typeface="楷体" panose="02010609060101010101" charset="-122"/>
                <a:cs typeface="楷体" panose="02010609060101010101" charset="-122"/>
              </a:rPr>
              <a:t>  </a:t>
            </a:r>
            <a:r>
              <a:rPr lang="zh-CN" altLang="en-US" sz="2800" b="1" dirty="0">
                <a:latin typeface="Calibri" panose="020F0502020204030204" pitchFamily="34" charset="0"/>
                <a:ea typeface="楷体" panose="02010609060101010101" charset="-122"/>
                <a:cs typeface="楷体" panose="02010609060101010101" charset="-122"/>
              </a:rPr>
              <a:t>里写出建筑物名称。</a:t>
            </a:r>
            <a:endParaRPr lang="zh-CN" altLang="en-US" sz="2800" b="1" dirty="0">
              <a:latin typeface="Calibri" panose="020F0502020204030204" pitchFamily="34" charset="0"/>
              <a:ea typeface="楷体" panose="02010609060101010101" charset="-122"/>
              <a:cs typeface="楷体" panose="02010609060101010101" charset="-122"/>
            </a:endParaRPr>
          </a:p>
        </p:txBody>
      </p:sp>
      <p:sp>
        <p:nvSpPr>
          <p:cNvPr id="2" name="矩形 1"/>
          <p:cNvSpPr/>
          <p:nvPr/>
        </p:nvSpPr>
        <p:spPr>
          <a:xfrm>
            <a:off x="1042988" y="915988"/>
            <a:ext cx="144462" cy="4286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pic>
        <p:nvPicPr>
          <p:cNvPr id="2050" name="Picture 2"/>
          <p:cNvPicPr>
            <a:picLocks noChangeAspect="1" noChangeArrowheads="1"/>
          </p:cNvPicPr>
          <p:nvPr/>
        </p:nvPicPr>
        <p:blipFill>
          <a:blip r:embed="rId2"/>
          <a:srcRect/>
          <a:stretch>
            <a:fillRect/>
          </a:stretch>
        </p:blipFill>
        <p:spPr bwMode="auto">
          <a:xfrm>
            <a:off x="1446213" y="1423988"/>
            <a:ext cx="4071937" cy="1668462"/>
          </a:xfrm>
          <a:prstGeom prst="rect">
            <a:avLst/>
          </a:prstGeom>
          <a:noFill/>
          <a:ln w="9525">
            <a:noFill/>
            <a:miter lim="800000"/>
            <a:headEnd/>
            <a:tailEnd/>
          </a:ln>
        </p:spPr>
      </p:pic>
      <p:sp>
        <p:nvSpPr>
          <p:cNvPr id="3" name="TextBox 2"/>
          <p:cNvSpPr txBox="1">
            <a:spLocks noChangeArrowheads="1"/>
          </p:cNvSpPr>
          <p:nvPr/>
        </p:nvSpPr>
        <p:spPr bwMode="auto">
          <a:xfrm>
            <a:off x="1042988" y="3776663"/>
            <a:ext cx="987425" cy="461962"/>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宿舍</a:t>
            </a:r>
            <a:endParaRPr lang="zh-CN" altLang="en-US" sz="2400" b="1" dirty="0">
              <a:latin typeface="Calibri" panose="020F0502020204030204" pitchFamily="34" charset="0"/>
              <a:ea typeface="楷体" panose="02010609060101010101" charset="-122"/>
              <a:cs typeface="楷体" panose="02010609060101010101" charset="-122"/>
            </a:endParaRPr>
          </a:p>
        </p:txBody>
      </p:sp>
      <p:cxnSp>
        <p:nvCxnSpPr>
          <p:cNvPr id="7" name="直接箭头连接符 6"/>
          <p:cNvCxnSpPr/>
          <p:nvPr/>
        </p:nvCxnSpPr>
        <p:spPr>
          <a:xfrm>
            <a:off x="1908175" y="3948113"/>
            <a:ext cx="100806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1746250" y="4039393"/>
            <a:ext cx="1243013" cy="461962"/>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        ）</a:t>
            </a:r>
            <a:endParaRPr lang="zh-CN" altLang="en-US" sz="2400" b="1" dirty="0">
              <a:latin typeface="Calibri" panose="020F0502020204030204" pitchFamily="34" charset="0"/>
              <a:ea typeface="楷体" panose="02010609060101010101" charset="-122"/>
              <a:cs typeface="楷体" panose="02010609060101010101" charset="-122"/>
            </a:endParaRPr>
          </a:p>
        </p:txBody>
      </p:sp>
      <p:cxnSp>
        <p:nvCxnSpPr>
          <p:cNvPr id="15" name="直接箭头连接符 14"/>
          <p:cNvCxnSpPr/>
          <p:nvPr/>
        </p:nvCxnSpPr>
        <p:spPr>
          <a:xfrm>
            <a:off x="3327400" y="3914775"/>
            <a:ext cx="100806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3209925" y="3997325"/>
            <a:ext cx="1243013" cy="461963"/>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       ）</a:t>
            </a:r>
            <a:endParaRPr lang="zh-CN" altLang="en-US" sz="2400" b="1" dirty="0">
              <a:latin typeface="Calibri" panose="020F0502020204030204" pitchFamily="34" charset="0"/>
              <a:ea typeface="楷体" panose="02010609060101010101" charset="-122"/>
              <a:cs typeface="楷体" panose="02010609060101010101" charset="-122"/>
            </a:endParaRPr>
          </a:p>
        </p:txBody>
      </p:sp>
      <p:cxnSp>
        <p:nvCxnSpPr>
          <p:cNvPr id="17" name="直接箭头连接符 16"/>
          <p:cNvCxnSpPr/>
          <p:nvPr/>
        </p:nvCxnSpPr>
        <p:spPr>
          <a:xfrm>
            <a:off x="4706938" y="3914775"/>
            <a:ext cx="100806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4589463" y="3997325"/>
            <a:ext cx="1243012" cy="461963"/>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       ）</a:t>
            </a:r>
            <a:endParaRPr lang="zh-CN" altLang="en-US" sz="2400" b="1" dirty="0">
              <a:latin typeface="Calibri" panose="020F0502020204030204" pitchFamily="34" charset="0"/>
              <a:ea typeface="楷体" panose="02010609060101010101" charset="-122"/>
              <a:cs typeface="楷体" panose="02010609060101010101" charset="-122"/>
            </a:endParaRPr>
          </a:p>
        </p:txBody>
      </p:sp>
      <p:cxnSp>
        <p:nvCxnSpPr>
          <p:cNvPr id="19" name="直接箭头连接符 18"/>
          <p:cNvCxnSpPr/>
          <p:nvPr/>
        </p:nvCxnSpPr>
        <p:spPr>
          <a:xfrm>
            <a:off x="6208713" y="3900488"/>
            <a:ext cx="100806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5954713" y="3960813"/>
            <a:ext cx="1585912" cy="461962"/>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           ）</a:t>
            </a:r>
            <a:endParaRPr lang="zh-CN" altLang="en-US" sz="2400" b="1" dirty="0">
              <a:latin typeface="Calibri" panose="020F0502020204030204" pitchFamily="34" charset="0"/>
              <a:ea typeface="楷体" panose="02010609060101010101" charset="-122"/>
              <a:cs typeface="楷体" panose="02010609060101010101" charset="-122"/>
            </a:endParaRPr>
          </a:p>
        </p:txBody>
      </p:sp>
      <p:sp>
        <p:nvSpPr>
          <p:cNvPr id="22" name="矩形 21"/>
          <p:cNvSpPr/>
          <p:nvPr/>
        </p:nvSpPr>
        <p:spPr>
          <a:xfrm>
            <a:off x="5745163" y="3422650"/>
            <a:ext cx="420687"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sp>
        <p:nvSpPr>
          <p:cNvPr id="23" name="矩形 22"/>
          <p:cNvSpPr/>
          <p:nvPr/>
        </p:nvSpPr>
        <p:spPr>
          <a:xfrm>
            <a:off x="7334250" y="3363913"/>
            <a:ext cx="412750" cy="109537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400" b="1" dirty="0">
                <a:solidFill>
                  <a:schemeClr val="tx1"/>
                </a:solidFill>
                <a:latin typeface="楷体_GB2312" panose="02010609030101010101" charset="-122"/>
                <a:ea typeface="楷体" panose="02010609060101010101" charset="-122"/>
                <a:cs typeface="楷体_GB2312" panose="02010609030101010101" charset="-122"/>
                <a:sym typeface="+mn-ea"/>
              </a:rPr>
              <a:t>图书馆</a:t>
            </a:r>
            <a:endParaRPr lang="zh-CN" altLang="en-US" sz="2400" b="1" dirty="0">
              <a:solidFill>
                <a:schemeClr val="tx1"/>
              </a:solidFill>
              <a:latin typeface="楷体_GB2312" panose="02010609030101010101" charset="-122"/>
              <a:ea typeface="楷体" panose="02010609060101010101" charset="-122"/>
              <a:cs typeface="楷体_GB2312" panose="02010609030101010101" charset="-122"/>
              <a:sym typeface="+mn-ea"/>
            </a:endParaRPr>
          </a:p>
        </p:txBody>
      </p:sp>
      <p:sp>
        <p:nvSpPr>
          <p:cNvPr id="24" name="矩形 23"/>
          <p:cNvSpPr/>
          <p:nvPr/>
        </p:nvSpPr>
        <p:spPr>
          <a:xfrm>
            <a:off x="4335463" y="3408363"/>
            <a:ext cx="420687"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sp>
        <p:nvSpPr>
          <p:cNvPr id="25" name="矩形 24"/>
          <p:cNvSpPr/>
          <p:nvPr/>
        </p:nvSpPr>
        <p:spPr>
          <a:xfrm>
            <a:off x="2917825" y="3422650"/>
            <a:ext cx="420688"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sp>
        <p:nvSpPr>
          <p:cNvPr id="9" name="TextBox 8"/>
          <p:cNvSpPr txBox="1">
            <a:spLocks noChangeArrowheads="1"/>
          </p:cNvSpPr>
          <p:nvPr/>
        </p:nvSpPr>
        <p:spPr bwMode="auto">
          <a:xfrm>
            <a:off x="2011363" y="4032250"/>
            <a:ext cx="801687" cy="461963"/>
          </a:xfrm>
          <a:prstGeom prst="rect">
            <a:avLst/>
          </a:prstGeom>
          <a:noFill/>
          <a:ln w="9525">
            <a:noFill/>
            <a:miter lim="800000"/>
          </a:ln>
        </p:spPr>
        <p:txBody>
          <a:bodyPr>
            <a:spAutoFit/>
          </a:bodyPr>
          <a:lstStyle/>
          <a:p>
            <a:r>
              <a:rPr lang="zh-CN" altLang="en-US" sz="2400" b="1" dirty="0">
                <a:solidFill>
                  <a:srgbClr val="FF0000"/>
                </a:solidFill>
                <a:latin typeface="Calibri" panose="020F0502020204030204" pitchFamily="34" charset="0"/>
                <a:ea typeface="楷体" panose="02010609060101010101" charset="-122"/>
                <a:cs typeface="楷体" panose="02010609060101010101" charset="-122"/>
              </a:rPr>
              <a:t>向南</a:t>
            </a:r>
            <a:endParaRPr lang="zh-CN" altLang="en-US" sz="2400" b="1" dirty="0">
              <a:solidFill>
                <a:srgbClr val="FF0000"/>
              </a:solidFill>
              <a:latin typeface="Calibri" panose="020F0502020204030204" pitchFamily="34" charset="0"/>
              <a:ea typeface="楷体" panose="02010609060101010101" charset="-122"/>
              <a:cs typeface="楷体" panose="02010609060101010101" charset="-122"/>
            </a:endParaRPr>
          </a:p>
        </p:txBody>
      </p:sp>
      <p:sp>
        <p:nvSpPr>
          <p:cNvPr id="28" name="TextBox 27"/>
          <p:cNvSpPr txBox="1">
            <a:spLocks noChangeArrowheads="1"/>
          </p:cNvSpPr>
          <p:nvPr/>
        </p:nvSpPr>
        <p:spPr bwMode="auto">
          <a:xfrm>
            <a:off x="2914650" y="3333750"/>
            <a:ext cx="379413" cy="120015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医务室</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9" name="TextBox 28"/>
          <p:cNvSpPr txBox="1">
            <a:spLocks noChangeArrowheads="1"/>
          </p:cNvSpPr>
          <p:nvPr/>
        </p:nvSpPr>
        <p:spPr bwMode="auto">
          <a:xfrm>
            <a:off x="3447131" y="4006056"/>
            <a:ext cx="801687" cy="460375"/>
          </a:xfrm>
          <a:prstGeom prst="rect">
            <a:avLst/>
          </a:prstGeom>
          <a:noFill/>
          <a:ln w="9525">
            <a:noFill/>
            <a:miter lim="800000"/>
          </a:ln>
        </p:spPr>
        <p:txBody>
          <a:bodyPr>
            <a:spAutoFit/>
          </a:bodyPr>
          <a:lstStyle>
            <a:defPPr>
              <a:defRPr lang="zh-CN"/>
            </a:defPPr>
            <a:lvl1pPr>
              <a:defRPr sz="2400">
                <a:solidFill>
                  <a:srgbClr val="FF0000"/>
                </a:solidFill>
                <a:latin typeface="Calibri" panose="020F0502020204030204" pitchFamily="34" charset="0"/>
                <a:ea typeface="楷体" panose="02010609060101010101" charset="-122"/>
                <a:cs typeface="楷体" panose="02010609060101010101" charset="-122"/>
              </a:defRPr>
            </a:lvl1pPr>
          </a:lstStyle>
          <a:p>
            <a:r>
              <a:rPr lang="zh-CN" altLang="en-US" b="1" dirty="0"/>
              <a:t>向西</a:t>
            </a:r>
            <a:endParaRPr lang="zh-CN" altLang="en-US" b="1" dirty="0"/>
          </a:p>
        </p:txBody>
      </p:sp>
      <p:sp>
        <p:nvSpPr>
          <p:cNvPr id="30" name="TextBox 29"/>
          <p:cNvSpPr txBox="1">
            <a:spLocks noChangeArrowheads="1"/>
          </p:cNvSpPr>
          <p:nvPr/>
        </p:nvSpPr>
        <p:spPr bwMode="auto">
          <a:xfrm>
            <a:off x="4327525" y="3327400"/>
            <a:ext cx="379413" cy="120015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办公室</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31" name="TextBox 30"/>
          <p:cNvSpPr txBox="1">
            <a:spLocks noChangeArrowheads="1"/>
          </p:cNvSpPr>
          <p:nvPr/>
        </p:nvSpPr>
        <p:spPr bwMode="auto">
          <a:xfrm>
            <a:off x="4818062" y="3983038"/>
            <a:ext cx="801688" cy="461962"/>
          </a:xfrm>
          <a:prstGeom prst="rect">
            <a:avLst/>
          </a:prstGeom>
          <a:noFill/>
          <a:ln w="9525">
            <a:noFill/>
            <a:miter lim="800000"/>
          </a:ln>
        </p:spPr>
        <p:txBody>
          <a:bodyPr>
            <a:spAutoFit/>
          </a:bodyPr>
          <a:lstStyle>
            <a:defPPr>
              <a:defRPr lang="zh-CN"/>
            </a:defPPr>
            <a:lvl1pPr>
              <a:defRPr sz="2400">
                <a:solidFill>
                  <a:srgbClr val="FF0000"/>
                </a:solidFill>
                <a:latin typeface="Calibri" panose="020F0502020204030204" pitchFamily="34" charset="0"/>
                <a:ea typeface="楷体" panose="02010609060101010101" charset="-122"/>
                <a:cs typeface="楷体" panose="02010609060101010101" charset="-122"/>
              </a:defRPr>
            </a:lvl1pPr>
          </a:lstStyle>
          <a:p>
            <a:r>
              <a:rPr lang="zh-CN" altLang="en-US" b="1" dirty="0"/>
              <a:t>向西</a:t>
            </a:r>
            <a:endParaRPr lang="zh-CN" altLang="en-US" b="1" dirty="0"/>
          </a:p>
        </p:txBody>
      </p:sp>
      <p:sp>
        <p:nvSpPr>
          <p:cNvPr id="32" name="TextBox 31"/>
          <p:cNvSpPr txBox="1">
            <a:spLocks noChangeArrowheads="1"/>
          </p:cNvSpPr>
          <p:nvPr/>
        </p:nvSpPr>
        <p:spPr bwMode="auto">
          <a:xfrm>
            <a:off x="5724525" y="3327400"/>
            <a:ext cx="377825" cy="120015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食</a:t>
            </a:r>
            <a:endParaRPr lang="en-US" altLang="zh-CN" sz="2400" b="1">
              <a:latin typeface="Calibri" panose="020F0502020204030204" pitchFamily="34" charset="0"/>
              <a:ea typeface="楷体" panose="02010609060101010101" charset="-122"/>
              <a:cs typeface="楷体" panose="02010609060101010101" charset="-122"/>
            </a:endParaRPr>
          </a:p>
          <a:p>
            <a:r>
              <a:rPr lang="en-US" altLang="zh-CN" sz="2400" b="1">
                <a:latin typeface="Calibri" panose="020F0502020204030204" pitchFamily="34" charset="0"/>
                <a:ea typeface="楷体" panose="02010609060101010101" charset="-122"/>
                <a:cs typeface="楷体" panose="02010609060101010101" charset="-122"/>
              </a:rPr>
              <a:t> </a:t>
            </a:r>
            <a:r>
              <a:rPr lang="zh-CN" altLang="en-US" sz="2400" b="1">
                <a:latin typeface="Calibri" panose="020F0502020204030204" pitchFamily="34" charset="0"/>
                <a:ea typeface="楷体" panose="02010609060101010101" charset="-122"/>
                <a:cs typeface="楷体" panose="02010609060101010101" charset="-122"/>
              </a:rPr>
              <a:t>堂</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33" name="TextBox 32"/>
          <p:cNvSpPr txBox="1">
            <a:spLocks noChangeArrowheads="1"/>
          </p:cNvSpPr>
          <p:nvPr/>
        </p:nvSpPr>
        <p:spPr bwMode="auto">
          <a:xfrm>
            <a:off x="6186488" y="3964865"/>
            <a:ext cx="1266825" cy="460375"/>
          </a:xfrm>
          <a:prstGeom prst="rect">
            <a:avLst/>
          </a:prstGeom>
          <a:noFill/>
          <a:ln w="9525">
            <a:noFill/>
            <a:miter lim="800000"/>
          </a:ln>
        </p:spPr>
        <p:txBody>
          <a:bodyPr>
            <a:spAutoFit/>
          </a:bodyPr>
          <a:lstStyle/>
          <a:p>
            <a:r>
              <a:rPr lang="zh-CN" altLang="en-US" sz="2400" b="1" dirty="0">
                <a:solidFill>
                  <a:srgbClr val="FF0000"/>
                </a:solidFill>
                <a:latin typeface="Calibri" panose="020F0502020204030204" pitchFamily="34" charset="0"/>
                <a:ea typeface="楷体" panose="02010609060101010101" charset="-122"/>
                <a:cs typeface="楷体" panose="02010609060101010101" charset="-122"/>
              </a:rPr>
              <a:t>向西北</a:t>
            </a:r>
            <a:endParaRPr lang="zh-CN" altLang="en-US" sz="2400" b="1" dirty="0">
              <a:solidFill>
                <a:srgbClr val="FF0000"/>
              </a:solidFill>
              <a:latin typeface="Calibri" panose="020F0502020204030204" pitchFamily="34" charset="0"/>
              <a:ea typeface="楷体" panose="02010609060101010101" charset="-122"/>
              <a:cs typeface="楷体" panose="020106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 calcmode="lin" valueType="num">
                                      <p:cBhvr>
                                        <p:cTn id="20" dur="500" fill="hold"/>
                                        <p:tgtEl>
                                          <p:spTgt spid="2050"/>
                                        </p:tgtEl>
                                        <p:attrNameLst>
                                          <p:attrName>ppt_w</p:attrName>
                                        </p:attrNameLst>
                                      </p:cBhvr>
                                      <p:tavLst>
                                        <p:tav tm="0">
                                          <p:val>
                                            <p:fltVal val="0"/>
                                          </p:val>
                                        </p:tav>
                                        <p:tav tm="100000">
                                          <p:val>
                                            <p:strVal val="#ppt_w"/>
                                          </p:val>
                                        </p:tav>
                                      </p:tavLst>
                                    </p:anim>
                                    <p:anim calcmode="lin" valueType="num">
                                      <p:cBhvr>
                                        <p:cTn id="21" dur="500" fill="hold"/>
                                        <p:tgtEl>
                                          <p:spTgt spid="2050"/>
                                        </p:tgtEl>
                                        <p:attrNameLst>
                                          <p:attrName>ppt_h</p:attrName>
                                        </p:attrNameLst>
                                      </p:cBhvr>
                                      <p:tavLst>
                                        <p:tav tm="0">
                                          <p:val>
                                            <p:fltVal val="0"/>
                                          </p:val>
                                        </p:tav>
                                        <p:tav tm="100000">
                                          <p:val>
                                            <p:strVal val="#ppt_h"/>
                                          </p:val>
                                        </p:tav>
                                      </p:tavLst>
                                    </p:anim>
                                    <p:animEffect transition="in" filter="fade">
                                      <p:cBhvr>
                                        <p:cTn id="22" dur="500"/>
                                        <p:tgtEl>
                                          <p:spTgt spid="205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500"/>
                                        <p:tgtEl>
                                          <p:spTgt spid="22"/>
                                        </p:tgtEl>
                                      </p:cBhvr>
                                    </p:animEffect>
                                  </p:childTnLst>
                                </p:cTn>
                              </p:par>
                            </p:childTnLst>
                          </p:cTn>
                        </p:par>
                        <p:par>
                          <p:cTn id="61" fill="hold">
                            <p:stCondLst>
                              <p:cond delay="3500"/>
                            </p:stCondLst>
                            <p:childTnLst>
                              <p:par>
                                <p:cTn id="62" presetID="22" presetClass="entr" presetSubtype="8"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par>
                          <p:cTn id="68" fill="hold">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left)">
                                      <p:cBhvr>
                                        <p:cTn id="76" dur="500"/>
                                        <p:tgtEl>
                                          <p:spTgt spid="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up)">
                                      <p:cBhvr>
                                        <p:cTn id="81" dur="500"/>
                                        <p:tgtEl>
                                          <p:spTgt spid="28"/>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left)">
                                      <p:cBhvr>
                                        <p:cTn id="86" dur="500"/>
                                        <p:tgtEl>
                                          <p:spTgt spid="2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left)">
                                      <p:cBhvr>
                                        <p:cTn id="96" dur="500"/>
                                        <p:tgtEl>
                                          <p:spTgt spid="3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up)">
                                      <p:cBhvr>
                                        <p:cTn id="101" dur="500"/>
                                        <p:tgtEl>
                                          <p:spTgt spid="3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wipe(left)">
                                      <p:cBhvr>
                                        <p:cTn id="10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3" grpId="0"/>
      <p:bldP spid="11" grpId="0"/>
      <p:bldP spid="16" grpId="0"/>
      <p:bldP spid="18" grpId="0"/>
      <p:bldP spid="20" grpId="0"/>
      <p:bldP spid="22" grpId="0" animBg="1"/>
      <p:bldP spid="23" grpId="0" animBg="1"/>
      <p:bldP spid="24" grpId="0" animBg="1"/>
      <p:bldP spid="25" grpId="0" animBg="1"/>
      <p:bldP spid="9" grpId="0"/>
      <p:bldP spid="28"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69888" y="904280"/>
            <a:ext cx="566737" cy="317500"/>
          </a:xfrm>
          <a:prstGeom prst="rect">
            <a:avLst/>
          </a:prstGeom>
          <a:noFill/>
          <a:ln w="9525">
            <a:noFill/>
            <a:miter lim="800000"/>
            <a:headEnd/>
            <a:tailEnd/>
          </a:ln>
        </p:spPr>
      </p:pic>
      <p:sp>
        <p:nvSpPr>
          <p:cNvPr id="4" name="矩形 3"/>
          <p:cNvSpPr>
            <a:spLocks noChangeArrowheads="1"/>
          </p:cNvSpPr>
          <p:nvPr/>
        </p:nvSpPr>
        <p:spPr bwMode="auto">
          <a:xfrm>
            <a:off x="936625" y="664567"/>
            <a:ext cx="4572000" cy="522288"/>
          </a:xfrm>
          <a:prstGeom prst="rect">
            <a:avLst/>
          </a:prstGeom>
          <a:noFill/>
          <a:ln w="9525">
            <a:noFill/>
            <a:miter lim="800000"/>
          </a:ln>
        </p:spPr>
        <p:txBody>
          <a:bodyPr>
            <a:spAutoFit/>
          </a:bodyPr>
          <a:lstStyle/>
          <a:p>
            <a:r>
              <a:rPr lang="zh-CN" altLang="en-US" sz="2800" b="1">
                <a:latin typeface="Calibri" panose="020F0502020204030204" pitchFamily="34" charset="0"/>
                <a:ea typeface="楷体" panose="02010609060101010101" charset="-122"/>
                <a:cs typeface="楷体" panose="02010609060101010101" charset="-122"/>
              </a:rPr>
              <a:t>根据下面的路线图填空。</a:t>
            </a:r>
            <a:endParaRPr lang="zh-CN" altLang="en-US" sz="2800" b="1">
              <a:latin typeface="Calibri" panose="020F0502020204030204" pitchFamily="34" charset="0"/>
              <a:ea typeface="楷体" panose="02010609060101010101" charset="-122"/>
              <a:cs typeface="楷体" panose="02010609060101010101" charset="-122"/>
            </a:endParaRPr>
          </a:p>
        </p:txBody>
      </p:sp>
      <p:pic>
        <p:nvPicPr>
          <p:cNvPr id="3074" name="Picture 2"/>
          <p:cNvPicPr>
            <a:picLocks noChangeAspect="1" noChangeArrowheads="1"/>
          </p:cNvPicPr>
          <p:nvPr/>
        </p:nvPicPr>
        <p:blipFill>
          <a:blip r:embed="rId2"/>
          <a:srcRect/>
          <a:stretch>
            <a:fillRect/>
          </a:stretch>
        </p:blipFill>
        <p:spPr bwMode="auto">
          <a:xfrm>
            <a:off x="2109788" y="1439267"/>
            <a:ext cx="5641975" cy="1512888"/>
          </a:xfrm>
          <a:prstGeom prst="rect">
            <a:avLst/>
          </a:prstGeom>
          <a:noFill/>
          <a:ln w="9525">
            <a:noFill/>
            <a:miter lim="800000"/>
            <a:headEnd/>
            <a:tailEnd/>
          </a:ln>
        </p:spPr>
      </p:pic>
      <p:sp>
        <p:nvSpPr>
          <p:cNvPr id="9" name="TextBox 8"/>
          <p:cNvSpPr txBox="1">
            <a:spLocks noChangeArrowheads="1"/>
          </p:cNvSpPr>
          <p:nvPr/>
        </p:nvSpPr>
        <p:spPr bwMode="auto">
          <a:xfrm>
            <a:off x="3549650" y="3017242"/>
            <a:ext cx="985838" cy="461963"/>
          </a:xfrm>
          <a:prstGeom prst="rect">
            <a:avLst/>
          </a:prstGeom>
          <a:noFill/>
          <a:ln w="9525">
            <a:noFill/>
            <a:miter lim="800000"/>
          </a:ln>
        </p:spPr>
        <p:txBody>
          <a:bodyPr>
            <a:spAutoFit/>
          </a:bodyPr>
          <a:lstStyle/>
          <a:p>
            <a:r>
              <a:rPr lang="en-US" altLang="zh-CN" sz="2400" b="1">
                <a:latin typeface="Calibri" panose="020F0502020204030204" pitchFamily="34" charset="0"/>
                <a:ea typeface="楷体" panose="02010609060101010101" charset="-122"/>
                <a:cs typeface="楷体" panose="02010609060101010101" charset="-122"/>
              </a:rPr>
              <a:t>760m</a:t>
            </a:r>
            <a:endParaRPr lang="zh-CN" altLang="en-US" sz="2400" b="1">
              <a:latin typeface="Calibri" panose="020F0502020204030204" pitchFamily="34" charset="0"/>
              <a:ea typeface="楷体" panose="02010609060101010101" charset="-122"/>
              <a:cs typeface="楷体" panose="02010609060101010101" charset="-122"/>
            </a:endParaRPr>
          </a:p>
        </p:txBody>
      </p:sp>
      <p:cxnSp>
        <p:nvCxnSpPr>
          <p:cNvPr id="11" name="直接箭头连接符 10"/>
          <p:cNvCxnSpPr/>
          <p:nvPr/>
        </p:nvCxnSpPr>
        <p:spPr>
          <a:xfrm>
            <a:off x="1928813" y="3642717"/>
            <a:ext cx="100806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959100" y="3056930"/>
            <a:ext cx="422275"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sp>
        <p:nvSpPr>
          <p:cNvPr id="13" name="TextBox 12"/>
          <p:cNvSpPr txBox="1">
            <a:spLocks noChangeArrowheads="1"/>
          </p:cNvSpPr>
          <p:nvPr/>
        </p:nvSpPr>
        <p:spPr bwMode="auto">
          <a:xfrm>
            <a:off x="3565525" y="3690342"/>
            <a:ext cx="801688"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向东</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14" name="TextBox 13"/>
          <p:cNvSpPr txBox="1">
            <a:spLocks noChangeArrowheads="1"/>
          </p:cNvSpPr>
          <p:nvPr/>
        </p:nvSpPr>
        <p:spPr bwMode="auto">
          <a:xfrm>
            <a:off x="2959100" y="2952155"/>
            <a:ext cx="379413" cy="120015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小明家</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73737" name="TextBox 14"/>
          <p:cNvSpPr txBox="1">
            <a:spLocks noChangeArrowheads="1"/>
          </p:cNvSpPr>
          <p:nvPr/>
        </p:nvSpPr>
        <p:spPr bwMode="auto">
          <a:xfrm>
            <a:off x="2051050" y="3102967"/>
            <a:ext cx="1008063" cy="457200"/>
          </a:xfrm>
          <a:prstGeom prst="rect">
            <a:avLst/>
          </a:prstGeom>
          <a:noFill/>
          <a:ln w="9525">
            <a:noFill/>
            <a:miter lim="800000"/>
          </a:ln>
        </p:spPr>
        <p:txBody>
          <a:bodyPr>
            <a:spAutoFit/>
          </a:bodyPr>
          <a:lstStyle/>
          <a:p>
            <a:r>
              <a:rPr lang="en-US" altLang="zh-CN" sz="2400" b="1">
                <a:latin typeface="Calibri" panose="020F0502020204030204" pitchFamily="34" charset="0"/>
                <a:ea typeface="楷体" panose="02010609060101010101" charset="-122"/>
                <a:cs typeface="楷体" panose="02010609060101010101" charset="-122"/>
              </a:rPr>
              <a:t>400m</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16" name="矩形 15"/>
          <p:cNvSpPr/>
          <p:nvPr/>
        </p:nvSpPr>
        <p:spPr>
          <a:xfrm>
            <a:off x="1508125" y="3056930"/>
            <a:ext cx="420688"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400" b="1" dirty="0">
                <a:solidFill>
                  <a:schemeClr val="tx1"/>
                </a:solidFill>
                <a:latin typeface="楷体_GB2312" panose="02010609030101010101" charset="-122"/>
                <a:ea typeface="楷体" panose="02010609060101010101" charset="-122"/>
                <a:cs typeface="楷体_GB2312" panose="02010609030101010101" charset="-122"/>
                <a:sym typeface="+mn-ea"/>
              </a:rPr>
              <a:t>学 校</a:t>
            </a:r>
            <a:endParaRPr lang="zh-CN" altLang="en-US" sz="2400" b="1" dirty="0">
              <a:solidFill>
                <a:schemeClr val="tx1"/>
              </a:solidFill>
              <a:latin typeface="楷体_GB2312" panose="02010609030101010101" charset="-122"/>
              <a:ea typeface="楷体" panose="02010609060101010101" charset="-122"/>
              <a:cs typeface="楷体_GB2312" panose="02010609030101010101" charset="-122"/>
              <a:sym typeface="+mn-ea"/>
            </a:endParaRPr>
          </a:p>
        </p:txBody>
      </p:sp>
      <p:cxnSp>
        <p:nvCxnSpPr>
          <p:cNvPr id="17" name="直接箭头连接符 16"/>
          <p:cNvCxnSpPr/>
          <p:nvPr/>
        </p:nvCxnSpPr>
        <p:spPr>
          <a:xfrm>
            <a:off x="3336925" y="3642717"/>
            <a:ext cx="100806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367213" y="3056930"/>
            <a:ext cx="420687"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cxnSp>
        <p:nvCxnSpPr>
          <p:cNvPr id="19" name="直接箭头连接符 18"/>
          <p:cNvCxnSpPr/>
          <p:nvPr/>
        </p:nvCxnSpPr>
        <p:spPr>
          <a:xfrm>
            <a:off x="4787900" y="3612555"/>
            <a:ext cx="100806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795963" y="3026767"/>
            <a:ext cx="422275"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cxnSp>
        <p:nvCxnSpPr>
          <p:cNvPr id="21" name="直接箭头连接符 20"/>
          <p:cNvCxnSpPr/>
          <p:nvPr/>
        </p:nvCxnSpPr>
        <p:spPr>
          <a:xfrm>
            <a:off x="6223000" y="3612555"/>
            <a:ext cx="1008063"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253288" y="3026767"/>
            <a:ext cx="420687" cy="1050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400" b="1" dirty="0">
                <a:solidFill>
                  <a:schemeClr val="tx1"/>
                </a:solidFill>
                <a:latin typeface="楷体_GB2312" panose="02010609030101010101" charset="-122"/>
                <a:ea typeface="楷体" panose="02010609060101010101" charset="-122"/>
                <a:cs typeface="楷体_GB2312" panose="02010609030101010101" charset="-122"/>
                <a:sym typeface="+mn-ea"/>
              </a:rPr>
              <a:t>少年宫</a:t>
            </a:r>
            <a:endParaRPr lang="zh-CN" altLang="en-US" sz="2400" b="1" dirty="0">
              <a:solidFill>
                <a:schemeClr val="tx1"/>
              </a:solidFill>
              <a:latin typeface="楷体_GB2312" panose="02010609030101010101" charset="-122"/>
              <a:ea typeface="楷体" panose="02010609060101010101" charset="-122"/>
              <a:cs typeface="楷体_GB2312" panose="02010609030101010101" charset="-122"/>
              <a:sym typeface="+mn-ea"/>
            </a:endParaRPr>
          </a:p>
        </p:txBody>
      </p:sp>
      <p:sp>
        <p:nvSpPr>
          <p:cNvPr id="23" name="TextBox 22"/>
          <p:cNvSpPr txBox="1">
            <a:spLocks noChangeArrowheads="1"/>
          </p:cNvSpPr>
          <p:nvPr/>
        </p:nvSpPr>
        <p:spPr bwMode="auto">
          <a:xfrm>
            <a:off x="1811338" y="3741142"/>
            <a:ext cx="1244600" cy="461665"/>
          </a:xfrm>
          <a:prstGeom prst="rect">
            <a:avLst/>
          </a:prstGeom>
          <a:noFill/>
          <a:ln w="9525">
            <a:noFill/>
            <a:miter lim="800000"/>
          </a:ln>
        </p:spPr>
        <p:txBody>
          <a:bodyPr>
            <a:spAutoFit/>
          </a:bodyPr>
          <a:lstStyle/>
          <a:p>
            <a:r>
              <a:rPr lang="zh-CN" altLang="en-US" b="1">
                <a:latin typeface="Calibri" panose="020F0502020204030204" pitchFamily="34" charset="0"/>
                <a:ea typeface="楷体" panose="02010609060101010101" charset="-122"/>
                <a:cs typeface="楷体" panose="02010609060101010101" charset="-122"/>
              </a:rPr>
              <a:t>北偏东</a:t>
            </a:r>
            <a:r>
              <a:rPr lang="en-US" altLang="zh-CN" b="1">
                <a:latin typeface="Calibri" panose="020F0502020204030204" pitchFamily="34" charset="0"/>
                <a:ea typeface="楷体" panose="02010609060101010101" charset="-122"/>
                <a:cs typeface="楷体" panose="02010609060101010101" charset="-122"/>
              </a:rPr>
              <a:t>45</a:t>
            </a:r>
            <a:r>
              <a:rPr lang="en-US" altLang="zh-CN" b="1" baseline="30000">
                <a:latin typeface="Calibri" panose="020F0502020204030204" pitchFamily="34" charset="0"/>
                <a:ea typeface="楷体" panose="02010609060101010101" charset="-122"/>
                <a:cs typeface="楷体" panose="02010609060101010101" charset="-122"/>
              </a:rPr>
              <a:t>0</a:t>
            </a:r>
            <a:r>
              <a:rPr lang="zh-CN" altLang="en-US" b="1">
                <a:latin typeface="Calibri" panose="020F0502020204030204" pitchFamily="34" charset="0"/>
                <a:ea typeface="楷体" panose="02010609060101010101" charset="-122"/>
                <a:cs typeface="楷体" panose="02010609060101010101" charset="-122"/>
              </a:rPr>
              <a:t> </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4" name="TextBox 23"/>
          <p:cNvSpPr txBox="1">
            <a:spLocks noChangeArrowheads="1"/>
          </p:cNvSpPr>
          <p:nvPr/>
        </p:nvSpPr>
        <p:spPr bwMode="auto">
          <a:xfrm>
            <a:off x="3303588" y="3042642"/>
            <a:ext cx="1243012" cy="45720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        ）</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5" name="TextBox 24"/>
          <p:cNvSpPr txBox="1">
            <a:spLocks noChangeArrowheads="1"/>
          </p:cNvSpPr>
          <p:nvPr/>
        </p:nvSpPr>
        <p:spPr bwMode="auto">
          <a:xfrm>
            <a:off x="3321050" y="3704630"/>
            <a:ext cx="1243013" cy="45720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      ）</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6" name="TextBox 25"/>
          <p:cNvSpPr txBox="1">
            <a:spLocks noChangeArrowheads="1"/>
          </p:cNvSpPr>
          <p:nvPr/>
        </p:nvSpPr>
        <p:spPr bwMode="auto">
          <a:xfrm>
            <a:off x="4746625" y="3048992"/>
            <a:ext cx="1243013" cy="45720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        ）</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7" name="TextBox 26"/>
          <p:cNvSpPr txBox="1">
            <a:spLocks noChangeArrowheads="1"/>
          </p:cNvSpPr>
          <p:nvPr/>
        </p:nvSpPr>
        <p:spPr bwMode="auto">
          <a:xfrm>
            <a:off x="4764088" y="3710980"/>
            <a:ext cx="1243012" cy="45720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      ）</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8" name="TextBox 27"/>
          <p:cNvSpPr txBox="1">
            <a:spLocks noChangeArrowheads="1"/>
          </p:cNvSpPr>
          <p:nvPr/>
        </p:nvSpPr>
        <p:spPr bwMode="auto">
          <a:xfrm>
            <a:off x="6170613" y="3052167"/>
            <a:ext cx="1243012" cy="45720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       ）</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29" name="TextBox 28"/>
          <p:cNvSpPr txBox="1">
            <a:spLocks noChangeArrowheads="1"/>
          </p:cNvSpPr>
          <p:nvPr/>
        </p:nvSpPr>
        <p:spPr bwMode="auto">
          <a:xfrm>
            <a:off x="6186488" y="3714155"/>
            <a:ext cx="1244600" cy="45720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      ）</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36" name="TextBox 35"/>
          <p:cNvSpPr txBox="1">
            <a:spLocks noChangeArrowheads="1"/>
          </p:cNvSpPr>
          <p:nvPr/>
        </p:nvSpPr>
        <p:spPr bwMode="auto">
          <a:xfrm>
            <a:off x="5014913" y="3042642"/>
            <a:ext cx="985837" cy="460375"/>
          </a:xfrm>
          <a:prstGeom prst="rect">
            <a:avLst/>
          </a:prstGeom>
          <a:noFill/>
          <a:ln w="9525">
            <a:noFill/>
            <a:miter lim="800000"/>
          </a:ln>
        </p:spPr>
        <p:txBody>
          <a:bodyPr>
            <a:spAutoFit/>
          </a:bodyPr>
          <a:lstStyle/>
          <a:p>
            <a:r>
              <a:rPr lang="en-US" altLang="zh-CN" sz="2400" b="1">
                <a:latin typeface="Calibri" panose="020F0502020204030204" pitchFamily="34" charset="0"/>
                <a:ea typeface="楷体" panose="02010609060101010101" charset="-122"/>
                <a:cs typeface="楷体" panose="02010609060101010101" charset="-122"/>
              </a:rPr>
              <a:t>340m</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37" name="TextBox 36"/>
          <p:cNvSpPr txBox="1">
            <a:spLocks noChangeArrowheads="1"/>
          </p:cNvSpPr>
          <p:nvPr/>
        </p:nvSpPr>
        <p:spPr bwMode="auto">
          <a:xfrm>
            <a:off x="5029200" y="3690342"/>
            <a:ext cx="801688" cy="461963"/>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向南</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38" name="TextBox 37"/>
          <p:cNvSpPr txBox="1">
            <a:spLocks noChangeArrowheads="1"/>
          </p:cNvSpPr>
          <p:nvPr/>
        </p:nvSpPr>
        <p:spPr bwMode="auto">
          <a:xfrm>
            <a:off x="4344988" y="2975967"/>
            <a:ext cx="379412" cy="120015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邮 局</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39" name="TextBox 38"/>
          <p:cNvSpPr txBox="1">
            <a:spLocks noChangeArrowheads="1"/>
          </p:cNvSpPr>
          <p:nvPr/>
        </p:nvSpPr>
        <p:spPr bwMode="auto">
          <a:xfrm>
            <a:off x="6402388" y="3088680"/>
            <a:ext cx="987425" cy="457200"/>
          </a:xfrm>
          <a:prstGeom prst="rect">
            <a:avLst/>
          </a:prstGeom>
          <a:noFill/>
          <a:ln w="9525">
            <a:noFill/>
            <a:miter lim="800000"/>
          </a:ln>
        </p:spPr>
        <p:txBody>
          <a:bodyPr>
            <a:spAutoFit/>
          </a:bodyPr>
          <a:lstStyle/>
          <a:p>
            <a:r>
              <a:rPr lang="en-US" altLang="zh-CN" sz="2400" b="1">
                <a:latin typeface="Calibri" panose="020F0502020204030204" pitchFamily="34" charset="0"/>
                <a:ea typeface="楷体" panose="02010609060101010101" charset="-122"/>
                <a:cs typeface="楷体" panose="02010609060101010101" charset="-122"/>
              </a:rPr>
              <a:t>570m</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40" name="TextBox 39"/>
          <p:cNvSpPr txBox="1">
            <a:spLocks noChangeArrowheads="1"/>
          </p:cNvSpPr>
          <p:nvPr/>
        </p:nvSpPr>
        <p:spPr bwMode="auto">
          <a:xfrm>
            <a:off x="6472238" y="3704630"/>
            <a:ext cx="801687" cy="460375"/>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向东</a:t>
            </a:r>
            <a:endParaRPr lang="zh-CN" altLang="en-US" sz="2400" b="1">
              <a:latin typeface="Calibri" panose="020F0502020204030204" pitchFamily="34" charset="0"/>
              <a:ea typeface="楷体" panose="02010609060101010101" charset="-122"/>
              <a:cs typeface="楷体" panose="02010609060101010101" charset="-122"/>
            </a:endParaRPr>
          </a:p>
        </p:txBody>
      </p:sp>
      <p:sp>
        <p:nvSpPr>
          <p:cNvPr id="41" name="TextBox 40"/>
          <p:cNvSpPr txBox="1">
            <a:spLocks noChangeArrowheads="1"/>
          </p:cNvSpPr>
          <p:nvPr/>
        </p:nvSpPr>
        <p:spPr bwMode="auto">
          <a:xfrm>
            <a:off x="5735638" y="2964855"/>
            <a:ext cx="379412" cy="1200150"/>
          </a:xfrm>
          <a:prstGeom prst="rect">
            <a:avLst/>
          </a:prstGeom>
          <a:noFill/>
          <a:ln w="9525">
            <a:noFill/>
            <a:miter lim="800000"/>
          </a:ln>
        </p:spPr>
        <p:txBody>
          <a:bodyPr>
            <a:spAutoFit/>
          </a:bodyPr>
          <a:lstStyle/>
          <a:p>
            <a:r>
              <a:rPr lang="zh-CN" altLang="en-US" sz="2400" b="1">
                <a:latin typeface="Calibri" panose="020F0502020204030204" pitchFamily="34" charset="0"/>
                <a:ea typeface="楷体" panose="02010609060101010101" charset="-122"/>
                <a:cs typeface="楷体" panose="02010609060101010101" charset="-122"/>
              </a:rPr>
              <a:t>商 店</a:t>
            </a:r>
            <a:endParaRPr lang="zh-CN" altLang="en-US" sz="2400" b="1">
              <a:latin typeface="Calibri" panose="020F0502020204030204" pitchFamily="34" charset="0"/>
              <a:ea typeface="楷体" panose="02010609060101010101" charset="-122"/>
              <a:cs typeface="楷体" panose="02010609060101010101" charset="-122"/>
            </a:endParaRPr>
          </a:p>
        </p:txBody>
      </p:sp>
      <p:pic>
        <p:nvPicPr>
          <p:cNvPr id="3075" name="Picture 3"/>
          <p:cNvPicPr>
            <a:picLocks noChangeAspect="1" noChangeArrowheads="1"/>
          </p:cNvPicPr>
          <p:nvPr/>
        </p:nvPicPr>
        <p:blipFill>
          <a:blip r:embed="rId3"/>
          <a:srcRect/>
          <a:stretch>
            <a:fillRect/>
          </a:stretch>
        </p:blipFill>
        <p:spPr bwMode="auto">
          <a:xfrm>
            <a:off x="369888" y="3056930"/>
            <a:ext cx="1004887" cy="1243012"/>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p:cTn id="15" dur="500" fill="hold"/>
                                        <p:tgtEl>
                                          <p:spTgt spid="3074"/>
                                        </p:tgtEl>
                                        <p:attrNameLst>
                                          <p:attrName>ppt_w</p:attrName>
                                        </p:attrNameLst>
                                      </p:cBhvr>
                                      <p:tavLst>
                                        <p:tav tm="0">
                                          <p:val>
                                            <p:fltVal val="0"/>
                                          </p:val>
                                        </p:tav>
                                        <p:tav tm="100000">
                                          <p:val>
                                            <p:strVal val="#ppt_w"/>
                                          </p:val>
                                        </p:tav>
                                      </p:tavLst>
                                    </p:anim>
                                    <p:anim calcmode="lin" valueType="num">
                                      <p:cBhvr>
                                        <p:cTn id="16" dur="500" fill="hold"/>
                                        <p:tgtEl>
                                          <p:spTgt spid="3074"/>
                                        </p:tgtEl>
                                        <p:attrNameLst>
                                          <p:attrName>ppt_h</p:attrName>
                                        </p:attrNameLst>
                                      </p:cBhvr>
                                      <p:tavLst>
                                        <p:tav tm="0">
                                          <p:val>
                                            <p:fltVal val="0"/>
                                          </p:val>
                                        </p:tav>
                                        <p:tav tm="100000">
                                          <p:val>
                                            <p:strVal val="#ppt_h"/>
                                          </p:val>
                                        </p:tav>
                                      </p:tavLst>
                                    </p:anim>
                                    <p:animEffect transition="in" filter="fade">
                                      <p:cBhvr>
                                        <p:cTn id="17" dur="500"/>
                                        <p:tgtEl>
                                          <p:spTgt spid="3074"/>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3075"/>
                                        </p:tgtEl>
                                        <p:attrNameLst>
                                          <p:attrName>style.visibility</p:attrName>
                                        </p:attrNameLst>
                                      </p:cBhvr>
                                      <p:to>
                                        <p:strVal val="visible"/>
                                      </p:to>
                                    </p:set>
                                    <p:anim calcmode="lin" valueType="num">
                                      <p:cBhvr additive="base">
                                        <p:cTn id="21" dur="500"/>
                                        <p:tgtEl>
                                          <p:spTgt spid="3075"/>
                                        </p:tgtEl>
                                        <p:attrNameLst>
                                          <p:attrName>ppt_x</p:attrName>
                                        </p:attrNameLst>
                                      </p:cBhvr>
                                      <p:tavLst>
                                        <p:tav tm="0">
                                          <p:val>
                                            <p:strVal val="#ppt_x-#ppt_w*1.125000"/>
                                          </p:val>
                                        </p:tav>
                                        <p:tav tm="100000">
                                          <p:val>
                                            <p:strVal val="#ppt_x"/>
                                          </p:val>
                                        </p:tav>
                                      </p:tavLst>
                                    </p:anim>
                                    <p:animEffect transition="in" filter="wipe(right)">
                                      <p:cBhvr>
                                        <p:cTn id="22" dur="500"/>
                                        <p:tgtEl>
                                          <p:spTgt spid="3075"/>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73737"/>
                                        </p:tgtEl>
                                        <p:attrNameLst>
                                          <p:attrName>style.visibility</p:attrName>
                                        </p:attrNameLst>
                                      </p:cBhvr>
                                      <p:to>
                                        <p:strVal val="visible"/>
                                      </p:to>
                                    </p:set>
                                    <p:animEffect transition="in" filter="wipe(left)">
                                      <p:cBhvr>
                                        <p:cTn id="33" dur="500"/>
                                        <p:tgtEl>
                                          <p:spTgt spid="7373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par>
                                <p:cTn id="45" presetID="22" presetClass="entr" presetSubtype="8"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par>
                                <p:cTn id="59" presetID="22" presetClass="entr" presetSubtype="8"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50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5500"/>
                            </p:stCondLst>
                            <p:childTnLst>
                              <p:par>
                                <p:cTn id="70" presetID="22" presetClass="entr" presetSubtype="8"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par>
                                <p:cTn id="73" presetID="22" presetClass="entr" presetSubtype="8"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left)">
                                      <p:cBhvr>
                                        <p:cTn id="78" dur="500"/>
                                        <p:tgtEl>
                                          <p:spTgt spid="29"/>
                                        </p:tgtEl>
                                      </p:cBhvr>
                                    </p:animEffect>
                                  </p:childTnLst>
                                </p:cTn>
                              </p:par>
                            </p:childTnLst>
                          </p:cTn>
                        </p:par>
                        <p:par>
                          <p:cTn id="79" fill="hold">
                            <p:stCondLst>
                              <p:cond delay="6000"/>
                            </p:stCondLst>
                            <p:childTnLst>
                              <p:par>
                                <p:cTn id="80" presetID="22" presetClass="entr" presetSubtype="8"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left)">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up)">
                                      <p:cBhvr>
                                        <p:cTn id="87" dur="5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left)">
                                      <p:cBhvr>
                                        <p:cTn id="92" dur="500"/>
                                        <p:tgtEl>
                                          <p:spTgt spid="1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left)">
                                      <p:cBhvr>
                                        <p:cTn id="97" dur="500"/>
                                        <p:tgtEl>
                                          <p:spTgt spid="9"/>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up)">
                                      <p:cBhvr>
                                        <p:cTn id="102" dur="500"/>
                                        <p:tgtEl>
                                          <p:spTgt spid="3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wipe(left)">
                                      <p:cBhvr>
                                        <p:cTn id="107" dur="500"/>
                                        <p:tgtEl>
                                          <p:spTgt spid="3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36"/>
                                        </p:tgtEl>
                                        <p:attrNameLst>
                                          <p:attrName>style.visibility</p:attrName>
                                        </p:attrNameLst>
                                      </p:cBhvr>
                                      <p:to>
                                        <p:strVal val="visible"/>
                                      </p:to>
                                    </p:set>
                                    <p:animEffect transition="in" filter="wipe(left)">
                                      <p:cBhvr>
                                        <p:cTn id="112" dur="500"/>
                                        <p:tgtEl>
                                          <p:spTgt spid="36"/>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wipe(up)">
                                      <p:cBhvr>
                                        <p:cTn id="117" dur="500"/>
                                        <p:tgtEl>
                                          <p:spTgt spid="41"/>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wipe(left)">
                                      <p:cBhvr>
                                        <p:cTn id="122" dur="500"/>
                                        <p:tgtEl>
                                          <p:spTgt spid="40"/>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wipe(left)">
                                      <p:cBhvr>
                                        <p:cTn id="1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2" grpId="0" animBg="1"/>
      <p:bldP spid="13" grpId="0"/>
      <p:bldP spid="14" grpId="0"/>
      <p:bldP spid="73737" grpId="0"/>
      <p:bldP spid="16" grpId="0" animBg="1"/>
      <p:bldP spid="18" grpId="0" animBg="1"/>
      <p:bldP spid="20" grpId="0" animBg="1"/>
      <p:bldP spid="22" grpId="0" animBg="1"/>
      <p:bldP spid="23" grpId="0"/>
      <p:bldP spid="24" grpId="0"/>
      <p:bldP spid="25" grpId="0"/>
      <p:bldP spid="26" grpId="0"/>
      <p:bldP spid="27" grpId="0"/>
      <p:bldP spid="28" grpId="0"/>
      <p:bldP spid="29" grpId="0"/>
      <p:bldP spid="36" grpId="0"/>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69888" y="588963"/>
            <a:ext cx="566737" cy="317500"/>
          </a:xfrm>
          <a:prstGeom prst="rect">
            <a:avLst/>
          </a:prstGeom>
          <a:noFill/>
          <a:ln w="9525">
            <a:noFill/>
            <a:miter lim="800000"/>
            <a:headEnd/>
            <a:tailEnd/>
          </a:ln>
        </p:spPr>
      </p:pic>
      <p:sp>
        <p:nvSpPr>
          <p:cNvPr id="5" name="矩形 4"/>
          <p:cNvSpPr>
            <a:spLocks noChangeArrowheads="1"/>
          </p:cNvSpPr>
          <p:nvPr/>
        </p:nvSpPr>
        <p:spPr bwMode="auto">
          <a:xfrm>
            <a:off x="993775" y="484188"/>
            <a:ext cx="7610475" cy="1814512"/>
          </a:xfrm>
          <a:prstGeom prst="rect">
            <a:avLst/>
          </a:prstGeom>
          <a:noFill/>
          <a:ln w="9525">
            <a:noFill/>
            <a:miter lim="800000"/>
          </a:ln>
        </p:spPr>
        <p:txBody>
          <a:bodyPr>
            <a:spAutoFit/>
          </a:bodyPr>
          <a:lstStyle/>
          <a:p>
            <a:r>
              <a:rPr lang="zh-CN" altLang="en-US" sz="2800" b="1">
                <a:latin typeface="楷体" panose="02010609060101010101" charset="-122"/>
                <a:ea typeface="楷体" panose="02010609060101010101" charset="-122"/>
                <a:cs typeface="楷体" panose="02010609060101010101" charset="-122"/>
              </a:rPr>
              <a:t>在学校的西方</a:t>
            </a:r>
            <a:r>
              <a:rPr lang="en-US" altLang="zh-CN" sz="2800" b="1">
                <a:latin typeface="楷体" panose="02010609060101010101" charset="-122"/>
                <a:ea typeface="楷体" panose="02010609060101010101" charset="-122"/>
                <a:cs typeface="楷体" panose="02010609060101010101" charset="-122"/>
              </a:rPr>
              <a:t>150m</a:t>
            </a:r>
            <a:r>
              <a:rPr lang="zh-CN" altLang="en-US" sz="2800" b="1">
                <a:latin typeface="楷体" panose="02010609060101010101" charset="-122"/>
                <a:ea typeface="楷体" panose="02010609060101010101" charset="-122"/>
                <a:cs typeface="楷体" panose="02010609060101010101" charset="-122"/>
              </a:rPr>
              <a:t>处是教师公寓。按</a:t>
            </a:r>
            <a:r>
              <a:rPr lang="en-US" altLang="zh-CN" sz="2800" b="1">
                <a:latin typeface="楷体" panose="02010609060101010101" charset="-122"/>
                <a:ea typeface="楷体" panose="02010609060101010101" charset="-122"/>
                <a:cs typeface="楷体" panose="02010609060101010101" charset="-122"/>
              </a:rPr>
              <a:t>1:10000</a:t>
            </a:r>
            <a:r>
              <a:rPr lang="zh-CN" altLang="en-US" sz="2800" b="1">
                <a:latin typeface="楷体" panose="02010609060101010101" charset="-122"/>
                <a:ea typeface="楷体" panose="02010609060101010101" charset="-122"/>
                <a:cs typeface="楷体" panose="02010609060101010101" charset="-122"/>
              </a:rPr>
              <a:t>的比例尺，在下图中标出教师公寓的位置。如果以教师公寓为参照点，学校在它的什么方向</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相距多远</a:t>
            </a:r>
            <a:r>
              <a:rPr lang="en-US" altLang="zh-CN" sz="2800" b="1">
                <a:latin typeface="楷体" panose="02010609060101010101" charset="-122"/>
                <a:ea typeface="楷体" panose="02010609060101010101" charset="-122"/>
                <a:cs typeface="楷体" panose="02010609060101010101" charset="-122"/>
              </a:rPr>
              <a:t>?</a:t>
            </a:r>
            <a:endParaRPr lang="zh-CN" altLang="en-US" sz="2800" b="1">
              <a:latin typeface="楷体" panose="02010609060101010101" charset="-122"/>
              <a:ea typeface="楷体" panose="02010609060101010101" charset="-122"/>
              <a:cs typeface="楷体" panose="02010609060101010101" charset="-122"/>
            </a:endParaRPr>
          </a:p>
        </p:txBody>
      </p:sp>
      <p:pic>
        <p:nvPicPr>
          <p:cNvPr id="6146" name="Picture 2"/>
          <p:cNvPicPr>
            <a:picLocks noChangeAspect="1" noChangeArrowheads="1"/>
          </p:cNvPicPr>
          <p:nvPr/>
        </p:nvPicPr>
        <p:blipFill>
          <a:blip r:embed="rId2"/>
          <a:srcRect/>
          <a:stretch>
            <a:fillRect/>
          </a:stretch>
        </p:blipFill>
        <p:spPr bwMode="auto">
          <a:xfrm>
            <a:off x="1641475" y="2935288"/>
            <a:ext cx="4648200" cy="495300"/>
          </a:xfrm>
          <a:prstGeom prst="rect">
            <a:avLst/>
          </a:prstGeom>
          <a:noFill/>
          <a:ln w="9525">
            <a:noFill/>
            <a:miter lim="800000"/>
            <a:headEnd/>
            <a:tailEnd/>
          </a:ln>
        </p:spPr>
      </p:pic>
      <p:sp>
        <p:nvSpPr>
          <p:cNvPr id="2" name="TextBox 1"/>
          <p:cNvSpPr txBox="1">
            <a:spLocks noChangeArrowheads="1"/>
          </p:cNvSpPr>
          <p:nvPr/>
        </p:nvSpPr>
        <p:spPr bwMode="auto">
          <a:xfrm>
            <a:off x="1943100" y="3108325"/>
            <a:ext cx="1441450" cy="461963"/>
          </a:xfrm>
          <a:prstGeom prst="rect">
            <a:avLst/>
          </a:prstGeom>
          <a:noFill/>
          <a:ln w="9525">
            <a:noFill/>
            <a:miter lim="800000"/>
          </a:ln>
        </p:spPr>
        <p:txBody>
          <a:bodyPr>
            <a:spAutoFit/>
          </a:bodyPr>
          <a:lstStyle/>
          <a:p>
            <a:r>
              <a:rPr lang="zh-CN" altLang="en-US" sz="2400" b="1">
                <a:latin typeface="楷体" panose="02010609060101010101" charset="-122"/>
                <a:ea typeface="楷体" panose="02010609060101010101" charset="-122"/>
                <a:cs typeface="楷体" panose="02010609060101010101" charset="-122"/>
              </a:rPr>
              <a:t>教师公寓</a:t>
            </a:r>
            <a:endParaRPr lang="zh-CN" altLang="en-US" sz="2400" b="1">
              <a:latin typeface="楷体" panose="02010609060101010101" charset="-122"/>
              <a:ea typeface="楷体" panose="02010609060101010101" charset="-122"/>
              <a:cs typeface="楷体" panose="02010609060101010101" charset="-122"/>
            </a:endParaRPr>
          </a:p>
        </p:txBody>
      </p:sp>
      <p:sp>
        <p:nvSpPr>
          <p:cNvPr id="3" name="TextBox 2"/>
          <p:cNvSpPr txBox="1">
            <a:spLocks noChangeArrowheads="1"/>
          </p:cNvSpPr>
          <p:nvPr/>
        </p:nvSpPr>
        <p:spPr bwMode="auto">
          <a:xfrm>
            <a:off x="2484438" y="3011488"/>
            <a:ext cx="360362" cy="214312"/>
          </a:xfrm>
          <a:prstGeom prst="rect">
            <a:avLst/>
          </a:prstGeom>
          <a:noFill/>
          <a:ln w="9525">
            <a:noFill/>
            <a:miter lim="800000"/>
          </a:ln>
        </p:spPr>
        <p:txBody>
          <a:bodyPr>
            <a:spAutoFit/>
          </a:bodyPr>
          <a:lstStyle/>
          <a:p>
            <a:r>
              <a:rPr lang="zh-CN" altLang="en-US" sz="800" b="1">
                <a:solidFill>
                  <a:srgbClr val="FF0000"/>
                </a:solidFill>
                <a:latin typeface="楷体" panose="02010609060101010101" charset="-122"/>
                <a:ea typeface="楷体" panose="02010609060101010101" charset="-122"/>
              </a:rPr>
              <a:t>●</a:t>
            </a:r>
            <a:endParaRPr lang="zh-CN" altLang="en-US" sz="800" b="1">
              <a:solidFill>
                <a:srgbClr val="FF0000"/>
              </a:solidFill>
              <a:latin typeface="楷体" panose="02010609060101010101" charset="-122"/>
              <a:ea typeface="楷体" panose="02010609060101010101" charset="-122"/>
            </a:endParaRPr>
          </a:p>
        </p:txBody>
      </p:sp>
      <p:sp>
        <p:nvSpPr>
          <p:cNvPr id="11" name="TextBox 10"/>
          <p:cNvSpPr txBox="1">
            <a:spLocks noChangeArrowheads="1"/>
          </p:cNvSpPr>
          <p:nvPr/>
        </p:nvSpPr>
        <p:spPr bwMode="auto">
          <a:xfrm>
            <a:off x="1641475" y="3859213"/>
            <a:ext cx="5472113" cy="461962"/>
          </a:xfrm>
          <a:prstGeom prst="rect">
            <a:avLst/>
          </a:prstGeom>
          <a:noFill/>
          <a:ln w="9525">
            <a:noFill/>
            <a:miter lim="800000"/>
          </a:ln>
        </p:spPr>
        <p:txBody>
          <a:bodyPr>
            <a:spAutoFit/>
          </a:bodyPr>
          <a:lstStyle/>
          <a:p>
            <a:r>
              <a:rPr lang="zh-CN" altLang="en-US" sz="2400" b="1">
                <a:latin typeface="楷体" panose="02010609060101010101" charset="-122"/>
                <a:ea typeface="楷体" panose="02010609060101010101" charset="-122"/>
                <a:cs typeface="楷体" panose="02010609060101010101" charset="-122"/>
              </a:rPr>
              <a:t>学校在教师公寓的东方，相距</a:t>
            </a:r>
            <a:r>
              <a:rPr lang="en-US" altLang="zh-CN" sz="2400" b="1">
                <a:latin typeface="楷体" panose="02010609060101010101" charset="-122"/>
                <a:ea typeface="楷体" panose="02010609060101010101" charset="-122"/>
                <a:cs typeface="楷体" panose="02010609060101010101" charset="-122"/>
              </a:rPr>
              <a:t>150m</a:t>
            </a:r>
            <a:r>
              <a:rPr lang="zh-CN" altLang="en-US" sz="2400" b="1">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wipe(left)">
                                      <p:cBhvr>
                                        <p:cTn id="15" dur="500"/>
                                        <p:tgtEl>
                                          <p:spTgt spid="614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3" name="图片 1"/>
          <p:cNvPicPr>
            <a:picLocks noChangeAspect="1"/>
          </p:cNvPicPr>
          <p:nvPr/>
        </p:nvPicPr>
        <p:blipFill>
          <a:blip r:embed="rId1"/>
          <a:srcRect/>
          <a:stretch>
            <a:fillRect/>
          </a:stretch>
        </p:blipFill>
        <p:spPr bwMode="auto">
          <a:xfrm>
            <a:off x="684213" y="1751013"/>
            <a:ext cx="7775575" cy="2836862"/>
          </a:xfrm>
          <a:prstGeom prst="rect">
            <a:avLst/>
          </a:prstGeom>
          <a:noFill/>
          <a:ln w="9525">
            <a:noFill/>
            <a:miter lim="800000"/>
            <a:headEnd/>
            <a:tailEnd/>
          </a:ln>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a:spAutoFit/>
          </a:bodyPr>
          <a:lstStyle/>
          <a:p>
            <a:pPr fontAlgn="auto">
              <a:spcBef>
                <a:spcPts val="0"/>
              </a:spcBef>
              <a:spcAft>
                <a:spcPts val="0"/>
              </a:spcAft>
              <a:defRPr/>
            </a:pPr>
            <a:r>
              <a:rPr lang="zh-CN" altLang="zh-CN" sz="2800" b="1" dirty="0">
                <a:latin typeface="+mn-ea"/>
                <a:ea typeface="+mn-ea"/>
              </a:rPr>
              <a:t>这节课你们都学会了哪些知识？</a:t>
            </a:r>
            <a:endParaRPr lang="zh-CN" altLang="en-US" sz="2800" b="1" dirty="0">
              <a:latin typeface="+mn-ea"/>
              <a:ea typeface="+mn-ea"/>
            </a:endParaRPr>
          </a:p>
        </p:txBody>
      </p:sp>
      <p:sp>
        <p:nvSpPr>
          <p:cNvPr id="4" name="矩形 3"/>
          <p:cNvSpPr>
            <a:spLocks noChangeArrowheads="1"/>
          </p:cNvSpPr>
          <p:nvPr/>
        </p:nvSpPr>
        <p:spPr bwMode="auto">
          <a:xfrm>
            <a:off x="1042988" y="2144713"/>
            <a:ext cx="7058025" cy="2223686"/>
          </a:xfrm>
          <a:prstGeom prst="rect">
            <a:avLst/>
          </a:prstGeom>
          <a:noFill/>
          <a:ln w="9525">
            <a:noFill/>
            <a:miter lim="800000"/>
          </a:ln>
        </p:spPr>
        <p:txBody>
          <a:bodyPr lIns="68580" tIns="34290" rIns="68580" bIns="34290">
            <a:spAutoFit/>
          </a:bodyPr>
          <a:lstStyle/>
          <a:p>
            <a:r>
              <a:rPr lang="zh-CN" altLang="en-US" sz="2800" b="1" dirty="0">
                <a:latin typeface="楷体" panose="02010609060101010101" charset="-122"/>
                <a:ea typeface="楷体" panose="02010609060101010101" charset="-122"/>
                <a:cs typeface="楷体" panose="02010609060101010101" charset="-122"/>
              </a:rPr>
              <a:t>描述简单的路</a:t>
            </a:r>
            <a:r>
              <a:rPr lang="zh-CN" altLang="en-US" sz="2800" b="1" dirty="0" smtClean="0">
                <a:latin typeface="楷体" panose="02010609060101010101" charset="-122"/>
                <a:ea typeface="楷体" panose="02010609060101010101" charset="-122"/>
                <a:cs typeface="楷体" panose="02010609060101010101" charset="-122"/>
              </a:rPr>
              <a:t>线</a:t>
            </a:r>
            <a:r>
              <a:rPr lang="zh-CN" altLang="en-US" sz="2800" b="1" dirty="0" smtClean="0">
                <a:latin typeface="楷体" panose="02010609060101010101" charset="-122"/>
                <a:ea typeface="楷体" panose="02010609060101010101" charset="-122"/>
              </a:rPr>
              <a:t>。</a:t>
            </a:r>
            <a:endParaRPr lang="zh-CN" altLang="en-US" sz="2800" b="1" dirty="0">
              <a:latin typeface="楷体" panose="02010609060101010101" charset="-122"/>
              <a:ea typeface="楷体" panose="02010609060101010101" charset="-122"/>
            </a:endParaRPr>
          </a:p>
          <a:p>
            <a:r>
              <a:rPr lang="zh-CN" altLang="en-US" sz="2800" b="1" dirty="0">
                <a:latin typeface="楷体" panose="02010609060101010101" charset="-122"/>
                <a:ea typeface="楷体" panose="02010609060101010101" charset="-122"/>
              </a:rPr>
              <a:t>   </a:t>
            </a:r>
            <a:r>
              <a:rPr lang="zh-CN" altLang="en-US" sz="2800" b="1" dirty="0" smtClean="0">
                <a:latin typeface="楷体" panose="02010609060101010101" charset="-122"/>
                <a:ea typeface="楷体" panose="02010609060101010101" charset="-122"/>
              </a:rPr>
              <a:t>根据平面图描述物体的实际位置时要说出物体相对于参照点的方向哈实际位置。注意除东、南、西、北四个方向外，其他方向说成南（北）偏东（西）多少度。</a:t>
            </a:r>
            <a:endParaRPr lang="zh-CN" altLang="en-US" sz="2800" b="1" dirty="0">
              <a:latin typeface="楷体" panose="02010609060101010101" charset="-122"/>
              <a:ea typeface="楷体" panose="02010609060101010101" charset="-122"/>
            </a:endParaRPr>
          </a:p>
        </p:txBody>
      </p:sp>
      <p:grpSp>
        <p:nvGrpSpPr>
          <p:cNvPr id="95238" name="组合 12"/>
          <p:cNvGrpSpPr/>
          <p:nvPr/>
        </p:nvGrpSpPr>
        <p:grpSpPr bwMode="auto">
          <a:xfrm>
            <a:off x="212725" y="411163"/>
            <a:ext cx="2246313" cy="561975"/>
            <a:chOff x="212193" y="411510"/>
            <a:chExt cx="2246579" cy="561692"/>
          </a:xfrm>
        </p:grpSpPr>
        <p:pic>
          <p:nvPicPr>
            <p:cNvPr id="95239" name="图片 7"/>
            <p:cNvPicPr>
              <a:picLocks noChangeAspect="1"/>
            </p:cNvPicPr>
            <p:nvPr/>
          </p:nvPicPr>
          <p:blipFill>
            <a:blip r:embed="rId2"/>
            <a:srcRect/>
            <a:stretch>
              <a:fillRect/>
            </a:stretch>
          </p:blipFill>
          <p:spPr bwMode="auto">
            <a:xfrm>
              <a:off x="212193" y="492071"/>
              <a:ext cx="366860" cy="456339"/>
            </a:xfrm>
            <a:prstGeom prst="rect">
              <a:avLst/>
            </a:prstGeom>
            <a:noFill/>
            <a:ln w="9525">
              <a:noFill/>
              <a:miter lim="800000"/>
              <a:headEnd/>
              <a:tailEnd/>
            </a:ln>
          </p:spPr>
        </p:pic>
        <p:sp>
          <p:nvSpPr>
            <p:cNvPr id="95240" name="文本框 14"/>
            <p:cNvSpPr txBox="1">
              <a:spLocks noChangeArrowheads="1"/>
            </p:cNvSpPr>
            <p:nvPr/>
          </p:nvSpPr>
          <p:spPr bwMode="auto">
            <a:xfrm>
              <a:off x="611560" y="411510"/>
              <a:ext cx="1847212" cy="561692"/>
            </a:xfrm>
            <a:prstGeom prst="rect">
              <a:avLst/>
            </a:prstGeom>
            <a:noFill/>
            <a:ln w="9525">
              <a:noFill/>
              <a:miter lim="800000"/>
            </a:ln>
          </p:spPr>
          <p:txBody>
            <a:bodyPr lIns="68580" tIns="34290" rIns="68580" bIns="34290">
              <a:spAutoFit/>
            </a:bodyPr>
            <a:lstStyle/>
            <a:p>
              <a:r>
                <a:rPr lang="zh-CN" altLang="en-US" sz="3200" b="1">
                  <a:solidFill>
                    <a:srgbClr val="875000"/>
                  </a:solidFill>
                  <a:latin typeface="幼圆" panose="02010509060101010101" charset="-122"/>
                  <a:ea typeface="幼圆" panose="02010509060101010101" charset="-122"/>
                </a:rPr>
                <a:t>课堂小结</a:t>
              </a:r>
              <a:endParaRPr lang="zh-CN" altLang="en-US" sz="3200" b="1">
                <a:solidFill>
                  <a:srgbClr val="875000"/>
                </a:solidFill>
                <a:latin typeface="幼圆" panose="02010509060101010101" charset="-122"/>
                <a:ea typeface="幼圆" panose="020105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500"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89" name="矩形 5"/>
          <p:cNvSpPr>
            <a:spLocks noChangeArrowheads="1"/>
          </p:cNvSpPr>
          <p:nvPr/>
        </p:nvSpPr>
        <p:spPr bwMode="auto">
          <a:xfrm>
            <a:off x="3348038" y="466502"/>
            <a:ext cx="2698750" cy="523875"/>
          </a:xfrm>
          <a:prstGeom prst="rect">
            <a:avLst/>
          </a:prstGeom>
          <a:noFill/>
          <a:ln w="9525">
            <a:noFill/>
            <a:miter lim="800000"/>
          </a:ln>
        </p:spPr>
        <p:txBody>
          <a:bodyPr wrap="none">
            <a:spAutoFit/>
          </a:bodyPr>
          <a:lstStyle/>
          <a:p>
            <a:r>
              <a:rPr lang="zh-CN" altLang="en-US" sz="2800" b="1" dirty="0">
                <a:latin typeface="楷体" panose="02010609060101010101" charset="-122"/>
                <a:ea typeface="楷体" panose="02010609060101010101" charset="-122"/>
                <a:cs typeface="楷体" panose="02010609060101010101" charset="-122"/>
              </a:rPr>
              <a:t>描述简单的路线</a:t>
            </a:r>
            <a:endParaRPr lang="zh-CN" altLang="en-US" sz="2800" b="1" dirty="0">
              <a:latin typeface="Calibri" panose="020F0502020204030204" pitchFamily="34" charset="0"/>
            </a:endParaRPr>
          </a:p>
        </p:txBody>
      </p:sp>
      <p:grpSp>
        <p:nvGrpSpPr>
          <p:cNvPr id="63490" name="组合 1"/>
          <p:cNvGrpSpPr/>
          <p:nvPr/>
        </p:nvGrpSpPr>
        <p:grpSpPr bwMode="auto">
          <a:xfrm>
            <a:off x="192088" y="339502"/>
            <a:ext cx="2266950" cy="561975"/>
            <a:chOff x="192083" y="439395"/>
            <a:chExt cx="2266689" cy="561692"/>
          </a:xfrm>
        </p:grpSpPr>
        <p:pic>
          <p:nvPicPr>
            <p:cNvPr id="63505" name="图片 19"/>
            <p:cNvPicPr>
              <a:picLocks noChangeAspect="1"/>
            </p:cNvPicPr>
            <p:nvPr/>
          </p:nvPicPr>
          <p:blipFill>
            <a:blip r:embed="rId1"/>
            <a:srcRect/>
            <a:stretch>
              <a:fillRect/>
            </a:stretch>
          </p:blipFill>
          <p:spPr bwMode="auto">
            <a:xfrm>
              <a:off x="192083" y="479078"/>
              <a:ext cx="366860" cy="456339"/>
            </a:xfrm>
            <a:prstGeom prst="rect">
              <a:avLst/>
            </a:prstGeom>
            <a:noFill/>
            <a:ln w="9525">
              <a:noFill/>
              <a:miter lim="800000"/>
              <a:headEnd/>
              <a:tailEnd/>
            </a:ln>
          </p:spPr>
        </p:pic>
        <p:sp>
          <p:nvSpPr>
            <p:cNvPr id="63506" name="文本框 14"/>
            <p:cNvSpPr txBox="1">
              <a:spLocks noChangeArrowheads="1"/>
            </p:cNvSpPr>
            <p:nvPr/>
          </p:nvSpPr>
          <p:spPr bwMode="auto">
            <a:xfrm>
              <a:off x="611560" y="439395"/>
              <a:ext cx="1847212" cy="561692"/>
            </a:xfrm>
            <a:prstGeom prst="rect">
              <a:avLst/>
            </a:prstGeom>
            <a:noFill/>
            <a:ln w="9525">
              <a:noFill/>
              <a:miter lim="800000"/>
            </a:ln>
          </p:spPr>
          <p:txBody>
            <a:bodyPr lIns="68580" tIns="34290" rIns="68580" bIns="34290">
              <a:spAutoFit/>
            </a:bodyPr>
            <a:lstStyle/>
            <a:p>
              <a:r>
                <a:rPr lang="zh-CN" altLang="en-US" sz="3200" b="1" dirty="0">
                  <a:solidFill>
                    <a:srgbClr val="875000"/>
                  </a:solidFill>
                  <a:latin typeface="幼圆" panose="02010509060101010101" charset="-122"/>
                  <a:ea typeface="幼圆" panose="02010509060101010101" charset="-122"/>
                  <a:cs typeface="幼圆" panose="02010509060101010101" charset="-122"/>
                </a:rPr>
                <a:t>复习旧知</a:t>
              </a:r>
              <a:endParaRPr lang="zh-CN" altLang="en-US" sz="3200" b="1" dirty="0">
                <a:solidFill>
                  <a:srgbClr val="875000"/>
                </a:solidFill>
                <a:latin typeface="幼圆" panose="02010509060101010101" charset="-122"/>
                <a:ea typeface="幼圆" panose="02010509060101010101" charset="-122"/>
                <a:cs typeface="幼圆" panose="02010509060101010101" charset="-122"/>
              </a:endParaRPr>
            </a:p>
          </p:txBody>
        </p:sp>
      </p:grpSp>
      <p:graphicFrame>
        <p:nvGraphicFramePr>
          <p:cNvPr id="63508" name="Group 20"/>
          <p:cNvGraphicFramePr>
            <a:graphicFrameLocks noGrp="1"/>
          </p:cNvGraphicFramePr>
          <p:nvPr/>
        </p:nvGraphicFramePr>
        <p:xfrm>
          <a:off x="376238" y="982439"/>
          <a:ext cx="8444234" cy="3749040"/>
        </p:xfrm>
        <a:graphic>
          <a:graphicData uri="http://schemas.openxmlformats.org/drawingml/2006/table">
            <a:tbl>
              <a:tblPr/>
              <a:tblGrid>
                <a:gridCol w="8444234"/>
              </a:tblGrid>
              <a:tr h="371475">
                <a:tc>
                  <a:txBody>
                    <a:bodyPr/>
                    <a:lstStyle/>
                    <a:p>
                      <a:pPr marL="0" marR="0" lvl="0" indent="0" algn="l" defTabSz="6845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FFFFFF"/>
                          </a:solidFill>
                          <a:effectLst/>
                          <a:latin typeface="华文新魏" panose="02010800040101010101" charset="-122"/>
                          <a:ea typeface="楷体" panose="02010609060101010101" charset="-122"/>
                          <a:cs typeface="楷体" panose="02010609060101010101" charset="-122"/>
                        </a:rPr>
                        <a:t>选好参照点后</a:t>
                      </a:r>
                      <a:r>
                        <a:rPr kumimoji="0" lang="en-US" altLang="zh-CN" sz="2400" b="1" i="0" u="none" strike="noStrike" cap="none" normalizeH="0" baseline="0" dirty="0">
                          <a:ln>
                            <a:noFill/>
                          </a:ln>
                          <a:solidFill>
                            <a:srgbClr val="FFFFFF"/>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FFFFFF"/>
                          </a:solidFill>
                          <a:effectLst/>
                          <a:latin typeface="华文新魏" panose="02010800040101010101" charset="-122"/>
                          <a:ea typeface="楷体" panose="02010609060101010101" charset="-122"/>
                          <a:cs typeface="楷体" panose="02010609060101010101" charset="-122"/>
                        </a:rPr>
                        <a:t>只有同时知道物体的方向和距离</a:t>
                      </a:r>
                      <a:r>
                        <a:rPr kumimoji="0" lang="en-US" altLang="zh-CN" sz="2400" b="1" i="0" u="none" strike="noStrike" cap="none" normalizeH="0" baseline="0" dirty="0">
                          <a:ln>
                            <a:noFill/>
                          </a:ln>
                          <a:solidFill>
                            <a:srgbClr val="FFFFFF"/>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FFFFFF"/>
                          </a:solidFill>
                          <a:effectLst/>
                          <a:latin typeface="华文新魏" panose="02010800040101010101" charset="-122"/>
                          <a:ea typeface="楷体" panose="02010609060101010101" charset="-122"/>
                          <a:cs typeface="楷体" panose="02010609060101010101" charset="-122"/>
                        </a:rPr>
                        <a:t>才能确定物体的位置。</a:t>
                      </a:r>
                      <a:endParaRPr kumimoji="0" lang="zh-CN" altLang="en-US" sz="2400" b="1" i="0" u="none" strike="noStrike" cap="none" normalizeH="0" baseline="0" dirty="0">
                        <a:ln>
                          <a:noFill/>
                        </a:ln>
                        <a:solidFill>
                          <a:srgbClr val="FFFFFF"/>
                        </a:solidFill>
                        <a:effectLst/>
                        <a:latin typeface="华文新魏" panose="02010800040101010101" charset="-122"/>
                        <a:ea typeface="楷体" panose="02010609060101010101" charset="-122"/>
                        <a:cs typeface="楷体" panose="0201060906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6845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在平面图上表示具体的位置时</a:t>
                      </a:r>
                      <a:r>
                        <a:rPr kumimoji="0" lang="en-US" altLang="zh-CN"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先要画出表示方向的射线</a:t>
                      </a:r>
                      <a:r>
                        <a:rPr kumimoji="0" lang="en-US" altLang="zh-CN"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画的时候要使用量角器</a:t>
                      </a:r>
                      <a:r>
                        <a:rPr kumimoji="0" lang="en-US" altLang="zh-CN"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找准顶点和角的一条边。</a:t>
                      </a:r>
                      <a:endPar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19100">
                <a:tc>
                  <a:txBody>
                    <a:bodyPr/>
                    <a:lstStyle/>
                    <a:p>
                      <a:pPr marL="0" marR="0" lvl="0" indent="0" algn="l" defTabSz="6845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要求出这两点间的图上距离</a:t>
                      </a:r>
                      <a:r>
                        <a:rPr kumimoji="0" lang="en-US" altLang="zh-CN"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可以根据比例尺的相关知识去求。</a:t>
                      </a:r>
                      <a:endParaRPr kumimoji="0" lang="zh-CN" altLang="en-US" sz="2400" b="1" i="0" u="none" strike="noStrike" cap="none" normalizeH="0" baseline="0" dirty="0">
                        <a:ln>
                          <a:noFill/>
                        </a:ln>
                        <a:solidFill>
                          <a:srgbClr val="000000"/>
                        </a:solidFill>
                        <a:effectLst/>
                        <a:latin typeface="Calibri" panose="020F0502020204030204" pitchFamily="34" charset="0"/>
                        <a:ea typeface="楷体" panose="02010609060101010101" charset="-122"/>
                        <a:cs typeface="楷体" panose="0201060906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68453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在</a:t>
                      </a:r>
                      <a:r>
                        <a:rPr kumimoji="0" lang="zh-CN" altLang="en-US" sz="2400" b="1" i="0" u="none" strike="noStrike" cap="none" normalizeH="0" baseline="0" dirty="0">
                          <a:ln>
                            <a:noFill/>
                          </a:ln>
                          <a:solidFill>
                            <a:srgbClr val="FF0000"/>
                          </a:solidFill>
                          <a:effectLst/>
                          <a:latin typeface="华文新魏" panose="02010800040101010101" charset="-122"/>
                          <a:ea typeface="楷体" panose="02010609060101010101" charset="-122"/>
                          <a:cs typeface="楷体" panose="02010609060101010101" charset="-122"/>
                        </a:rPr>
                        <a:t>描述路线</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时，应注意</a:t>
                      </a:r>
                      <a:r>
                        <a:rPr kumimoji="0" lang="en-US" altLang="zh-CN"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 在描述路线的时候</a:t>
                      </a:r>
                      <a:r>
                        <a:rPr kumimoji="0" lang="en-US" altLang="zh-CN"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一定要先说清楚方向</a:t>
                      </a:r>
                      <a:r>
                        <a:rPr kumimoji="0" lang="en-US" altLang="zh-CN"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rPr>
                        <a:t>再说出所到的建筑物。</a:t>
                      </a:r>
                      <a:endParaRPr kumimoji="0" lang="zh-CN" altLang="en-US" sz="2400" b="1" i="0" u="none" strike="noStrike" cap="none" normalizeH="0" baseline="0" dirty="0">
                        <a:ln>
                          <a:noFill/>
                        </a:ln>
                        <a:solidFill>
                          <a:srgbClr val="000000"/>
                        </a:solidFill>
                        <a:effectLst/>
                        <a:latin typeface="华文新魏" panose="02010800040101010101" charset="-122"/>
                        <a:ea typeface="楷体" panose="02010609060101010101" charset="-122"/>
                        <a:cs typeface="楷体" panose="0201060906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在</a:t>
                      </a:r>
                      <a:r>
                        <a:rPr kumimoji="0" lang="zh-CN" altLang="en-US" sz="2400" b="1" i="0" u="none" strike="noStrike" cap="none" normalizeH="0" baseline="0" dirty="0" smtClean="0">
                          <a:ln>
                            <a:noFill/>
                          </a:ln>
                          <a:solidFill>
                            <a:srgbClr val="FF0000"/>
                          </a:solidFill>
                          <a:effectLst/>
                          <a:latin typeface="华文新魏" panose="02010800040101010101" charset="-122"/>
                          <a:ea typeface="楷体" panose="02010609060101010101" charset="-122"/>
                          <a:cs typeface="楷体" panose="02010609060101010101" charset="-122"/>
                        </a:rPr>
                        <a:t>画路线图</a:t>
                      </a:r>
                      <a:r>
                        <a:rPr kumimoji="0" lang="zh-CN" altLang="en-US"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时，应遵循</a:t>
                      </a:r>
                      <a:r>
                        <a:rPr kumimoji="0" lang="en-US" altLang="zh-CN"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在画路线图时</a:t>
                      </a:r>
                      <a:r>
                        <a:rPr kumimoji="0" lang="en-US" altLang="zh-CN"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应先明确方向</a:t>
                      </a:r>
                      <a:r>
                        <a:rPr kumimoji="0" lang="en-US" altLang="zh-CN"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再根据比例尺和实际距离算出图上距离</a:t>
                      </a:r>
                      <a:r>
                        <a:rPr kumimoji="0" lang="en-US" altLang="zh-CN"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a:t>
                      </a:r>
                      <a:r>
                        <a:rPr kumimoji="0" lang="zh-CN" altLang="en-US" sz="2400" b="1" i="0" u="none" strike="noStrike" cap="none" normalizeH="0" baseline="0" dirty="0" smtClean="0">
                          <a:ln>
                            <a:noFill/>
                          </a:ln>
                          <a:solidFill>
                            <a:srgbClr val="000000"/>
                          </a:solidFill>
                          <a:effectLst/>
                          <a:latin typeface="华文新魏" panose="02010800040101010101" charset="-122"/>
                          <a:ea typeface="楷体" panose="02010609060101010101" charset="-122"/>
                          <a:cs typeface="楷体" panose="02010609060101010101" charset="-122"/>
                        </a:rPr>
                        <a:t>并标明建筑物的名称。</a:t>
                      </a:r>
                      <a:endParaRPr kumimoji="0" lang="zh-CN" altLang="en-US" sz="2400" b="1" i="0" u="none" strike="noStrike" cap="none" normalizeH="0" baseline="0" dirty="0">
                        <a:ln>
                          <a:noFill/>
                        </a:ln>
                        <a:solidFill>
                          <a:srgbClr val="000000"/>
                        </a:solidFill>
                        <a:effectLst/>
                        <a:latin typeface="Calibri" panose="020F0502020204030204" pitchFamily="34" charset="0"/>
                        <a:ea typeface="楷体" panose="02010609060101010101" charset="-122"/>
                        <a:cs typeface="楷体" panose="0201060906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3489"/>
                                        </p:tgtEl>
                                        <p:attrNameLst>
                                          <p:attrName>style.visibility</p:attrName>
                                        </p:attrNameLst>
                                      </p:cBhvr>
                                      <p:to>
                                        <p:strVal val="visible"/>
                                      </p:to>
                                    </p:set>
                                    <p:animEffect transition="in" filter="wipe(down)">
                                      <p:cBhvr>
                                        <p:cTn id="7" dur="500"/>
                                        <p:tgtEl>
                                          <p:spTgt spid="6348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3508"/>
                                        </p:tgtEl>
                                        <p:attrNameLst>
                                          <p:attrName>style.visibility</p:attrName>
                                        </p:attrNameLst>
                                      </p:cBhvr>
                                      <p:to>
                                        <p:strVal val="visible"/>
                                      </p:to>
                                    </p:set>
                                    <p:animEffect transition="in" filter="wipe(up)">
                                      <p:cBhvr>
                                        <p:cTn id="12" dur="1000"/>
                                        <p:tgtEl>
                                          <p:spTgt spid="63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85763" y="1222003"/>
            <a:ext cx="566737" cy="317500"/>
          </a:xfrm>
          <a:prstGeom prst="rect">
            <a:avLst/>
          </a:prstGeom>
          <a:noFill/>
          <a:ln w="9525">
            <a:noFill/>
            <a:miter lim="800000"/>
            <a:headEnd/>
            <a:tailEnd/>
          </a:ln>
        </p:spPr>
      </p:pic>
      <p:sp>
        <p:nvSpPr>
          <p:cNvPr id="2" name="矩形 1"/>
          <p:cNvSpPr>
            <a:spLocks noChangeArrowheads="1"/>
          </p:cNvSpPr>
          <p:nvPr/>
        </p:nvSpPr>
        <p:spPr bwMode="auto">
          <a:xfrm>
            <a:off x="1042988" y="969591"/>
            <a:ext cx="7345362" cy="954087"/>
          </a:xfrm>
          <a:prstGeom prst="rect">
            <a:avLst/>
          </a:prstGeom>
          <a:noFill/>
          <a:ln w="9525">
            <a:noFill/>
            <a:miter lim="800000"/>
          </a:ln>
        </p:spPr>
        <p:txBody>
          <a:bodyPr>
            <a:spAutoFit/>
          </a:bodyPr>
          <a:lstStyle/>
          <a:p>
            <a:r>
              <a:rPr lang="zh-CN" altLang="en-US" sz="2800" b="1" dirty="0">
                <a:latin typeface="楷体" panose="02010609060101010101" charset="-122"/>
                <a:ea typeface="楷体" panose="02010609060101010101" charset="-122"/>
                <a:cs typeface="楷体" panose="02010609060101010101" charset="-122"/>
              </a:rPr>
              <a:t>以陈兴的位置为参照点，下面的哪一种表述能确定小丁的位置</a:t>
            </a:r>
            <a:r>
              <a:rPr lang="en-US" altLang="zh-CN" sz="2800" b="1" dirty="0">
                <a:latin typeface="楷体" panose="02010609060101010101" charset="-122"/>
                <a:ea typeface="楷体" panose="02010609060101010101" charset="-122"/>
                <a:cs typeface="楷体" panose="02010609060101010101" charset="-122"/>
              </a:rPr>
              <a:t>?</a:t>
            </a:r>
            <a:endParaRPr lang="en-US" altLang="zh-CN" sz="2800" b="1" dirty="0">
              <a:latin typeface="楷体" panose="02010609060101010101" charset="-122"/>
              <a:ea typeface="楷体" panose="02010609060101010101" charset="-122"/>
              <a:cs typeface="楷体" panose="02010609060101010101" charset="-122"/>
            </a:endParaRPr>
          </a:p>
        </p:txBody>
      </p:sp>
      <p:sp>
        <p:nvSpPr>
          <p:cNvPr id="64515" name="矩形 4"/>
          <p:cNvSpPr>
            <a:spLocks noChangeArrowheads="1"/>
          </p:cNvSpPr>
          <p:nvPr/>
        </p:nvSpPr>
        <p:spPr bwMode="auto">
          <a:xfrm>
            <a:off x="1135805" y="3985312"/>
            <a:ext cx="5845175" cy="522288"/>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charset="-122"/>
                <a:ea typeface="楷体" panose="02010609060101010101" charset="-122"/>
                <a:cs typeface="楷体" panose="02010609060101010101" charset="-122"/>
              </a:rPr>
              <a:t>答：</a:t>
            </a:r>
            <a:r>
              <a:rPr lang="en-US" altLang="zh-CN" sz="2800" b="1" dirty="0">
                <a:solidFill>
                  <a:srgbClr val="FF0000"/>
                </a:solidFill>
                <a:latin typeface="楷体" panose="02010609060101010101" charset="-122"/>
                <a:ea typeface="楷体" panose="02010609060101010101" charset="-122"/>
                <a:cs typeface="楷体" panose="02010609060101010101" charset="-122"/>
              </a:rPr>
              <a:t>(3)</a:t>
            </a:r>
            <a:r>
              <a:rPr lang="zh-CN" altLang="en-US" sz="2800" b="1" dirty="0">
                <a:solidFill>
                  <a:srgbClr val="FF0000"/>
                </a:solidFill>
                <a:latin typeface="楷体" panose="02010609060101010101" charset="-122"/>
                <a:ea typeface="楷体" panose="02010609060101010101" charset="-122"/>
                <a:cs typeface="楷体" panose="02010609060101010101" charset="-122"/>
              </a:rPr>
              <a:t>小丁位于陈兴的南方</a:t>
            </a:r>
            <a:r>
              <a:rPr lang="en-US" altLang="zh-CN" sz="2800" b="1" dirty="0">
                <a:solidFill>
                  <a:srgbClr val="FF0000"/>
                </a:solidFill>
                <a:latin typeface="楷体" panose="02010609060101010101" charset="-122"/>
                <a:ea typeface="楷体" panose="02010609060101010101" charset="-122"/>
                <a:cs typeface="楷体" panose="02010609060101010101" charset="-122"/>
              </a:rPr>
              <a:t>10m</a:t>
            </a:r>
            <a:r>
              <a:rPr lang="zh-CN" altLang="en-US" sz="2800" b="1" dirty="0">
                <a:solidFill>
                  <a:srgbClr val="FF0000"/>
                </a:solidFill>
                <a:latin typeface="楷体" panose="02010609060101010101" charset="-122"/>
                <a:ea typeface="楷体" panose="02010609060101010101" charset="-122"/>
                <a:cs typeface="楷体" panose="02010609060101010101" charset="-122"/>
              </a:rPr>
              <a:t>处。</a:t>
            </a:r>
            <a:endParaRPr lang="en-US" altLang="zh-CN" sz="2800" b="1" dirty="0">
              <a:solidFill>
                <a:srgbClr val="FF0000"/>
              </a:solidFill>
              <a:latin typeface="楷体" panose="02010609060101010101" charset="-122"/>
              <a:ea typeface="楷体" panose="02010609060101010101" charset="-122"/>
              <a:cs typeface="楷体" panose="02010609060101010101" charset="-122"/>
            </a:endParaRPr>
          </a:p>
        </p:txBody>
      </p:sp>
      <p:sp>
        <p:nvSpPr>
          <p:cNvPr id="6" name="矩形 5"/>
          <p:cNvSpPr>
            <a:spLocks noChangeArrowheads="1"/>
          </p:cNvSpPr>
          <p:nvPr/>
        </p:nvSpPr>
        <p:spPr bwMode="auto">
          <a:xfrm>
            <a:off x="1071563" y="1966913"/>
            <a:ext cx="5300662" cy="523875"/>
          </a:xfrm>
          <a:prstGeom prst="rect">
            <a:avLst/>
          </a:prstGeom>
          <a:noFill/>
          <a:ln w="9525">
            <a:noFill/>
            <a:miter lim="800000"/>
          </a:ln>
        </p:spPr>
        <p:txBody>
          <a:bodyPr>
            <a:spAutoFit/>
          </a:bodyPr>
          <a:lstStyle/>
          <a:p>
            <a:r>
              <a:rPr lang="en-US" altLang="zh-CN" sz="2800" b="1" dirty="0">
                <a:latin typeface="楷体" panose="02010609060101010101" charset="-122"/>
                <a:ea typeface="楷体" panose="02010609060101010101" charset="-122"/>
                <a:cs typeface="楷体" panose="02010609060101010101" charset="-122"/>
              </a:rPr>
              <a:t>(1)</a:t>
            </a:r>
            <a:r>
              <a:rPr lang="zh-CN" altLang="en-US" sz="2800" b="1" dirty="0">
                <a:latin typeface="楷体" panose="02010609060101010101" charset="-122"/>
                <a:ea typeface="楷体" panose="02010609060101010101" charset="-122"/>
                <a:cs typeface="楷体" panose="02010609060101010101" charset="-122"/>
              </a:rPr>
              <a:t>小丁在距离陈兴</a:t>
            </a:r>
            <a:r>
              <a:rPr lang="en-US" altLang="zh-CN" sz="2800" b="1" dirty="0">
                <a:latin typeface="楷体" panose="02010609060101010101" charset="-122"/>
                <a:ea typeface="楷体" panose="02010609060101010101" charset="-122"/>
                <a:cs typeface="楷体" panose="02010609060101010101" charset="-122"/>
              </a:rPr>
              <a:t>10m</a:t>
            </a:r>
            <a:r>
              <a:rPr lang="zh-CN" altLang="en-US" sz="2800" b="1" dirty="0">
                <a:latin typeface="楷体" panose="02010609060101010101" charset="-122"/>
                <a:ea typeface="楷体" panose="02010609060101010101" charset="-122"/>
                <a:cs typeface="楷体" panose="02010609060101010101" charset="-122"/>
              </a:rPr>
              <a:t>的地方。</a:t>
            </a:r>
            <a:endParaRPr lang="en-US" altLang="zh-CN" sz="2800" b="1" dirty="0">
              <a:latin typeface="楷体" panose="02010609060101010101" charset="-122"/>
              <a:ea typeface="楷体" panose="02010609060101010101" charset="-122"/>
              <a:cs typeface="楷体" panose="02010609060101010101" charset="-122"/>
            </a:endParaRPr>
          </a:p>
        </p:txBody>
      </p:sp>
      <p:sp>
        <p:nvSpPr>
          <p:cNvPr id="7" name="矩形 6"/>
          <p:cNvSpPr>
            <a:spLocks noChangeArrowheads="1"/>
          </p:cNvSpPr>
          <p:nvPr/>
        </p:nvSpPr>
        <p:spPr bwMode="auto">
          <a:xfrm>
            <a:off x="1055688" y="2644775"/>
            <a:ext cx="4379912" cy="523875"/>
          </a:xfrm>
          <a:prstGeom prst="rect">
            <a:avLst/>
          </a:prstGeom>
          <a:noFill/>
          <a:ln w="9525">
            <a:noFill/>
            <a:miter lim="800000"/>
          </a:ln>
        </p:spPr>
        <p:txBody>
          <a:bodyPr>
            <a:spAutoFit/>
          </a:bodyPr>
          <a:lstStyle/>
          <a:p>
            <a:r>
              <a:rPr lang="en-US" altLang="zh-CN" sz="2800" b="1">
                <a:latin typeface="楷体" panose="02010609060101010101" charset="-122"/>
                <a:ea typeface="楷体" panose="02010609060101010101" charset="-122"/>
                <a:cs typeface="楷体" panose="02010609060101010101" charset="-122"/>
              </a:rPr>
              <a:t>(2)</a:t>
            </a:r>
            <a:r>
              <a:rPr lang="zh-CN" altLang="en-US" sz="2800" b="1">
                <a:latin typeface="楷体" panose="02010609060101010101" charset="-122"/>
                <a:ea typeface="楷体" panose="02010609060101010101" charset="-122"/>
                <a:cs typeface="楷体" panose="02010609060101010101" charset="-122"/>
              </a:rPr>
              <a:t>小丁站在陈兴的南方。</a:t>
            </a:r>
            <a:endParaRPr lang="en-US" altLang="zh-CN" sz="2800" b="1">
              <a:latin typeface="楷体" panose="02010609060101010101" charset="-122"/>
              <a:ea typeface="楷体" panose="02010609060101010101" charset="-122"/>
              <a:cs typeface="楷体" panose="02010609060101010101" charset="-122"/>
            </a:endParaRPr>
          </a:p>
        </p:txBody>
      </p:sp>
      <p:sp>
        <p:nvSpPr>
          <p:cNvPr id="8" name="矩形 7"/>
          <p:cNvSpPr>
            <a:spLocks noChangeArrowheads="1"/>
          </p:cNvSpPr>
          <p:nvPr/>
        </p:nvSpPr>
        <p:spPr bwMode="auto">
          <a:xfrm>
            <a:off x="1101725" y="3265488"/>
            <a:ext cx="5294313" cy="523875"/>
          </a:xfrm>
          <a:prstGeom prst="rect">
            <a:avLst/>
          </a:prstGeom>
          <a:noFill/>
          <a:ln w="9525">
            <a:noFill/>
            <a:miter lim="800000"/>
          </a:ln>
        </p:spPr>
        <p:txBody>
          <a:bodyPr>
            <a:spAutoFit/>
          </a:bodyPr>
          <a:lstStyle/>
          <a:p>
            <a:r>
              <a:rPr lang="en-US" altLang="zh-CN" sz="2800" b="1">
                <a:latin typeface="楷体" panose="02010609060101010101" charset="-122"/>
                <a:ea typeface="楷体" panose="02010609060101010101" charset="-122"/>
                <a:cs typeface="楷体" panose="02010609060101010101" charset="-122"/>
              </a:rPr>
              <a:t>(3)</a:t>
            </a:r>
            <a:r>
              <a:rPr lang="zh-CN" altLang="en-US" sz="2800" b="1">
                <a:latin typeface="楷体" panose="02010609060101010101" charset="-122"/>
                <a:ea typeface="楷体" panose="02010609060101010101" charset="-122"/>
                <a:cs typeface="楷体" panose="02010609060101010101" charset="-122"/>
              </a:rPr>
              <a:t>小丁位于陈兴的南方</a:t>
            </a:r>
            <a:r>
              <a:rPr lang="en-US" altLang="zh-CN" sz="2800" b="1">
                <a:latin typeface="楷体" panose="02010609060101010101" charset="-122"/>
                <a:ea typeface="楷体" panose="02010609060101010101" charset="-122"/>
                <a:cs typeface="楷体" panose="02010609060101010101" charset="-122"/>
              </a:rPr>
              <a:t>10m</a:t>
            </a:r>
            <a:r>
              <a:rPr lang="zh-CN" altLang="en-US" sz="2800" b="1">
                <a:latin typeface="楷体" panose="02010609060101010101" charset="-122"/>
                <a:ea typeface="楷体" panose="02010609060101010101" charset="-122"/>
                <a:cs typeface="楷体" panose="02010609060101010101" charset="-122"/>
              </a:rPr>
              <a:t>处。</a:t>
            </a:r>
            <a:endParaRPr lang="en-US" altLang="zh-CN" sz="2800" b="1">
              <a:latin typeface="楷体" panose="02010609060101010101" charset="-122"/>
              <a:ea typeface="楷体" panose="02010609060101010101" charset="-122"/>
              <a:cs typeface="楷体" panose="02010609060101010101" charset="-122"/>
            </a:endParaRPr>
          </a:p>
        </p:txBody>
      </p:sp>
      <p:pic>
        <p:nvPicPr>
          <p:cNvPr id="9" name="图片 14"/>
          <p:cNvPicPr>
            <a:picLocks noChangeAspect="1"/>
          </p:cNvPicPr>
          <p:nvPr/>
        </p:nvPicPr>
        <p:blipFill>
          <a:blip r:embed="rId2"/>
          <a:srcRect/>
          <a:stretch>
            <a:fillRect/>
          </a:stretch>
        </p:blipFill>
        <p:spPr bwMode="auto">
          <a:xfrm>
            <a:off x="192088" y="506561"/>
            <a:ext cx="366712" cy="455613"/>
          </a:xfrm>
          <a:prstGeom prst="rect">
            <a:avLst/>
          </a:prstGeom>
          <a:noFill/>
          <a:ln w="9525">
            <a:noFill/>
            <a:miter lim="800000"/>
            <a:headEnd/>
            <a:tailEnd/>
          </a:ln>
        </p:spPr>
      </p:pic>
      <p:sp>
        <p:nvSpPr>
          <p:cNvPr id="11" name="文本框 14"/>
          <p:cNvSpPr txBox="1">
            <a:spLocks noChangeArrowheads="1"/>
          </p:cNvSpPr>
          <p:nvPr/>
        </p:nvSpPr>
        <p:spPr bwMode="auto">
          <a:xfrm>
            <a:off x="611188" y="425599"/>
            <a:ext cx="1847850" cy="561975"/>
          </a:xfrm>
          <a:prstGeom prst="rect">
            <a:avLst/>
          </a:prstGeom>
          <a:noFill/>
          <a:ln w="9525">
            <a:noFill/>
            <a:miter lim="800000"/>
          </a:ln>
        </p:spPr>
        <p:txBody>
          <a:bodyPr lIns="68580" tIns="34290" rIns="68580" bIns="34290">
            <a:spAutoFit/>
          </a:bodyPr>
          <a:lstStyle/>
          <a:p>
            <a:r>
              <a:rPr lang="zh-CN" altLang="en-US" sz="3200" b="1" dirty="0" smtClean="0">
                <a:solidFill>
                  <a:srgbClr val="875000"/>
                </a:solidFill>
                <a:latin typeface="幼圆" panose="02010509060101010101" charset="-122"/>
                <a:ea typeface="幼圆" panose="02010509060101010101" charset="-122"/>
              </a:rPr>
              <a:t>巩固练习</a:t>
            </a:r>
            <a:endParaRPr lang="zh-CN" altLang="en-US" sz="3200" b="1" dirty="0">
              <a:solidFill>
                <a:srgbClr val="875000"/>
              </a:solidFill>
              <a:latin typeface="幼圆" panose="02010509060101010101" charset="-122"/>
              <a:ea typeface="幼圆" panose="020105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4515"/>
                                        </p:tgtEl>
                                        <p:attrNameLst>
                                          <p:attrName>style.visibility</p:attrName>
                                        </p:attrNameLst>
                                      </p:cBhvr>
                                      <p:to>
                                        <p:strVal val="visible"/>
                                      </p:to>
                                    </p:set>
                                    <p:animEffect transition="in" filter="wipe(down)">
                                      <p:cBhvr>
                                        <p:cTn id="32" dur="5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451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srcRect/>
          <a:stretch>
            <a:fillRect/>
          </a:stretch>
        </p:blipFill>
        <p:spPr bwMode="auto">
          <a:xfrm>
            <a:off x="4979988" y="1666875"/>
            <a:ext cx="2400300" cy="2116138"/>
          </a:xfrm>
          <a:prstGeom prst="rect">
            <a:avLst/>
          </a:prstGeom>
          <a:noFill/>
          <a:ln w="9525">
            <a:noFill/>
            <a:miter lim="800000"/>
            <a:headEnd/>
            <a:tailEnd/>
          </a:ln>
        </p:spPr>
      </p:pic>
      <p:pic>
        <p:nvPicPr>
          <p:cNvPr id="10" name="Picture 5"/>
          <p:cNvPicPr>
            <a:picLocks noChangeAspect="1" noChangeArrowheads="1"/>
          </p:cNvPicPr>
          <p:nvPr/>
        </p:nvPicPr>
        <p:blipFill>
          <a:blip r:embed="rId2"/>
          <a:srcRect/>
          <a:stretch>
            <a:fillRect/>
          </a:stretch>
        </p:blipFill>
        <p:spPr bwMode="auto">
          <a:xfrm>
            <a:off x="385763" y="1095375"/>
            <a:ext cx="566737" cy="317500"/>
          </a:xfrm>
          <a:prstGeom prst="rect">
            <a:avLst/>
          </a:prstGeom>
          <a:noFill/>
          <a:ln w="9525">
            <a:noFill/>
            <a:miter lim="800000"/>
            <a:headEnd/>
            <a:tailEnd/>
          </a:ln>
        </p:spPr>
      </p:pic>
      <p:sp>
        <p:nvSpPr>
          <p:cNvPr id="3" name="矩形 2"/>
          <p:cNvSpPr>
            <a:spLocks noChangeArrowheads="1"/>
          </p:cNvSpPr>
          <p:nvPr/>
        </p:nvSpPr>
        <p:spPr bwMode="auto">
          <a:xfrm>
            <a:off x="1187450" y="730250"/>
            <a:ext cx="6480175" cy="523875"/>
          </a:xfrm>
          <a:prstGeom prst="rect">
            <a:avLst/>
          </a:prstGeom>
          <a:noFill/>
          <a:ln w="9525">
            <a:noFill/>
            <a:miter lim="800000"/>
          </a:ln>
        </p:spPr>
        <p:txBody>
          <a:bodyPr>
            <a:spAutoFit/>
          </a:bodyPr>
          <a:lstStyle/>
          <a:p>
            <a:r>
              <a:rPr lang="zh-CN" altLang="en-US" sz="2800" b="1" dirty="0">
                <a:latin typeface="楷体" panose="02010609060101010101" charset="-122"/>
                <a:ea typeface="楷体" panose="02010609060101010101" charset="-122"/>
                <a:cs typeface="楷体" panose="02010609060101010101" charset="-122"/>
              </a:rPr>
              <a:t>以新南镇为参照点，确定小电站的位置。</a:t>
            </a:r>
            <a:endParaRPr lang="en-US" altLang="zh-CN" sz="2800" b="1" dirty="0">
              <a:latin typeface="楷体" panose="02010609060101010101" charset="-122"/>
              <a:ea typeface="楷体" panose="02010609060101010101" charset="-122"/>
              <a:cs typeface="楷体" panose="02010609060101010101" charset="-122"/>
            </a:endParaRPr>
          </a:p>
        </p:txBody>
      </p:sp>
      <p:pic>
        <p:nvPicPr>
          <p:cNvPr id="2050" name="Picture 2"/>
          <p:cNvPicPr>
            <a:picLocks noChangeAspect="1" noChangeArrowheads="1"/>
          </p:cNvPicPr>
          <p:nvPr/>
        </p:nvPicPr>
        <p:blipFill>
          <a:blip r:embed="rId3"/>
          <a:srcRect/>
          <a:stretch>
            <a:fillRect/>
          </a:stretch>
        </p:blipFill>
        <p:spPr bwMode="auto">
          <a:xfrm>
            <a:off x="1634816" y="1166353"/>
            <a:ext cx="3328988" cy="1727200"/>
          </a:xfrm>
          <a:prstGeom prst="rect">
            <a:avLst/>
          </a:prstGeom>
          <a:noFill/>
          <a:ln w="9525">
            <a:noFill/>
            <a:miter lim="800000"/>
            <a:headEnd/>
            <a:tailEnd/>
          </a:ln>
        </p:spPr>
      </p:pic>
      <p:sp>
        <p:nvSpPr>
          <p:cNvPr id="2" name="矩形 1"/>
          <p:cNvSpPr>
            <a:spLocks noChangeArrowheads="1"/>
          </p:cNvSpPr>
          <p:nvPr/>
        </p:nvSpPr>
        <p:spPr bwMode="auto">
          <a:xfrm>
            <a:off x="5219700" y="1779588"/>
            <a:ext cx="2286000" cy="646112"/>
          </a:xfrm>
          <a:prstGeom prst="rect">
            <a:avLst/>
          </a:prstGeom>
          <a:noFill/>
          <a:ln w="9525">
            <a:noFill/>
            <a:miter lim="800000"/>
          </a:ln>
        </p:spPr>
        <p:txBody>
          <a:bodyPr>
            <a:spAutoFit/>
          </a:bodyPr>
          <a:lstStyle/>
          <a:p>
            <a:r>
              <a:rPr lang="zh-CN" altLang="en-US" b="1">
                <a:solidFill>
                  <a:srgbClr val="000000"/>
                </a:solidFill>
                <a:latin typeface="楷体" panose="02010609060101010101" charset="-122"/>
                <a:ea typeface="楷体" panose="02010609060101010101" charset="-122"/>
              </a:rPr>
              <a:t>小电站在哪个方向</a:t>
            </a:r>
            <a:r>
              <a:rPr lang="en-US" altLang="zh-CN" b="1">
                <a:solidFill>
                  <a:srgbClr val="000000"/>
                </a:solidFill>
                <a:latin typeface="楷体" panose="02010609060101010101" charset="-122"/>
                <a:ea typeface="楷体" panose="02010609060101010101" charset="-122"/>
              </a:rPr>
              <a:t>?</a:t>
            </a:r>
            <a:r>
              <a:rPr lang="zh-CN" altLang="en-US" b="1">
                <a:solidFill>
                  <a:srgbClr val="000000"/>
                </a:solidFill>
                <a:latin typeface="楷体" panose="02010609060101010101" charset="-122"/>
                <a:ea typeface="楷体" panose="02010609060101010101" charset="-122"/>
              </a:rPr>
              <a:t>距新南镇有多远</a:t>
            </a:r>
            <a:r>
              <a:rPr lang="en-US" altLang="zh-CN" b="1">
                <a:solidFill>
                  <a:srgbClr val="000000"/>
                </a:solidFill>
                <a:latin typeface="楷体" panose="02010609060101010101" charset="-122"/>
                <a:ea typeface="楷体" panose="02010609060101010101" charset="-122"/>
              </a:rPr>
              <a:t>?</a:t>
            </a:r>
            <a:endParaRPr lang="zh-CN" altLang="en-US" b="1">
              <a:solidFill>
                <a:srgbClr val="000000"/>
              </a:solidFill>
              <a:latin typeface="楷体" panose="02010609060101010101" charset="-122"/>
              <a:ea typeface="楷体" panose="02010609060101010101" charset="-122"/>
            </a:endParaRPr>
          </a:p>
        </p:txBody>
      </p:sp>
      <p:sp>
        <p:nvSpPr>
          <p:cNvPr id="7" name="矩形 6"/>
          <p:cNvSpPr>
            <a:spLocks noChangeArrowheads="1"/>
          </p:cNvSpPr>
          <p:nvPr/>
        </p:nvSpPr>
        <p:spPr bwMode="auto">
          <a:xfrm>
            <a:off x="952500" y="4064000"/>
            <a:ext cx="7815263" cy="523875"/>
          </a:xfrm>
          <a:prstGeom prst="rect">
            <a:avLst/>
          </a:prstGeom>
          <a:noFill/>
          <a:ln w="9525">
            <a:noFill/>
            <a:miter lim="800000"/>
          </a:ln>
        </p:spPr>
        <p:txBody>
          <a:bodyPr>
            <a:spAutoFit/>
          </a:bodyPr>
          <a:lstStyle/>
          <a:p>
            <a:r>
              <a:rPr lang="zh-CN" altLang="en-US" sz="2800" b="1" dirty="0">
                <a:solidFill>
                  <a:srgbClr val="FF0000"/>
                </a:solidFill>
                <a:latin typeface="楷体" panose="02010609060101010101" charset="-122"/>
                <a:ea typeface="楷体" panose="02010609060101010101" charset="-122"/>
                <a:cs typeface="楷体" panose="02010609060101010101" charset="-122"/>
              </a:rPr>
              <a:t>答：小电站在新南镇北偏东</a:t>
            </a:r>
            <a:r>
              <a:rPr lang="en-US" altLang="zh-CN" sz="2800" b="1" dirty="0">
                <a:solidFill>
                  <a:srgbClr val="FF0000"/>
                </a:solidFill>
                <a:latin typeface="楷体" panose="02010609060101010101" charset="-122"/>
                <a:ea typeface="楷体" panose="02010609060101010101" charset="-122"/>
                <a:cs typeface="楷体" panose="02010609060101010101" charset="-122"/>
              </a:rPr>
              <a:t>45°</a:t>
            </a:r>
            <a:r>
              <a:rPr lang="zh-CN" altLang="en-US" sz="2800" b="1" dirty="0">
                <a:solidFill>
                  <a:srgbClr val="FF0000"/>
                </a:solidFill>
                <a:latin typeface="楷体" panose="02010609060101010101" charset="-122"/>
                <a:ea typeface="楷体" panose="02010609060101010101" charset="-122"/>
                <a:cs typeface="楷体" panose="02010609060101010101" charset="-122"/>
              </a:rPr>
              <a:t>方向上</a:t>
            </a:r>
            <a:r>
              <a:rPr lang="en-US" altLang="zh-CN" sz="2800" b="1" dirty="0">
                <a:solidFill>
                  <a:srgbClr val="FF0000"/>
                </a:solidFill>
                <a:latin typeface="楷体" panose="02010609060101010101" charset="-122"/>
                <a:ea typeface="楷体" panose="02010609060101010101" charset="-122"/>
                <a:cs typeface="楷体" panose="02010609060101010101" charset="-122"/>
              </a:rPr>
              <a:t>500</a:t>
            </a:r>
            <a:r>
              <a:rPr lang="zh-CN" altLang="en-US" sz="2800" b="1" dirty="0">
                <a:solidFill>
                  <a:srgbClr val="FF0000"/>
                </a:solidFill>
                <a:latin typeface="楷体" panose="02010609060101010101" charset="-122"/>
                <a:ea typeface="楷体" panose="02010609060101010101" charset="-122"/>
                <a:cs typeface="楷体" panose="02010609060101010101" charset="-122"/>
              </a:rPr>
              <a:t>米处。</a:t>
            </a:r>
            <a:endParaRPr lang="en-US" altLang="zh-CN" sz="2800" b="1"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p:cTn id="15" dur="500" fill="hold"/>
                                        <p:tgtEl>
                                          <p:spTgt spid="2050"/>
                                        </p:tgtEl>
                                        <p:attrNameLst>
                                          <p:attrName>ppt_w</p:attrName>
                                        </p:attrNameLst>
                                      </p:cBhvr>
                                      <p:tavLst>
                                        <p:tav tm="0">
                                          <p:val>
                                            <p:fltVal val="0"/>
                                          </p:val>
                                        </p:tav>
                                        <p:tav tm="100000">
                                          <p:val>
                                            <p:strVal val="#ppt_w"/>
                                          </p:val>
                                        </p:tav>
                                      </p:tavLst>
                                    </p:anim>
                                    <p:anim calcmode="lin" valueType="num">
                                      <p:cBhvr>
                                        <p:cTn id="16" dur="500" fill="hold"/>
                                        <p:tgtEl>
                                          <p:spTgt spid="2050"/>
                                        </p:tgtEl>
                                        <p:attrNameLst>
                                          <p:attrName>ppt_h</p:attrName>
                                        </p:attrNameLst>
                                      </p:cBhvr>
                                      <p:tavLst>
                                        <p:tav tm="0">
                                          <p:val>
                                            <p:fltVal val="0"/>
                                          </p:val>
                                        </p:tav>
                                        <p:tav tm="100000">
                                          <p:val>
                                            <p:strVal val="#ppt_h"/>
                                          </p:val>
                                        </p:tav>
                                      </p:tavLst>
                                    </p:anim>
                                    <p:animEffect transition="in" filter="fade">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1000"/>
                                        <p:tgtEl>
                                          <p:spTgt spid="1026"/>
                                        </p:tgtEl>
                                      </p:cBhvr>
                                    </p:animEffect>
                                    <p:anim calcmode="lin" valueType="num">
                                      <p:cBhvr>
                                        <p:cTn id="28" dur="1000" fill="hold"/>
                                        <p:tgtEl>
                                          <p:spTgt spid="1026"/>
                                        </p:tgtEl>
                                        <p:attrNameLst>
                                          <p:attrName>ppt_x</p:attrName>
                                        </p:attrNameLst>
                                      </p:cBhvr>
                                      <p:tavLst>
                                        <p:tav tm="0">
                                          <p:val>
                                            <p:strVal val="#ppt_x"/>
                                          </p:val>
                                        </p:tav>
                                        <p:tav tm="100000">
                                          <p:val>
                                            <p:strVal val="#ppt_x"/>
                                          </p:val>
                                        </p:tav>
                                      </p:tavLst>
                                    </p:anim>
                                    <p:anim calcmode="lin" valueType="num">
                                      <p:cBhvr>
                                        <p:cTn id="2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99022" y="814090"/>
            <a:ext cx="566737" cy="317500"/>
          </a:xfrm>
          <a:prstGeom prst="rect">
            <a:avLst/>
          </a:prstGeom>
          <a:noFill/>
          <a:ln w="9525">
            <a:noFill/>
            <a:miter lim="800000"/>
            <a:headEnd/>
            <a:tailEnd/>
          </a:ln>
        </p:spPr>
      </p:pic>
      <p:sp>
        <p:nvSpPr>
          <p:cNvPr id="3" name="矩形 2"/>
          <p:cNvSpPr>
            <a:spLocks noChangeArrowheads="1"/>
          </p:cNvSpPr>
          <p:nvPr/>
        </p:nvSpPr>
        <p:spPr bwMode="auto">
          <a:xfrm>
            <a:off x="995883" y="609551"/>
            <a:ext cx="7248525" cy="954087"/>
          </a:xfrm>
          <a:prstGeom prst="rect">
            <a:avLst/>
          </a:prstGeom>
          <a:noFill/>
          <a:ln w="9525">
            <a:noFill/>
            <a:miter lim="800000"/>
          </a:ln>
        </p:spPr>
        <p:txBody>
          <a:bodyPr>
            <a:spAutoFit/>
          </a:bodyPr>
          <a:lstStyle/>
          <a:p>
            <a:r>
              <a:rPr lang="zh-CN" altLang="en-US" sz="2800" b="1" dirty="0">
                <a:latin typeface="楷体" panose="02010609060101010101" charset="-122"/>
                <a:ea typeface="楷体" panose="02010609060101010101" charset="-122"/>
                <a:cs typeface="楷体" panose="02010609060101010101" charset="-122"/>
              </a:rPr>
              <a:t>以坪山镇为参照点，确定各地点的位置，填写下表。</a:t>
            </a:r>
            <a:endParaRPr lang="zh-CN" altLang="en-US" sz="2800" b="1" dirty="0">
              <a:latin typeface="楷体" panose="02010609060101010101" charset="-122"/>
              <a:ea typeface="楷体" panose="02010609060101010101" charset="-122"/>
              <a:cs typeface="楷体" panose="02010609060101010101" charset="-122"/>
            </a:endParaRPr>
          </a:p>
        </p:txBody>
      </p:sp>
      <p:pic>
        <p:nvPicPr>
          <p:cNvPr id="3074" name="Picture 2"/>
          <p:cNvPicPr>
            <a:picLocks noChangeAspect="1" noChangeArrowheads="1"/>
          </p:cNvPicPr>
          <p:nvPr/>
        </p:nvPicPr>
        <p:blipFill>
          <a:blip r:embed="rId2"/>
          <a:srcRect/>
          <a:stretch>
            <a:fillRect/>
          </a:stretch>
        </p:blipFill>
        <p:spPr bwMode="auto">
          <a:xfrm>
            <a:off x="468313" y="1957561"/>
            <a:ext cx="2925762" cy="1728787"/>
          </a:xfrm>
          <a:prstGeom prst="rect">
            <a:avLst/>
          </a:prstGeom>
          <a:noFill/>
          <a:ln w="9525">
            <a:noFill/>
            <a:miter lim="800000"/>
            <a:headEnd/>
            <a:tailEnd/>
          </a:ln>
        </p:spPr>
      </p:pic>
      <p:graphicFrame>
        <p:nvGraphicFramePr>
          <p:cNvPr id="2" name="表格 1"/>
          <p:cNvGraphicFramePr>
            <a:graphicFrameLocks noGrp="1"/>
          </p:cNvGraphicFramePr>
          <p:nvPr/>
        </p:nvGraphicFramePr>
        <p:xfrm>
          <a:off x="3563938" y="1563861"/>
          <a:ext cx="5112567" cy="2194560"/>
        </p:xfrm>
        <a:graphic>
          <a:graphicData uri="http://schemas.openxmlformats.org/drawingml/2006/table">
            <a:tbl>
              <a:tblPr firstRow="1" bandRow="1">
                <a:tableStyleId>{5C22544A-7EE6-4342-B048-85BDC9FD1C3A}</a:tableStyleId>
              </a:tblPr>
              <a:tblGrid>
                <a:gridCol w="1224135"/>
                <a:gridCol w="1296145"/>
                <a:gridCol w="1224136"/>
                <a:gridCol w="1368151"/>
              </a:tblGrid>
              <a:tr h="370840">
                <a:tc>
                  <a:txBody>
                    <a:bodyPr/>
                    <a:lstStyle/>
                    <a:p>
                      <a:r>
                        <a:rPr lang="zh-CN" altLang="en-US" sz="2400" dirty="0">
                          <a:ea typeface="楷体" panose="02010609060101010101" charset="-122"/>
                        </a:rPr>
                        <a:t>地点</a:t>
                      </a:r>
                      <a:endParaRPr lang="zh-CN" altLang="en-US" sz="2400" dirty="0">
                        <a:ea typeface="楷体" panose="02010609060101010101" charset="-122"/>
                      </a:endParaRPr>
                    </a:p>
                  </a:txBody>
                  <a:tcPr/>
                </a:tc>
                <a:tc>
                  <a:txBody>
                    <a:bodyPr/>
                    <a:lstStyle/>
                    <a:p>
                      <a:pPr algn="ctr"/>
                      <a:r>
                        <a:rPr lang="zh-CN" altLang="en-US" sz="2400" dirty="0">
                          <a:ea typeface="楷体" panose="02010609060101010101" charset="-122"/>
                        </a:rPr>
                        <a:t>方向</a:t>
                      </a:r>
                      <a:endParaRPr lang="zh-CN" altLang="en-US" sz="2400" dirty="0">
                        <a:ea typeface="楷体" panose="02010609060101010101" charset="-122"/>
                      </a:endParaRPr>
                    </a:p>
                  </a:txBody>
                  <a:tcPr/>
                </a:tc>
                <a:tc>
                  <a:txBody>
                    <a:bodyPr/>
                    <a:lstStyle/>
                    <a:p>
                      <a:r>
                        <a:rPr lang="zh-CN" altLang="en-US" sz="2400" dirty="0">
                          <a:ea typeface="楷体" panose="02010609060101010101" charset="-122"/>
                        </a:rPr>
                        <a:t>图上</a:t>
                      </a:r>
                      <a:endParaRPr lang="en-US" altLang="zh-CN" sz="2400" dirty="0">
                        <a:ea typeface="楷体" panose="02010609060101010101" charset="-122"/>
                      </a:endParaRPr>
                    </a:p>
                    <a:p>
                      <a:r>
                        <a:rPr lang="zh-CN" altLang="en-US" sz="2400" dirty="0">
                          <a:ea typeface="楷体" panose="02010609060101010101" charset="-122"/>
                        </a:rPr>
                        <a:t>距离</a:t>
                      </a:r>
                      <a:endParaRPr lang="zh-CN" altLang="en-US" sz="2400" dirty="0">
                        <a:ea typeface="楷体" panose="02010609060101010101" charset="-122"/>
                      </a:endParaRPr>
                    </a:p>
                  </a:txBody>
                  <a:tcPr/>
                </a:tc>
                <a:tc>
                  <a:txBody>
                    <a:bodyPr/>
                    <a:lstStyle/>
                    <a:p>
                      <a:r>
                        <a:rPr lang="zh-CN" altLang="en-US" sz="2400" dirty="0">
                          <a:ea typeface="楷体" panose="02010609060101010101" charset="-122"/>
                        </a:rPr>
                        <a:t>实际</a:t>
                      </a:r>
                      <a:endParaRPr lang="en-US" altLang="zh-CN" sz="2400" dirty="0">
                        <a:ea typeface="楷体" panose="02010609060101010101" charset="-122"/>
                      </a:endParaRPr>
                    </a:p>
                    <a:p>
                      <a:r>
                        <a:rPr lang="zh-CN" altLang="en-US" sz="2400" dirty="0">
                          <a:ea typeface="楷体" panose="02010609060101010101" charset="-122"/>
                        </a:rPr>
                        <a:t>距离</a:t>
                      </a:r>
                      <a:endParaRPr lang="zh-CN" altLang="en-US" sz="2400" dirty="0">
                        <a:ea typeface="楷体" panose="02010609060101010101" charset="-122"/>
                      </a:endParaRPr>
                    </a:p>
                  </a:txBody>
                  <a:tcPr/>
                </a:tc>
              </a:tr>
              <a:tr h="370840">
                <a:tc>
                  <a:txBody>
                    <a:bodyPr/>
                    <a:lstStyle/>
                    <a:p>
                      <a:r>
                        <a:rPr lang="zh-CN" altLang="en-US" sz="2400" dirty="0">
                          <a:ea typeface="楷体" panose="02010609060101010101" charset="-122"/>
                        </a:rPr>
                        <a:t>大前村</a:t>
                      </a:r>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r>
              <a:tr h="370840">
                <a:tc>
                  <a:txBody>
                    <a:bodyPr/>
                    <a:lstStyle/>
                    <a:p>
                      <a:r>
                        <a:rPr lang="zh-CN" altLang="en-US" sz="2400" dirty="0">
                          <a:ea typeface="楷体" panose="02010609060101010101" charset="-122"/>
                        </a:rPr>
                        <a:t>渡  口</a:t>
                      </a:r>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r>
              <a:tr h="370840">
                <a:tc>
                  <a:txBody>
                    <a:bodyPr/>
                    <a:lstStyle/>
                    <a:p>
                      <a:r>
                        <a:rPr lang="zh-CN" altLang="en-US" sz="2400" dirty="0">
                          <a:ea typeface="楷体" panose="02010609060101010101" charset="-122"/>
                        </a:rPr>
                        <a:t>后山村</a:t>
                      </a:r>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c>
                  <a:txBody>
                    <a:bodyPr/>
                    <a:lstStyle/>
                    <a:p>
                      <a:endParaRPr lang="zh-CN" altLang="en-US" sz="2400" dirty="0">
                        <a:ea typeface="楷体" panose="02010609060101010101" charset="-122"/>
                      </a:endParaRPr>
                    </a:p>
                  </a:txBody>
                  <a:tcPr/>
                </a:tc>
              </a:tr>
            </a:tbl>
          </a:graphicData>
        </a:graphic>
      </p:graphicFrame>
      <p:sp>
        <p:nvSpPr>
          <p:cNvPr id="4" name="矩形 3"/>
          <p:cNvSpPr>
            <a:spLocks noChangeArrowheads="1"/>
          </p:cNvSpPr>
          <p:nvPr/>
        </p:nvSpPr>
        <p:spPr bwMode="auto">
          <a:xfrm>
            <a:off x="4695825" y="2360786"/>
            <a:ext cx="1728788" cy="460375"/>
          </a:xfrm>
          <a:prstGeom prst="rect">
            <a:avLst/>
          </a:prstGeom>
          <a:noFill/>
          <a:ln w="9525">
            <a:noFill/>
            <a:miter lim="800000"/>
          </a:ln>
        </p:spPr>
        <p:txBody>
          <a:bodyPr>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rPr>
              <a:t>北偏西</a:t>
            </a:r>
            <a:r>
              <a:rPr lang="en-US" altLang="zh-CN" sz="2400" b="1">
                <a:solidFill>
                  <a:srgbClr val="FF0000"/>
                </a:solidFill>
                <a:latin typeface="楷体" panose="02010609060101010101" charset="-122"/>
                <a:ea typeface="楷体" panose="02010609060101010101" charset="-122"/>
                <a:cs typeface="楷体" panose="02010609060101010101" charset="-122"/>
              </a:rPr>
              <a:t>45°</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5" name="矩形 4"/>
          <p:cNvSpPr>
            <a:spLocks noChangeArrowheads="1"/>
          </p:cNvSpPr>
          <p:nvPr/>
        </p:nvSpPr>
        <p:spPr bwMode="auto">
          <a:xfrm>
            <a:off x="4695825" y="2835448"/>
            <a:ext cx="1728788" cy="461963"/>
          </a:xfrm>
          <a:prstGeom prst="rect">
            <a:avLst/>
          </a:prstGeom>
          <a:noFill/>
          <a:ln w="9525">
            <a:noFill/>
            <a:miter lim="800000"/>
          </a:ln>
        </p:spPr>
        <p:txBody>
          <a:bodyPr>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rPr>
              <a:t>南偏东</a:t>
            </a:r>
            <a:r>
              <a:rPr lang="en-US" altLang="zh-CN" sz="2400" b="1">
                <a:solidFill>
                  <a:srgbClr val="FF0000"/>
                </a:solidFill>
                <a:latin typeface="楷体" panose="02010609060101010101" charset="-122"/>
                <a:ea typeface="楷体" panose="02010609060101010101" charset="-122"/>
                <a:cs typeface="楷体" panose="02010609060101010101" charset="-122"/>
              </a:rPr>
              <a:t>60°</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6" name="矩形 5"/>
          <p:cNvSpPr>
            <a:spLocks noChangeArrowheads="1"/>
          </p:cNvSpPr>
          <p:nvPr/>
        </p:nvSpPr>
        <p:spPr bwMode="auto">
          <a:xfrm>
            <a:off x="5003800" y="3297411"/>
            <a:ext cx="800100" cy="461962"/>
          </a:xfrm>
          <a:prstGeom prst="rect">
            <a:avLst/>
          </a:prstGeom>
          <a:noFill/>
          <a:ln w="9525">
            <a:noFill/>
            <a:miter lim="800000"/>
          </a:ln>
        </p:spPr>
        <p:txBody>
          <a:bodyPr wrap="none">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rPr>
              <a:t>北方</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8" name="矩形 7"/>
          <p:cNvSpPr>
            <a:spLocks noChangeArrowheads="1"/>
          </p:cNvSpPr>
          <p:nvPr/>
        </p:nvSpPr>
        <p:spPr bwMode="auto">
          <a:xfrm>
            <a:off x="6156325" y="2373486"/>
            <a:ext cx="1108075" cy="461962"/>
          </a:xfrm>
          <a:prstGeom prst="rect">
            <a:avLst/>
          </a:prstGeom>
          <a:noFill/>
          <a:ln w="9525">
            <a:noFill/>
            <a:miter lim="800000"/>
          </a:ln>
        </p:spPr>
        <p:txBody>
          <a:bodyPr wrap="none">
            <a:spAutoFit/>
          </a:bodyPr>
          <a:lstStyle/>
          <a:p>
            <a:r>
              <a:rPr lang="en-US" altLang="zh-CN" sz="2400" b="1">
                <a:solidFill>
                  <a:srgbClr val="FF0000"/>
                </a:solidFill>
                <a:latin typeface="楷体" panose="02010609060101010101" charset="-122"/>
                <a:ea typeface="楷体" panose="02010609060101010101" charset="-122"/>
                <a:cs typeface="楷体" panose="02010609060101010101" charset="-122"/>
              </a:rPr>
              <a:t>2.65cm</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9" name="矩形 8"/>
          <p:cNvSpPr>
            <a:spLocks noChangeArrowheads="1"/>
          </p:cNvSpPr>
          <p:nvPr/>
        </p:nvSpPr>
        <p:spPr bwMode="auto">
          <a:xfrm>
            <a:off x="6157913" y="2835448"/>
            <a:ext cx="954087" cy="461963"/>
          </a:xfrm>
          <a:prstGeom prst="rect">
            <a:avLst/>
          </a:prstGeom>
          <a:noFill/>
          <a:ln w="9525">
            <a:noFill/>
            <a:miter lim="800000"/>
          </a:ln>
        </p:spPr>
        <p:txBody>
          <a:bodyPr wrap="none">
            <a:spAutoFit/>
          </a:bodyPr>
          <a:lstStyle/>
          <a:p>
            <a:r>
              <a:rPr lang="en-US" altLang="zh-CN" sz="2400" b="1">
                <a:solidFill>
                  <a:srgbClr val="FF0000"/>
                </a:solidFill>
                <a:latin typeface="楷体" panose="02010609060101010101" charset="-122"/>
                <a:ea typeface="楷体" panose="02010609060101010101" charset="-122"/>
                <a:cs typeface="楷体" panose="02010609060101010101" charset="-122"/>
              </a:rPr>
              <a:t>1.6cm</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11" name="矩形 10"/>
          <p:cNvSpPr>
            <a:spLocks noChangeArrowheads="1"/>
          </p:cNvSpPr>
          <p:nvPr/>
        </p:nvSpPr>
        <p:spPr bwMode="auto">
          <a:xfrm>
            <a:off x="6157913" y="3295823"/>
            <a:ext cx="1108075" cy="460375"/>
          </a:xfrm>
          <a:prstGeom prst="rect">
            <a:avLst/>
          </a:prstGeom>
          <a:noFill/>
          <a:ln w="9525">
            <a:noFill/>
            <a:miter lim="800000"/>
          </a:ln>
        </p:spPr>
        <p:txBody>
          <a:bodyPr wrap="none">
            <a:spAutoFit/>
          </a:bodyPr>
          <a:lstStyle/>
          <a:p>
            <a:r>
              <a:rPr lang="en-US" altLang="zh-CN" sz="2400" b="1">
                <a:solidFill>
                  <a:srgbClr val="FF0000"/>
                </a:solidFill>
                <a:latin typeface="楷体" panose="02010609060101010101" charset="-122"/>
                <a:ea typeface="楷体" panose="02010609060101010101" charset="-122"/>
                <a:cs typeface="楷体" panose="02010609060101010101" charset="-122"/>
              </a:rPr>
              <a:t>1.75cm</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12" name="矩形 11"/>
          <p:cNvSpPr>
            <a:spLocks noChangeArrowheads="1"/>
          </p:cNvSpPr>
          <p:nvPr/>
        </p:nvSpPr>
        <p:spPr bwMode="auto">
          <a:xfrm>
            <a:off x="7478713" y="2373486"/>
            <a:ext cx="954087" cy="461962"/>
          </a:xfrm>
          <a:prstGeom prst="rect">
            <a:avLst/>
          </a:prstGeom>
          <a:noFill/>
          <a:ln w="9525">
            <a:noFill/>
            <a:miter lim="800000"/>
          </a:ln>
        </p:spPr>
        <p:txBody>
          <a:bodyPr wrap="none">
            <a:spAutoFit/>
          </a:bodyPr>
          <a:lstStyle/>
          <a:p>
            <a:r>
              <a:rPr lang="en-US" altLang="zh-CN" sz="2400" b="1">
                <a:solidFill>
                  <a:srgbClr val="FF0000"/>
                </a:solidFill>
                <a:latin typeface="楷体" panose="02010609060101010101" charset="-122"/>
                <a:ea typeface="楷体" panose="02010609060101010101" charset="-122"/>
                <a:cs typeface="楷体" panose="02010609060101010101" charset="-122"/>
              </a:rPr>
              <a:t>2650m</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13" name="矩形 12"/>
          <p:cNvSpPr>
            <a:spLocks noChangeArrowheads="1"/>
          </p:cNvSpPr>
          <p:nvPr/>
        </p:nvSpPr>
        <p:spPr bwMode="auto">
          <a:xfrm>
            <a:off x="7478713" y="2835448"/>
            <a:ext cx="954087" cy="461963"/>
          </a:xfrm>
          <a:prstGeom prst="rect">
            <a:avLst/>
          </a:prstGeom>
          <a:noFill/>
          <a:ln w="9525">
            <a:noFill/>
            <a:miter lim="800000"/>
          </a:ln>
        </p:spPr>
        <p:txBody>
          <a:bodyPr wrap="none">
            <a:spAutoFit/>
          </a:bodyPr>
          <a:lstStyle/>
          <a:p>
            <a:r>
              <a:rPr lang="en-US" altLang="zh-CN" sz="2400" b="1">
                <a:solidFill>
                  <a:srgbClr val="FF0000"/>
                </a:solidFill>
                <a:latin typeface="楷体" panose="02010609060101010101" charset="-122"/>
                <a:ea typeface="楷体" panose="02010609060101010101" charset="-122"/>
                <a:cs typeface="楷体" panose="02010609060101010101" charset="-122"/>
              </a:rPr>
              <a:t>1600m</a:t>
            </a:r>
            <a:endParaRPr lang="zh-CN" altLang="en-US" sz="2400" b="1">
              <a:solidFill>
                <a:srgbClr val="000000"/>
              </a:solidFill>
              <a:latin typeface="楷体" panose="02010609060101010101" charset="-122"/>
              <a:ea typeface="楷体" panose="02010609060101010101" charset="-122"/>
              <a:cs typeface="楷体" panose="02010609060101010101" charset="-122"/>
            </a:endParaRPr>
          </a:p>
        </p:txBody>
      </p:sp>
      <p:sp>
        <p:nvSpPr>
          <p:cNvPr id="14" name="矩形 13"/>
          <p:cNvSpPr>
            <a:spLocks noChangeArrowheads="1"/>
          </p:cNvSpPr>
          <p:nvPr/>
        </p:nvSpPr>
        <p:spPr bwMode="auto">
          <a:xfrm>
            <a:off x="7470775" y="3333923"/>
            <a:ext cx="954088" cy="461963"/>
          </a:xfrm>
          <a:prstGeom prst="rect">
            <a:avLst/>
          </a:prstGeom>
          <a:noFill/>
          <a:ln w="9525">
            <a:noFill/>
            <a:miter lim="800000"/>
          </a:ln>
        </p:spPr>
        <p:txBody>
          <a:bodyPr wrap="none">
            <a:spAutoFit/>
          </a:bodyPr>
          <a:lstStyle/>
          <a:p>
            <a:pPr defTabSz="684530"/>
            <a:r>
              <a:rPr lang="en-US" altLang="zh-CN" sz="2400" b="1">
                <a:solidFill>
                  <a:srgbClr val="FF0000"/>
                </a:solidFill>
                <a:latin typeface="楷体" panose="02010609060101010101" charset="-122"/>
                <a:ea typeface="楷体" panose="02010609060101010101" charset="-122"/>
                <a:cs typeface="楷体" panose="02010609060101010101" charset="-122"/>
              </a:rPr>
              <a:t>1750m</a:t>
            </a:r>
            <a:endParaRPr lang="en-US" altLang="zh-CN" sz="24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wedge">
                                      <p:cBhvr>
                                        <p:cTn id="15" dur="2000"/>
                                        <p:tgtEl>
                                          <p:spTgt spid="3074"/>
                                        </p:tgtEl>
                                      </p:cBhvr>
                                    </p:animEffect>
                                  </p:childTnLst>
                                </p:cTn>
                              </p:par>
                            </p:childTnLst>
                          </p:cTn>
                        </p:par>
                        <p:par>
                          <p:cTn id="16" fill="hold">
                            <p:stCondLst>
                              <p:cond delay="3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85763" y="1095375"/>
            <a:ext cx="671371" cy="317500"/>
          </a:xfrm>
          <a:prstGeom prst="rect">
            <a:avLst/>
          </a:prstGeom>
          <a:noFill/>
          <a:ln w="9525">
            <a:noFill/>
            <a:miter lim="800000"/>
            <a:headEnd/>
            <a:tailEnd/>
          </a:ln>
        </p:spPr>
      </p:pic>
      <p:sp>
        <p:nvSpPr>
          <p:cNvPr id="3" name="矩形 2"/>
          <p:cNvSpPr>
            <a:spLocks noChangeArrowheads="1"/>
          </p:cNvSpPr>
          <p:nvPr/>
        </p:nvSpPr>
        <p:spPr bwMode="auto">
          <a:xfrm>
            <a:off x="1184275" y="555625"/>
            <a:ext cx="2559488" cy="523875"/>
          </a:xfrm>
          <a:prstGeom prst="rect">
            <a:avLst/>
          </a:prstGeom>
          <a:noFill/>
          <a:ln w="9525">
            <a:noFill/>
            <a:miter lim="800000"/>
          </a:ln>
        </p:spPr>
        <p:txBody>
          <a:bodyPr wrap="square">
            <a:spAutoFit/>
          </a:bodyPr>
          <a:lstStyle/>
          <a:p>
            <a:r>
              <a:rPr lang="zh-CN" altLang="en-US" sz="2800" b="1">
                <a:latin typeface="楷体" panose="02010609060101010101" charset="-122"/>
                <a:ea typeface="楷体" panose="02010609060101010101" charset="-122"/>
                <a:cs typeface="楷体" panose="02010609060101010101" charset="-122"/>
              </a:rPr>
              <a:t>看图填空。</a:t>
            </a:r>
            <a:endParaRPr lang="en-US" altLang="zh-CN" sz="2800" b="1">
              <a:latin typeface="楷体" panose="02010609060101010101" charset="-122"/>
              <a:ea typeface="楷体" panose="02010609060101010101" charset="-122"/>
              <a:cs typeface="楷体" panose="02010609060101010101" charset="-122"/>
            </a:endParaRPr>
          </a:p>
        </p:txBody>
      </p:sp>
      <p:pic>
        <p:nvPicPr>
          <p:cNvPr id="4098" name="Picture 2"/>
          <p:cNvPicPr>
            <a:picLocks noChangeAspect="1" noChangeArrowheads="1"/>
          </p:cNvPicPr>
          <p:nvPr/>
        </p:nvPicPr>
        <p:blipFill>
          <a:blip r:embed="rId2"/>
          <a:srcRect/>
          <a:stretch>
            <a:fillRect/>
          </a:stretch>
        </p:blipFill>
        <p:spPr bwMode="auto">
          <a:xfrm>
            <a:off x="1216025" y="1254125"/>
            <a:ext cx="4526589" cy="1873250"/>
          </a:xfrm>
          <a:prstGeom prst="rect">
            <a:avLst/>
          </a:prstGeom>
          <a:noFill/>
          <a:ln w="9525">
            <a:noFill/>
            <a:miter lim="800000"/>
            <a:headEnd/>
            <a:tailEnd/>
          </a:ln>
        </p:spPr>
      </p:pic>
      <p:sp>
        <p:nvSpPr>
          <p:cNvPr id="5" name="矩形 4"/>
          <p:cNvSpPr>
            <a:spLocks noChangeArrowheads="1"/>
          </p:cNvSpPr>
          <p:nvPr/>
        </p:nvSpPr>
        <p:spPr bwMode="auto">
          <a:xfrm>
            <a:off x="3204343" y="3147814"/>
            <a:ext cx="1023043" cy="461962"/>
          </a:xfrm>
          <a:prstGeom prst="rect">
            <a:avLst/>
          </a:prstGeom>
          <a:noFill/>
          <a:ln w="9525">
            <a:noFill/>
            <a:miter lim="800000"/>
          </a:ln>
        </p:spPr>
        <p:txBody>
          <a:bodyPr wrap="square">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rPr>
              <a:t>北方</a:t>
            </a:r>
            <a:endParaRPr lang="en-US" altLang="zh-CN" sz="2400" b="1" dirty="0">
              <a:solidFill>
                <a:srgbClr val="FF0000"/>
              </a:solidFill>
              <a:latin typeface="楷体" panose="02010609060101010101" charset="-122"/>
              <a:ea typeface="楷体" panose="02010609060101010101" charset="-122"/>
              <a:cs typeface="楷体" panose="02010609060101010101" charset="-122"/>
            </a:endParaRPr>
          </a:p>
        </p:txBody>
      </p:sp>
      <p:sp>
        <p:nvSpPr>
          <p:cNvPr id="6" name="矩形 5"/>
          <p:cNvSpPr>
            <a:spLocks noChangeArrowheads="1"/>
          </p:cNvSpPr>
          <p:nvPr/>
        </p:nvSpPr>
        <p:spPr bwMode="auto">
          <a:xfrm>
            <a:off x="952500" y="3127375"/>
            <a:ext cx="6931868" cy="461665"/>
          </a:xfrm>
          <a:prstGeom prst="rect">
            <a:avLst/>
          </a:prstGeom>
          <a:noFill/>
          <a:ln w="9525">
            <a:noFill/>
            <a:miter lim="800000"/>
          </a:ln>
        </p:spPr>
        <p:txBody>
          <a:bodyPr wrap="square">
            <a:spAutoFit/>
          </a:bodyPr>
          <a:lstStyle/>
          <a:p>
            <a:r>
              <a:rPr lang="zh-CN" altLang="en-US" sz="2400" b="1" dirty="0">
                <a:latin typeface="楷体" panose="02010609060101010101" charset="-122"/>
                <a:ea typeface="楷体" panose="02010609060101010101" charset="-122"/>
                <a:cs typeface="楷体" panose="02010609060101010101" charset="-122"/>
              </a:rPr>
              <a:t>熊猫馆在大门的</a:t>
            </a:r>
            <a:r>
              <a:rPr lang="en-US" altLang="zh-CN" sz="2400" b="1" dirty="0" smtClean="0">
                <a:latin typeface="楷体" panose="02010609060101010101" charset="-122"/>
                <a:ea typeface="楷体" panose="02010609060101010101" charset="-122"/>
                <a:cs typeface="楷体" panose="02010609060101010101" charset="-122"/>
              </a:rPr>
              <a:t>(    )</a:t>
            </a:r>
            <a:r>
              <a:rPr lang="zh-CN" altLang="en-US" sz="2400" b="1" dirty="0">
                <a:latin typeface="楷体" panose="02010609060101010101" charset="-122"/>
                <a:ea typeface="楷体" panose="02010609060101010101" charset="-122"/>
                <a:cs typeface="楷体" panose="02010609060101010101" charset="-122"/>
              </a:rPr>
              <a:t>，相距</a:t>
            </a: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a:t>
            </a:r>
            <a:r>
              <a:rPr lang="en-US" altLang="zh-CN" sz="2400" b="1" dirty="0">
                <a:latin typeface="楷体" panose="02010609060101010101" charset="-122"/>
                <a:ea typeface="楷体" panose="02010609060101010101" charset="-122"/>
                <a:cs typeface="楷体" panose="02010609060101010101" charset="-122"/>
              </a:rPr>
              <a:t>m</a:t>
            </a:r>
            <a:r>
              <a:rPr lang="zh-CN" altLang="en-US" sz="2400" b="1" dirty="0">
                <a:latin typeface="楷体" panose="02010609060101010101" charset="-122"/>
                <a:ea typeface="楷体" panose="02010609060101010101" charset="-122"/>
                <a:cs typeface="楷体" panose="02010609060101010101" charset="-122"/>
              </a:rPr>
              <a:t>；</a:t>
            </a:r>
            <a:endParaRPr lang="en-US" altLang="zh-CN" sz="2400" b="1" dirty="0">
              <a:latin typeface="楷体" panose="02010609060101010101" charset="-122"/>
              <a:ea typeface="楷体" panose="02010609060101010101" charset="-122"/>
              <a:cs typeface="楷体" panose="02010609060101010101" charset="-122"/>
            </a:endParaRPr>
          </a:p>
        </p:txBody>
      </p:sp>
      <p:sp>
        <p:nvSpPr>
          <p:cNvPr id="7" name="矩形 6"/>
          <p:cNvSpPr>
            <a:spLocks noChangeArrowheads="1"/>
          </p:cNvSpPr>
          <p:nvPr/>
        </p:nvSpPr>
        <p:spPr bwMode="auto">
          <a:xfrm>
            <a:off x="952499" y="3727450"/>
            <a:ext cx="7103003" cy="461665"/>
          </a:xfrm>
          <a:prstGeom prst="rect">
            <a:avLst/>
          </a:prstGeom>
          <a:noFill/>
          <a:ln w="9525">
            <a:noFill/>
            <a:miter lim="800000"/>
          </a:ln>
        </p:spPr>
        <p:txBody>
          <a:bodyPr wrap="square">
            <a:spAutoFit/>
          </a:bodyPr>
          <a:lstStyle/>
          <a:p>
            <a:r>
              <a:rPr lang="zh-CN" altLang="en-US" sz="2400" b="1" dirty="0">
                <a:latin typeface="楷体" panose="02010609060101010101" charset="-122"/>
                <a:ea typeface="楷体" panose="02010609060101010101" charset="-122"/>
                <a:cs typeface="楷体" panose="02010609060101010101" charset="-122"/>
              </a:rPr>
              <a:t>老虎馆在大门的</a:t>
            </a: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        </a:t>
            </a:r>
            <a:r>
              <a:rPr lang="en-US" altLang="zh-CN" sz="2400" b="1" dirty="0">
                <a:latin typeface="楷体" panose="02010609060101010101" charset="-122"/>
                <a:ea typeface="楷体" panose="02010609060101010101" charset="-122"/>
                <a:cs typeface="楷体" panose="02010609060101010101" charset="-122"/>
              </a:rPr>
              <a:t>)</a:t>
            </a:r>
            <a:r>
              <a:rPr lang="zh-CN" altLang="en-US" sz="2400" b="1" dirty="0">
                <a:latin typeface="楷体" panose="02010609060101010101" charset="-122"/>
                <a:ea typeface="楷体" panose="02010609060101010101" charset="-122"/>
                <a:cs typeface="楷体" panose="02010609060101010101" charset="-122"/>
              </a:rPr>
              <a:t>，相距</a:t>
            </a: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     </a:t>
            </a:r>
            <a:r>
              <a:rPr lang="en-US" altLang="zh-CN" sz="2400" b="1" dirty="0">
                <a:latin typeface="楷体" panose="02010609060101010101" charset="-122"/>
                <a:ea typeface="楷体" panose="02010609060101010101" charset="-122"/>
                <a:cs typeface="楷体" panose="02010609060101010101" charset="-122"/>
              </a:rPr>
              <a:t>)m</a:t>
            </a:r>
            <a:r>
              <a:rPr lang="zh-CN" altLang="en-US" sz="2400" b="1" dirty="0">
                <a:latin typeface="楷体" panose="02010609060101010101" charset="-122"/>
                <a:ea typeface="楷体" panose="02010609060101010101" charset="-122"/>
                <a:cs typeface="楷体" panose="02010609060101010101" charset="-122"/>
              </a:rPr>
              <a:t>；</a:t>
            </a:r>
            <a:endParaRPr lang="en-US" altLang="zh-CN" sz="2400" b="1" dirty="0">
              <a:latin typeface="楷体" panose="02010609060101010101" charset="-122"/>
              <a:ea typeface="楷体" panose="02010609060101010101" charset="-122"/>
              <a:cs typeface="楷体" panose="02010609060101010101" charset="-122"/>
            </a:endParaRPr>
          </a:p>
        </p:txBody>
      </p:sp>
      <p:sp>
        <p:nvSpPr>
          <p:cNvPr id="8" name="矩形 7"/>
          <p:cNvSpPr>
            <a:spLocks noChangeArrowheads="1"/>
          </p:cNvSpPr>
          <p:nvPr/>
        </p:nvSpPr>
        <p:spPr bwMode="auto">
          <a:xfrm>
            <a:off x="952500" y="4322586"/>
            <a:ext cx="6931868" cy="461665"/>
          </a:xfrm>
          <a:prstGeom prst="rect">
            <a:avLst/>
          </a:prstGeom>
          <a:noFill/>
          <a:ln w="9525">
            <a:noFill/>
            <a:miter lim="800000"/>
          </a:ln>
        </p:spPr>
        <p:txBody>
          <a:bodyPr wrap="square">
            <a:spAutoFit/>
          </a:bodyPr>
          <a:lstStyle/>
          <a:p>
            <a:r>
              <a:rPr lang="zh-CN" altLang="en-US" sz="2400" b="1" dirty="0">
                <a:latin typeface="楷体" panose="02010609060101010101" charset="-122"/>
                <a:ea typeface="楷体" panose="02010609060101010101" charset="-122"/>
                <a:cs typeface="楷体" panose="02010609060101010101" charset="-122"/>
              </a:rPr>
              <a:t>孔雀馆在大门的</a:t>
            </a: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  </a:t>
            </a:r>
            <a:r>
              <a:rPr lang="en-US" altLang="zh-CN" sz="2400" b="1" dirty="0">
                <a:latin typeface="楷体" panose="02010609060101010101" charset="-122"/>
                <a:ea typeface="楷体" panose="02010609060101010101" charset="-122"/>
                <a:cs typeface="楷体" panose="02010609060101010101" charset="-122"/>
              </a:rPr>
              <a:t>)</a:t>
            </a:r>
            <a:r>
              <a:rPr lang="zh-CN" altLang="en-US" sz="2400" b="1" dirty="0">
                <a:latin typeface="楷体" panose="02010609060101010101" charset="-122"/>
                <a:ea typeface="楷体" panose="02010609060101010101" charset="-122"/>
                <a:cs typeface="楷体" panose="02010609060101010101" charset="-122"/>
              </a:rPr>
              <a:t>，相距</a:t>
            </a: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 </a:t>
            </a:r>
            <a:r>
              <a:rPr lang="en-US" altLang="zh-CN" sz="2400" b="1" dirty="0">
                <a:latin typeface="楷体" panose="02010609060101010101" charset="-122"/>
                <a:ea typeface="楷体" panose="02010609060101010101" charset="-122"/>
                <a:cs typeface="楷体" panose="02010609060101010101" charset="-122"/>
              </a:rPr>
              <a:t>)m</a:t>
            </a:r>
            <a:r>
              <a:rPr lang="zh-CN" altLang="en-US" sz="2400" b="1" dirty="0">
                <a:latin typeface="楷体" panose="02010609060101010101" charset="-122"/>
                <a:ea typeface="楷体" panose="02010609060101010101" charset="-122"/>
                <a:cs typeface="楷体" panose="02010609060101010101" charset="-122"/>
              </a:rPr>
              <a:t>。</a:t>
            </a:r>
            <a:endParaRPr lang="en-US" altLang="zh-CN" sz="2400" b="1" dirty="0">
              <a:latin typeface="楷体" panose="02010609060101010101" charset="-122"/>
              <a:ea typeface="楷体" panose="02010609060101010101" charset="-122"/>
              <a:cs typeface="楷体" panose="02010609060101010101" charset="-122"/>
            </a:endParaRPr>
          </a:p>
        </p:txBody>
      </p:sp>
      <p:sp>
        <p:nvSpPr>
          <p:cNvPr id="9" name="矩形 8"/>
          <p:cNvSpPr>
            <a:spLocks noChangeArrowheads="1"/>
          </p:cNvSpPr>
          <p:nvPr/>
        </p:nvSpPr>
        <p:spPr bwMode="auto">
          <a:xfrm>
            <a:off x="5422135" y="3132556"/>
            <a:ext cx="938416" cy="461962"/>
          </a:xfrm>
          <a:prstGeom prst="rect">
            <a:avLst/>
          </a:prstGeom>
          <a:noFill/>
          <a:ln w="9525">
            <a:noFill/>
            <a:miter lim="800000"/>
          </a:ln>
        </p:spPr>
        <p:txBody>
          <a:bodyPr wrap="square">
            <a:spAutoFit/>
          </a:bodyPr>
          <a:lstStyle/>
          <a:p>
            <a:r>
              <a:rPr lang="en-US" altLang="zh-CN" sz="2400" b="1" dirty="0">
                <a:solidFill>
                  <a:srgbClr val="FF0000"/>
                </a:solidFill>
                <a:latin typeface="楷体" panose="02010609060101010101" charset="-122"/>
                <a:ea typeface="楷体" panose="02010609060101010101" charset="-122"/>
                <a:cs typeface="楷体" panose="02010609060101010101" charset="-122"/>
              </a:rPr>
              <a:t>150</a:t>
            </a:r>
            <a:endParaRPr lang="en-US" altLang="zh-CN" sz="2400" b="1" dirty="0">
              <a:solidFill>
                <a:srgbClr val="FF0000"/>
              </a:solidFill>
              <a:latin typeface="楷体" panose="02010609060101010101" charset="-122"/>
              <a:ea typeface="楷体" panose="02010609060101010101" charset="-122"/>
              <a:cs typeface="楷体" panose="02010609060101010101" charset="-122"/>
            </a:endParaRPr>
          </a:p>
        </p:txBody>
      </p:sp>
      <p:sp>
        <p:nvSpPr>
          <p:cNvPr id="11" name="矩形 10"/>
          <p:cNvSpPr>
            <a:spLocks noChangeArrowheads="1"/>
          </p:cNvSpPr>
          <p:nvPr/>
        </p:nvSpPr>
        <p:spPr bwMode="auto">
          <a:xfrm>
            <a:off x="3222625" y="3765550"/>
            <a:ext cx="2941248" cy="461963"/>
          </a:xfrm>
          <a:prstGeom prst="rect">
            <a:avLst/>
          </a:prstGeom>
          <a:noFill/>
          <a:ln w="9525">
            <a:noFill/>
            <a:miter lim="800000"/>
          </a:ln>
        </p:spPr>
        <p:txBody>
          <a:bodyPr wrap="square">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rPr>
              <a:t>北偏东</a:t>
            </a:r>
            <a:r>
              <a:rPr lang="en-US" altLang="zh-CN" sz="2400" b="1" dirty="0">
                <a:solidFill>
                  <a:srgbClr val="FF0000"/>
                </a:solidFill>
                <a:latin typeface="楷体" panose="02010609060101010101" charset="-122"/>
                <a:ea typeface="楷体" panose="02010609060101010101" charset="-122"/>
                <a:cs typeface="楷体" panose="02010609060101010101" charset="-122"/>
              </a:rPr>
              <a:t>30°</a:t>
            </a:r>
            <a:endParaRPr lang="en-US" altLang="zh-CN" sz="2400" b="1" dirty="0">
              <a:solidFill>
                <a:srgbClr val="FF0000"/>
              </a:solidFill>
              <a:latin typeface="楷体" panose="02010609060101010101" charset="-122"/>
              <a:ea typeface="楷体" panose="02010609060101010101" charset="-122"/>
              <a:cs typeface="楷体" panose="02010609060101010101" charset="-122"/>
            </a:endParaRPr>
          </a:p>
        </p:txBody>
      </p:sp>
      <p:sp>
        <p:nvSpPr>
          <p:cNvPr id="12" name="矩形 11"/>
          <p:cNvSpPr>
            <a:spLocks noChangeArrowheads="1"/>
          </p:cNvSpPr>
          <p:nvPr/>
        </p:nvSpPr>
        <p:spPr bwMode="auto">
          <a:xfrm>
            <a:off x="6112491" y="3727450"/>
            <a:ext cx="979789" cy="461963"/>
          </a:xfrm>
          <a:prstGeom prst="rect">
            <a:avLst/>
          </a:prstGeom>
          <a:noFill/>
          <a:ln w="9525">
            <a:noFill/>
            <a:miter lim="800000"/>
          </a:ln>
        </p:spPr>
        <p:txBody>
          <a:bodyPr wrap="square">
            <a:spAutoFit/>
          </a:bodyPr>
          <a:lstStyle/>
          <a:p>
            <a:r>
              <a:rPr lang="en-US" altLang="zh-CN" sz="2400" b="1" dirty="0">
                <a:solidFill>
                  <a:srgbClr val="FF0000"/>
                </a:solidFill>
                <a:latin typeface="楷体" panose="02010609060101010101" charset="-122"/>
                <a:ea typeface="楷体" panose="02010609060101010101" charset="-122"/>
                <a:cs typeface="楷体" panose="02010609060101010101" charset="-122"/>
              </a:rPr>
              <a:t>200</a:t>
            </a:r>
            <a:endParaRPr lang="en-US" altLang="zh-CN" sz="2400" b="1" dirty="0">
              <a:solidFill>
                <a:srgbClr val="FF0000"/>
              </a:solidFill>
              <a:latin typeface="楷体" panose="02010609060101010101" charset="-122"/>
              <a:ea typeface="楷体" panose="02010609060101010101" charset="-122"/>
              <a:cs typeface="楷体" panose="02010609060101010101" charset="-122"/>
            </a:endParaRPr>
          </a:p>
        </p:txBody>
      </p:sp>
      <p:sp>
        <p:nvSpPr>
          <p:cNvPr id="13" name="矩形 12"/>
          <p:cNvSpPr>
            <a:spLocks noChangeArrowheads="1"/>
          </p:cNvSpPr>
          <p:nvPr/>
        </p:nvSpPr>
        <p:spPr bwMode="auto">
          <a:xfrm>
            <a:off x="3240856" y="4343623"/>
            <a:ext cx="979790" cy="460375"/>
          </a:xfrm>
          <a:prstGeom prst="rect">
            <a:avLst/>
          </a:prstGeom>
          <a:noFill/>
          <a:ln w="9525">
            <a:noFill/>
            <a:miter lim="800000"/>
          </a:ln>
        </p:spPr>
        <p:txBody>
          <a:bodyPr wrap="square">
            <a:spAutoFit/>
          </a:bodyPr>
          <a:lstStyle/>
          <a:p>
            <a:r>
              <a:rPr lang="zh-CN" altLang="en-US" sz="2400" b="1" dirty="0">
                <a:solidFill>
                  <a:srgbClr val="FF0000"/>
                </a:solidFill>
                <a:latin typeface="楷体" panose="02010609060101010101" charset="-122"/>
                <a:ea typeface="楷体" panose="02010609060101010101" charset="-122"/>
                <a:cs typeface="楷体" panose="02010609060101010101" charset="-122"/>
              </a:rPr>
              <a:t>东方</a:t>
            </a:r>
            <a:endParaRPr lang="en-US" altLang="zh-CN" sz="2400" b="1" dirty="0">
              <a:solidFill>
                <a:srgbClr val="FF0000"/>
              </a:solidFill>
              <a:latin typeface="楷体" panose="02010609060101010101" charset="-122"/>
              <a:ea typeface="楷体" panose="02010609060101010101" charset="-122"/>
              <a:cs typeface="楷体" panose="02010609060101010101" charset="-122"/>
            </a:endParaRPr>
          </a:p>
        </p:txBody>
      </p:sp>
      <p:sp>
        <p:nvSpPr>
          <p:cNvPr id="14" name="矩形 13"/>
          <p:cNvSpPr>
            <a:spLocks noChangeArrowheads="1"/>
          </p:cNvSpPr>
          <p:nvPr/>
        </p:nvSpPr>
        <p:spPr bwMode="auto">
          <a:xfrm>
            <a:off x="5304267" y="4321879"/>
            <a:ext cx="851909" cy="461665"/>
          </a:xfrm>
          <a:prstGeom prst="rect">
            <a:avLst/>
          </a:prstGeom>
          <a:noFill/>
          <a:ln w="9525">
            <a:noFill/>
            <a:miter lim="800000"/>
          </a:ln>
        </p:spPr>
        <p:txBody>
          <a:bodyPr wrap="square">
            <a:spAutoFit/>
          </a:bodyPr>
          <a:lstStyle/>
          <a:p>
            <a:r>
              <a:rPr lang="en-US" altLang="zh-CN" sz="2400" b="1" dirty="0">
                <a:solidFill>
                  <a:srgbClr val="FF0000"/>
                </a:solidFill>
                <a:latin typeface="楷体" panose="02010609060101010101" charset="-122"/>
                <a:ea typeface="楷体" panose="02010609060101010101" charset="-122"/>
                <a:cs typeface="楷体" panose="02010609060101010101" charset="-122"/>
              </a:rPr>
              <a:t>210</a:t>
            </a:r>
            <a:endParaRPr lang="en-US" altLang="zh-CN" sz="2400" b="1"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p:cTn id="15" dur="500" fill="hold"/>
                                        <p:tgtEl>
                                          <p:spTgt spid="4098"/>
                                        </p:tgtEl>
                                        <p:attrNameLst>
                                          <p:attrName>ppt_w</p:attrName>
                                        </p:attrNameLst>
                                      </p:cBhvr>
                                      <p:tavLst>
                                        <p:tav tm="0">
                                          <p:val>
                                            <p:fltVal val="0"/>
                                          </p:val>
                                        </p:tav>
                                        <p:tav tm="100000">
                                          <p:val>
                                            <p:strVal val="#ppt_w"/>
                                          </p:val>
                                        </p:tav>
                                      </p:tavLst>
                                    </p:anim>
                                    <p:anim calcmode="lin" valueType="num">
                                      <p:cBhvr>
                                        <p:cTn id="16" dur="500" fill="hold"/>
                                        <p:tgtEl>
                                          <p:spTgt spid="4098"/>
                                        </p:tgtEl>
                                        <p:attrNameLst>
                                          <p:attrName>ppt_h</p:attrName>
                                        </p:attrNameLst>
                                      </p:cBhvr>
                                      <p:tavLst>
                                        <p:tav tm="0">
                                          <p:val>
                                            <p:fltVal val="0"/>
                                          </p:val>
                                        </p:tav>
                                        <p:tav tm="100000">
                                          <p:val>
                                            <p:strVal val="#ppt_h"/>
                                          </p:val>
                                        </p:tav>
                                      </p:tavLst>
                                    </p:anim>
                                    <p:animEffect transition="in" filter="fade">
                                      <p:cBhvr>
                                        <p:cTn id="17" dur="500"/>
                                        <p:tgtEl>
                                          <p:spTgt spid="409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wipe(left)">
                                      <p:cBhvr>
                                        <p:cTn id="34" dur="500"/>
                                        <p:tgtEl>
                                          <p:spTgt spid="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wipe(left)">
                                      <p:cBhvr>
                                        <p:cTn id="39" dur="500"/>
                                        <p:tgtEl>
                                          <p:spTgt spid="9">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wipe(left)">
                                      <p:cBhvr>
                                        <p:cTn id="44" dur="500"/>
                                        <p:tgtEl>
                                          <p:spTgt spid="11">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animEffect transition="in" filter="wipe(left)">
                                      <p:cBhvr>
                                        <p:cTn id="49" dur="500"/>
                                        <p:tgtEl>
                                          <p:spTgt spid="12">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3">
                                            <p:txEl>
                                              <p:pRg st="0" end="0"/>
                                            </p:txEl>
                                          </p:spTgt>
                                        </p:tgtEl>
                                        <p:attrNameLst>
                                          <p:attrName>style.visibility</p:attrName>
                                        </p:attrNameLst>
                                      </p:cBhvr>
                                      <p:to>
                                        <p:strVal val="visible"/>
                                      </p:to>
                                    </p:set>
                                    <p:animEffect transition="in" filter="wipe(left)">
                                      <p:cBhvr>
                                        <p:cTn id="54" dur="500"/>
                                        <p:tgtEl>
                                          <p:spTgt spid="13">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4">
                                            <p:txEl>
                                              <p:pRg st="0" end="0"/>
                                            </p:txEl>
                                          </p:spTgt>
                                        </p:tgtEl>
                                        <p:attrNameLst>
                                          <p:attrName>style.visibility</p:attrName>
                                        </p:attrNameLst>
                                      </p:cBhvr>
                                      <p:to>
                                        <p:strVal val="visible"/>
                                      </p:to>
                                    </p:set>
                                    <p:animEffect transition="in" filter="wipe(left)">
                                      <p:cBhvr>
                                        <p:cTn id="5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1"/>
          <a:srcRect/>
          <a:stretch>
            <a:fillRect/>
          </a:stretch>
        </p:blipFill>
        <p:spPr bwMode="auto">
          <a:xfrm>
            <a:off x="357188" y="777875"/>
            <a:ext cx="580514" cy="317500"/>
          </a:xfrm>
          <a:prstGeom prst="rect">
            <a:avLst/>
          </a:prstGeom>
          <a:noFill/>
          <a:ln w="9525">
            <a:noFill/>
            <a:miter lim="800000"/>
            <a:headEnd/>
            <a:tailEnd/>
          </a:ln>
        </p:spPr>
      </p:pic>
      <p:sp>
        <p:nvSpPr>
          <p:cNvPr id="3" name="矩形 2"/>
          <p:cNvSpPr>
            <a:spLocks noChangeArrowheads="1"/>
          </p:cNvSpPr>
          <p:nvPr/>
        </p:nvSpPr>
        <p:spPr bwMode="auto">
          <a:xfrm>
            <a:off x="923925" y="484188"/>
            <a:ext cx="8112572" cy="1814512"/>
          </a:xfrm>
          <a:prstGeom prst="rect">
            <a:avLst/>
          </a:prstGeom>
          <a:noFill/>
          <a:ln w="9525">
            <a:noFill/>
            <a:miter lim="800000"/>
          </a:ln>
        </p:spPr>
        <p:txBody>
          <a:bodyPr wrap="square">
            <a:spAutoFit/>
          </a:bodyPr>
          <a:lstStyle/>
          <a:p>
            <a:r>
              <a:rPr lang="zh-CN" altLang="en-US" sz="2800" b="1" dirty="0">
                <a:latin typeface="楷体" panose="02010609060101010101" charset="-122"/>
                <a:ea typeface="楷体" panose="02010609060101010101" charset="-122"/>
                <a:cs typeface="楷体" panose="02010609060101010101" charset="-122"/>
              </a:rPr>
              <a:t>小宁站在学校运动场的中央，他的北方</a:t>
            </a:r>
            <a:r>
              <a:rPr lang="en-US" altLang="zh-CN" sz="2800" b="1" dirty="0">
                <a:latin typeface="楷体" panose="02010609060101010101" charset="-122"/>
                <a:ea typeface="楷体" panose="02010609060101010101" charset="-122"/>
                <a:cs typeface="楷体" panose="02010609060101010101" charset="-122"/>
              </a:rPr>
              <a:t>40m</a:t>
            </a:r>
            <a:r>
              <a:rPr lang="zh-CN" altLang="en-US" sz="2800" b="1" dirty="0">
                <a:latin typeface="楷体" panose="02010609060101010101" charset="-122"/>
                <a:ea typeface="楷体" panose="02010609060101010101" charset="-122"/>
                <a:cs typeface="楷体" panose="02010609060101010101" charset="-122"/>
              </a:rPr>
              <a:t>是主席台，南偏西</a:t>
            </a:r>
            <a:r>
              <a:rPr lang="en-US" altLang="zh-CN" sz="2800" b="1" dirty="0">
                <a:latin typeface="楷体" panose="02010609060101010101" charset="-122"/>
                <a:ea typeface="楷体" panose="02010609060101010101" charset="-122"/>
                <a:cs typeface="楷体" panose="02010609060101010101" charset="-122"/>
              </a:rPr>
              <a:t>45°</a:t>
            </a:r>
            <a:r>
              <a:rPr lang="zh-CN" altLang="en-US" sz="2800" b="1" dirty="0">
                <a:latin typeface="楷体" panose="02010609060101010101" charset="-122"/>
                <a:ea typeface="楷体" panose="02010609060101010101" charset="-122"/>
                <a:cs typeface="楷体" panose="02010609060101010101" charset="-122"/>
              </a:rPr>
              <a:t>方向上</a:t>
            </a:r>
            <a:r>
              <a:rPr lang="en-US" altLang="zh-CN" sz="2800" b="1" dirty="0">
                <a:latin typeface="楷体" panose="02010609060101010101" charset="-122"/>
                <a:ea typeface="楷体" panose="02010609060101010101" charset="-122"/>
                <a:cs typeface="楷体" panose="02010609060101010101" charset="-122"/>
              </a:rPr>
              <a:t>50m</a:t>
            </a:r>
            <a:r>
              <a:rPr lang="zh-CN" altLang="en-US" sz="2800" b="1" dirty="0">
                <a:latin typeface="楷体" panose="02010609060101010101" charset="-122"/>
                <a:ea typeface="楷体" panose="02010609060101010101" charset="-122"/>
                <a:cs typeface="楷体" panose="02010609060101010101" charset="-122"/>
              </a:rPr>
              <a:t>是沙坑，北偏东</a:t>
            </a:r>
            <a:r>
              <a:rPr lang="en-US" altLang="zh-CN" sz="2800" b="1" dirty="0">
                <a:latin typeface="楷体" panose="02010609060101010101" charset="-122"/>
                <a:ea typeface="楷体" panose="02010609060101010101" charset="-122"/>
                <a:cs typeface="楷体" panose="02010609060101010101" charset="-122"/>
              </a:rPr>
              <a:t>60°</a:t>
            </a:r>
            <a:r>
              <a:rPr lang="zh-CN" altLang="en-US" sz="2800" b="1" dirty="0">
                <a:latin typeface="楷体" panose="02010609060101010101" charset="-122"/>
                <a:ea typeface="楷体" panose="02010609060101010101" charset="-122"/>
                <a:cs typeface="楷体" panose="02010609060101010101" charset="-122"/>
              </a:rPr>
              <a:t>方向上</a:t>
            </a:r>
            <a:r>
              <a:rPr lang="en-US" altLang="zh-CN" sz="2800" b="1" dirty="0">
                <a:latin typeface="楷体" panose="02010609060101010101" charset="-122"/>
                <a:ea typeface="楷体" panose="02010609060101010101" charset="-122"/>
                <a:cs typeface="楷体" panose="02010609060101010101" charset="-122"/>
              </a:rPr>
              <a:t>50m</a:t>
            </a:r>
            <a:r>
              <a:rPr lang="zh-CN" altLang="en-US" sz="2800" b="1" dirty="0">
                <a:latin typeface="楷体" panose="02010609060101010101" charset="-122"/>
                <a:ea typeface="楷体" panose="02010609060101010101" charset="-122"/>
                <a:cs typeface="楷体" panose="02010609060101010101" charset="-122"/>
              </a:rPr>
              <a:t>是掷铅球场地，南方</a:t>
            </a:r>
            <a:r>
              <a:rPr lang="en-US" altLang="zh-CN" sz="2800" b="1" dirty="0">
                <a:latin typeface="楷体" panose="02010609060101010101" charset="-122"/>
                <a:ea typeface="楷体" panose="02010609060101010101" charset="-122"/>
                <a:cs typeface="楷体" panose="02010609060101010101" charset="-122"/>
              </a:rPr>
              <a:t>80m</a:t>
            </a:r>
            <a:r>
              <a:rPr lang="zh-CN" altLang="en-US" sz="2800" b="1" dirty="0">
                <a:latin typeface="楷体" panose="02010609060101010101" charset="-122"/>
                <a:ea typeface="楷体" panose="02010609060101010101" charset="-122"/>
                <a:cs typeface="楷体" panose="02010609060101010101" charset="-122"/>
              </a:rPr>
              <a:t>是教学楼。按</a:t>
            </a:r>
            <a:r>
              <a:rPr lang="en-US" altLang="zh-CN" sz="2800" b="1" dirty="0">
                <a:latin typeface="楷体" panose="02010609060101010101" charset="-122"/>
                <a:ea typeface="楷体" panose="02010609060101010101" charset="-122"/>
                <a:cs typeface="楷体" panose="02010609060101010101" charset="-122"/>
              </a:rPr>
              <a:t>1:2000</a:t>
            </a:r>
            <a:r>
              <a:rPr lang="zh-CN" altLang="en-US" sz="2800" b="1" dirty="0">
                <a:latin typeface="楷体" panose="02010609060101010101" charset="-122"/>
                <a:ea typeface="楷体" panose="02010609060101010101" charset="-122"/>
                <a:cs typeface="楷体" panose="02010609060101010101" charset="-122"/>
              </a:rPr>
              <a:t>的比例尺，画出标有以上各处位置的图。</a:t>
            </a:r>
            <a:endParaRPr lang="zh-CN" altLang="en-US" sz="2800" b="1" dirty="0">
              <a:latin typeface="楷体" panose="02010609060101010101" charset="-122"/>
              <a:ea typeface="楷体" panose="02010609060101010101" charset="-122"/>
              <a:cs typeface="楷体" panose="02010609060101010101" charset="-122"/>
            </a:endParaRPr>
          </a:p>
        </p:txBody>
      </p:sp>
      <mc:AlternateContent xmlns:mc="http://schemas.openxmlformats.org/markup-compatibility/2006">
        <mc:Choice xmlns:a14="http://schemas.microsoft.com/office/drawing/2010/main" Requires="a14">
          <p:sp>
            <p:nvSpPr>
              <p:cNvPr id="8" name="矩形 7"/>
              <p:cNvSpPr>
                <a:spLocks noChangeArrowheads="1"/>
              </p:cNvSpPr>
              <p:nvPr/>
            </p:nvSpPr>
            <p:spPr bwMode="auto">
              <a:xfrm>
                <a:off x="357189" y="2273340"/>
                <a:ext cx="8890300" cy="581378"/>
              </a:xfrm>
              <a:prstGeom prst="rect">
                <a:avLst/>
              </a:prstGeom>
              <a:noFill/>
              <a:ln w="9525">
                <a:noFill/>
                <a:miter lim="800000"/>
              </a:ln>
            </p:spPr>
            <p:txBody>
              <a:bodyPr wrap="square">
                <a:spAutoFit/>
              </a:bodyPr>
              <a:lstStyle/>
              <a:p>
                <a:r>
                  <a:rPr lang="zh-CN" altLang="en-US" sz="2200" b="1" dirty="0">
                    <a:latin typeface="楷体" panose="02010609060101010101" charset="-122"/>
                    <a:ea typeface="楷体" panose="02010609060101010101" charset="-122"/>
                    <a:cs typeface="楷体" panose="02010609060101010101" charset="-122"/>
                  </a:rPr>
                  <a:t>小宁处到主席台的图上距离：</a:t>
                </a:r>
                <a:r>
                  <a:rPr lang="en-US" altLang="zh-CN" sz="2200" b="1" dirty="0">
                    <a:latin typeface="楷体" panose="02010609060101010101" charset="-122"/>
                    <a:ea typeface="楷体" panose="02010609060101010101" charset="-122"/>
                    <a:cs typeface="楷体" panose="02010609060101010101" charset="-122"/>
                  </a:rPr>
                  <a:t>40m=4000cm</a:t>
                </a:r>
                <a:r>
                  <a:rPr lang="zh-CN" altLang="en-US" sz="2200" b="1" dirty="0">
                    <a:latin typeface="楷体" panose="02010609060101010101" charset="-122"/>
                    <a:ea typeface="楷体" panose="02010609060101010101" charset="-122"/>
                    <a:cs typeface="楷体" panose="02010609060101010101" charset="-122"/>
                  </a:rPr>
                  <a:t>，</a:t>
                </a:r>
                <a:r>
                  <a:rPr lang="en-US" altLang="zh-CN" sz="2200" b="1" dirty="0">
                    <a:latin typeface="楷体" panose="02010609060101010101" charset="-122"/>
                    <a:ea typeface="楷体" panose="02010609060101010101" charset="-122"/>
                    <a:cs typeface="楷体" panose="02010609060101010101" charset="-122"/>
                  </a:rPr>
                  <a:t>4000×</a:t>
                </a:r>
                <a14:m>
                  <m:oMath xmlns:m="http://schemas.openxmlformats.org/officeDocument/2006/math">
                    <m:f>
                      <m:fPr>
                        <m:ctrlPr>
                          <a:rPr lang="en-US" altLang="zh-CN" sz="2200" b="1" i="1" smtClean="0">
                            <a:latin typeface="Cambria Math" panose="02040503050406030204"/>
                            <a:ea typeface="楷体" panose="02010609060101010101" charset="-122"/>
                          </a:rPr>
                        </m:ctrlPr>
                      </m:fPr>
                      <m:num>
                        <m:r>
                          <a:rPr lang="en-US" altLang="zh-CN" sz="2200" b="1" i="1" smtClean="0">
                            <a:latin typeface="Cambria Math" panose="02040503050406030204" pitchFamily="18" charset="0"/>
                            <a:ea typeface="楷体" panose="02010609060101010101" charset="-122"/>
                          </a:rPr>
                          <m:t>𝟏</m:t>
                        </m:r>
                      </m:num>
                      <m:den>
                        <m:r>
                          <a:rPr lang="en-US" altLang="zh-CN" sz="2200" b="1" i="1" smtClean="0">
                            <a:latin typeface="Cambria Math" panose="02040503050406030204" pitchFamily="18" charset="0"/>
                            <a:ea typeface="楷体" panose="02010609060101010101" charset="-122"/>
                          </a:rPr>
                          <m:t>𝟐𝟎𝟎𝟎</m:t>
                        </m:r>
                      </m:den>
                    </m:f>
                    <m:r>
                      <a:rPr lang="en-US" altLang="zh-CN" sz="2200" b="1" i="1" smtClean="0">
                        <a:latin typeface="Cambria Math" panose="02040503050406030204" pitchFamily="18" charset="0"/>
                        <a:ea typeface="楷体" panose="02010609060101010101" charset="-122"/>
                      </a:rPr>
                      <m:t>=</m:t>
                    </m:r>
                    <m:r>
                      <a:rPr lang="en-US" altLang="zh-CN" sz="2200" b="1" i="1" smtClean="0">
                        <a:latin typeface="Cambria Math" panose="02040503050406030204" pitchFamily="18" charset="0"/>
                        <a:ea typeface="楷体" panose="02010609060101010101" charset="-122"/>
                      </a:rPr>
                      <m:t>𝟐</m:t>
                    </m:r>
                    <m:r>
                      <a:rPr lang="en-US" altLang="zh-CN" sz="2200" b="1" i="1" smtClean="0">
                        <a:latin typeface="Cambria Math" panose="02040503050406030204" pitchFamily="18" charset="0"/>
                        <a:ea typeface="楷体" panose="02010609060101010101" charset="-122"/>
                      </a:rPr>
                      <m:t>(</m:t>
                    </m:r>
                    <m:r>
                      <a:rPr lang="en-US" altLang="zh-CN" sz="2200" b="1" i="1">
                        <a:latin typeface="Cambria Math" panose="02040503050406030204" pitchFamily="18" charset="0"/>
                        <a:ea typeface="楷体" panose="02010609060101010101" charset="-122"/>
                      </a:rPr>
                      <m:t>𝒄𝒎</m:t>
                    </m:r>
                    <m:r>
                      <a:rPr lang="en-US" altLang="zh-CN" sz="2200" b="1" i="1" smtClean="0">
                        <a:latin typeface="Cambria Math" panose="02040503050406030204" pitchFamily="18" charset="0"/>
                        <a:ea typeface="楷体" panose="02010609060101010101" charset="-122"/>
                      </a:rPr>
                      <m:t>)</m:t>
                    </m:r>
                  </m:oMath>
                </a14:m>
                <a:endParaRPr lang="zh-CN" altLang="en-US" sz="2200" b="1" dirty="0">
                  <a:latin typeface="楷体" panose="02010609060101010101" charset="-122"/>
                  <a:ea typeface="楷体" panose="02010609060101010101" charset="-122"/>
                  <a:cs typeface="楷体" panose="02010609060101010101" charset="-122"/>
                </a:endParaRPr>
              </a:p>
            </p:txBody>
          </p:sp>
        </mc:Choice>
        <mc:Fallback>
          <p:sp>
            <p:nvSpPr>
              <p:cNvPr id="8" name="矩形 7"/>
              <p:cNvSpPr>
                <a:spLocks noRot="1" noChangeAspect="1" noMove="1" noResize="1" noEditPoints="1" noAdjustHandles="1" noChangeArrowheads="1" noChangeShapeType="1" noTextEdit="1"/>
              </p:cNvSpPr>
              <p:nvPr/>
            </p:nvSpPr>
            <p:spPr bwMode="auto">
              <a:xfrm>
                <a:off x="357189" y="2273340"/>
                <a:ext cx="8890300" cy="581378"/>
              </a:xfrm>
              <a:prstGeom prst="rect">
                <a:avLst/>
              </a:prstGeom>
              <a:blipFill rotWithShape="1">
                <a:blip r:embed="rId2"/>
                <a:stretch>
                  <a:fillRect l="-4" t="-7" r="7" b="68"/>
                </a:stretch>
              </a:blipFill>
              <a:ln w="9525">
                <a:noFill/>
                <a:miter lim="800000"/>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p:cNvSpPr>
                <a:spLocks noChangeArrowheads="1"/>
              </p:cNvSpPr>
              <p:nvPr/>
            </p:nvSpPr>
            <p:spPr bwMode="auto">
              <a:xfrm>
                <a:off x="339150" y="2862103"/>
                <a:ext cx="8890300" cy="581378"/>
              </a:xfrm>
              <a:prstGeom prst="rect">
                <a:avLst/>
              </a:prstGeom>
              <a:noFill/>
              <a:ln w="9525">
                <a:noFill/>
                <a:miter lim="800000"/>
              </a:ln>
            </p:spPr>
            <p:txBody>
              <a:bodyPr wrap="square">
                <a:spAutoFit/>
              </a:bodyPr>
              <a:lstStyle/>
              <a:p>
                <a:r>
                  <a:rPr lang="zh-CN" altLang="en-US" sz="2200" b="1" dirty="0">
                    <a:latin typeface="楷体" panose="02010609060101010101" charset="-122"/>
                    <a:ea typeface="楷体" panose="02010609060101010101" charset="-122"/>
                    <a:cs typeface="楷体" panose="02010609060101010101" charset="-122"/>
                  </a:rPr>
                  <a:t>小宁处到沙坑的图上距离：</a:t>
                </a:r>
                <a:r>
                  <a:rPr lang="en-US" altLang="zh-CN" sz="2200" b="1" dirty="0">
                    <a:latin typeface="楷体" panose="02010609060101010101" charset="-122"/>
                    <a:ea typeface="楷体" panose="02010609060101010101" charset="-122"/>
                    <a:cs typeface="楷体" panose="02010609060101010101" charset="-122"/>
                  </a:rPr>
                  <a:t>50m=5000cm</a:t>
                </a:r>
                <a:r>
                  <a:rPr lang="zh-CN" altLang="en-US" sz="2200" b="1" dirty="0">
                    <a:latin typeface="楷体" panose="02010609060101010101" charset="-122"/>
                    <a:ea typeface="楷体" panose="02010609060101010101" charset="-122"/>
                    <a:cs typeface="楷体" panose="02010609060101010101" charset="-122"/>
                  </a:rPr>
                  <a:t>，</a:t>
                </a:r>
                <a:r>
                  <a:rPr lang="en-US" altLang="zh-CN" sz="2200" b="1" dirty="0">
                    <a:latin typeface="楷体" panose="02010609060101010101" charset="-122"/>
                    <a:ea typeface="楷体" panose="02010609060101010101" charset="-122"/>
                    <a:cs typeface="楷体" panose="02010609060101010101" charset="-122"/>
                  </a:rPr>
                  <a:t>5000×</a:t>
                </a:r>
                <a14:m>
                  <m:oMath xmlns:m="http://schemas.openxmlformats.org/officeDocument/2006/math">
                    <m:f>
                      <m:fPr>
                        <m:ctrlPr>
                          <a:rPr lang="en-US" altLang="zh-CN" sz="2200" b="1" i="1" smtClean="0">
                            <a:latin typeface="Cambria Math" panose="02040503050406030204"/>
                            <a:ea typeface="楷体" panose="02010609060101010101" charset="-122"/>
                          </a:rPr>
                        </m:ctrlPr>
                      </m:fPr>
                      <m:num>
                        <m:r>
                          <a:rPr lang="en-US" altLang="zh-CN" sz="2200" b="1" i="1" smtClean="0">
                            <a:latin typeface="Cambria Math" panose="02040503050406030204" pitchFamily="18" charset="0"/>
                            <a:ea typeface="楷体" panose="02010609060101010101" charset="-122"/>
                          </a:rPr>
                          <m:t>𝟏</m:t>
                        </m:r>
                      </m:num>
                      <m:den>
                        <m:r>
                          <a:rPr lang="en-US" altLang="zh-CN" sz="2200" b="1" i="1" smtClean="0">
                            <a:latin typeface="Cambria Math" panose="02040503050406030204" pitchFamily="18" charset="0"/>
                            <a:ea typeface="楷体" panose="02010609060101010101" charset="-122"/>
                          </a:rPr>
                          <m:t>𝟐𝟎𝟎𝟎</m:t>
                        </m:r>
                      </m:den>
                    </m:f>
                    <m:r>
                      <a:rPr lang="en-US" altLang="zh-CN" sz="2200" b="1" i="1" smtClean="0">
                        <a:latin typeface="Cambria Math" panose="02040503050406030204" pitchFamily="18" charset="0"/>
                        <a:ea typeface="楷体" panose="02010609060101010101" charset="-122"/>
                      </a:rPr>
                      <m:t>=</m:t>
                    </m:r>
                    <m:r>
                      <a:rPr lang="en-US" altLang="zh-CN" sz="2200" b="1" i="1" smtClean="0">
                        <a:latin typeface="Cambria Math" panose="02040503050406030204" pitchFamily="18" charset="0"/>
                        <a:ea typeface="楷体" panose="02010609060101010101" charset="-122"/>
                      </a:rPr>
                      <m:t>𝟐</m:t>
                    </m:r>
                    <m:r>
                      <a:rPr lang="en-US" altLang="zh-CN" sz="2200" b="1" i="1" smtClean="0">
                        <a:latin typeface="Cambria Math" panose="02040503050406030204" pitchFamily="18" charset="0"/>
                        <a:ea typeface="楷体" panose="02010609060101010101" charset="-122"/>
                      </a:rPr>
                      <m:t>.</m:t>
                    </m:r>
                    <m:r>
                      <a:rPr lang="en-US" altLang="zh-CN" sz="2200" b="1" i="1" smtClean="0">
                        <a:latin typeface="Cambria Math" panose="02040503050406030204" pitchFamily="18" charset="0"/>
                        <a:ea typeface="楷体" panose="02010609060101010101" charset="-122"/>
                      </a:rPr>
                      <m:t>𝟓</m:t>
                    </m:r>
                    <m:r>
                      <a:rPr lang="en-US" altLang="zh-CN" sz="2200" b="1" i="1" smtClean="0">
                        <a:latin typeface="Cambria Math" panose="02040503050406030204" pitchFamily="18" charset="0"/>
                        <a:ea typeface="楷体" panose="02010609060101010101" charset="-122"/>
                      </a:rPr>
                      <m:t>(</m:t>
                    </m:r>
                    <m:r>
                      <a:rPr lang="en-US" altLang="zh-CN" sz="2200" b="1" i="1">
                        <a:latin typeface="Cambria Math" panose="02040503050406030204" pitchFamily="18" charset="0"/>
                        <a:ea typeface="楷体" panose="02010609060101010101" charset="-122"/>
                      </a:rPr>
                      <m:t>𝒄𝒎</m:t>
                    </m:r>
                    <m:r>
                      <a:rPr lang="en-US" altLang="zh-CN" sz="2200" b="1" i="1" smtClean="0">
                        <a:latin typeface="Cambria Math" panose="02040503050406030204" pitchFamily="18" charset="0"/>
                        <a:ea typeface="楷体" panose="02010609060101010101" charset="-122"/>
                      </a:rPr>
                      <m:t>)</m:t>
                    </m:r>
                  </m:oMath>
                </a14:m>
                <a:endParaRPr lang="zh-CN" altLang="en-US" sz="2200" b="1" dirty="0">
                  <a:latin typeface="楷体" panose="02010609060101010101" charset="-122"/>
                  <a:ea typeface="楷体" panose="02010609060101010101" charset="-122"/>
                  <a:cs typeface="楷体" panose="02010609060101010101" charset="-122"/>
                </a:endParaRPr>
              </a:p>
            </p:txBody>
          </p:sp>
        </mc:Choice>
        <mc:Fallback>
          <p:sp>
            <p:nvSpPr>
              <p:cNvPr id="9" name="矩形 8"/>
              <p:cNvSpPr>
                <a:spLocks noRot="1" noChangeAspect="1" noMove="1" noResize="1" noEditPoints="1" noAdjustHandles="1" noChangeArrowheads="1" noChangeShapeType="1" noTextEdit="1"/>
              </p:cNvSpPr>
              <p:nvPr/>
            </p:nvSpPr>
            <p:spPr bwMode="auto">
              <a:xfrm>
                <a:off x="339150" y="2862103"/>
                <a:ext cx="8890300" cy="581378"/>
              </a:xfrm>
              <a:prstGeom prst="rect">
                <a:avLst/>
              </a:prstGeom>
              <a:blipFill rotWithShape="1">
                <a:blip r:embed="rId3"/>
                <a:stretch>
                  <a:fillRect l="-1" t="-27" r="4" b="88"/>
                </a:stretch>
              </a:blipFill>
              <a:ln w="9525">
                <a:noFill/>
                <a:miter lim="800000"/>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p:cNvSpPr>
                <a:spLocks noChangeArrowheads="1"/>
              </p:cNvSpPr>
              <p:nvPr/>
            </p:nvSpPr>
            <p:spPr bwMode="auto">
              <a:xfrm>
                <a:off x="0" y="3488669"/>
                <a:ext cx="9756367" cy="581378"/>
              </a:xfrm>
              <a:prstGeom prst="rect">
                <a:avLst/>
              </a:prstGeom>
              <a:noFill/>
              <a:ln w="9525">
                <a:noFill/>
                <a:miter lim="800000"/>
              </a:ln>
            </p:spPr>
            <p:txBody>
              <a:bodyPr wrap="square">
                <a:spAutoFit/>
              </a:bodyPr>
              <a:lstStyle/>
              <a:p>
                <a:r>
                  <a:rPr lang="zh-CN" altLang="en-US" sz="2200" b="1" dirty="0">
                    <a:latin typeface="楷体" panose="02010609060101010101" charset="-122"/>
                    <a:ea typeface="楷体" panose="02010609060101010101" charset="-122"/>
                    <a:cs typeface="楷体" panose="02010609060101010101" charset="-122"/>
                  </a:rPr>
                  <a:t>小宁处到掷铅球场地的图上距离：</a:t>
                </a:r>
                <a:r>
                  <a:rPr lang="en-US" altLang="zh-CN" sz="2200" b="1" dirty="0">
                    <a:latin typeface="楷体" panose="02010609060101010101" charset="-122"/>
                    <a:ea typeface="楷体" panose="02010609060101010101" charset="-122"/>
                    <a:cs typeface="楷体" panose="02010609060101010101" charset="-122"/>
                  </a:rPr>
                  <a:t>50m=5000cm</a:t>
                </a:r>
                <a:r>
                  <a:rPr lang="zh-CN" altLang="en-US" sz="2200" b="1" dirty="0">
                    <a:latin typeface="楷体" panose="02010609060101010101" charset="-122"/>
                    <a:ea typeface="楷体" panose="02010609060101010101" charset="-122"/>
                    <a:cs typeface="楷体" panose="02010609060101010101" charset="-122"/>
                  </a:rPr>
                  <a:t>，</a:t>
                </a:r>
                <a:r>
                  <a:rPr lang="en-US" altLang="zh-CN" sz="2200" b="1" dirty="0">
                    <a:latin typeface="楷体" panose="02010609060101010101" charset="-122"/>
                    <a:ea typeface="楷体" panose="02010609060101010101" charset="-122"/>
                    <a:cs typeface="楷体" panose="02010609060101010101" charset="-122"/>
                  </a:rPr>
                  <a:t>5000×</a:t>
                </a:r>
                <a14:m>
                  <m:oMath xmlns:m="http://schemas.openxmlformats.org/officeDocument/2006/math">
                    <m:f>
                      <m:fPr>
                        <m:ctrlPr>
                          <a:rPr lang="en-US" altLang="zh-CN" sz="2200" b="1" i="1" smtClean="0">
                            <a:latin typeface="Cambria Math" panose="02040503050406030204"/>
                            <a:ea typeface="楷体" panose="02010609060101010101" charset="-122"/>
                          </a:rPr>
                        </m:ctrlPr>
                      </m:fPr>
                      <m:num>
                        <m:r>
                          <a:rPr lang="en-US" altLang="zh-CN" sz="2200" b="1" i="1" smtClean="0">
                            <a:latin typeface="Cambria Math" panose="02040503050406030204" pitchFamily="18" charset="0"/>
                            <a:ea typeface="楷体" panose="02010609060101010101" charset="-122"/>
                          </a:rPr>
                          <m:t>𝟏</m:t>
                        </m:r>
                      </m:num>
                      <m:den>
                        <m:r>
                          <a:rPr lang="en-US" altLang="zh-CN" sz="2200" b="1" i="1" smtClean="0">
                            <a:latin typeface="Cambria Math" panose="02040503050406030204" pitchFamily="18" charset="0"/>
                            <a:ea typeface="楷体" panose="02010609060101010101" charset="-122"/>
                          </a:rPr>
                          <m:t>𝟐𝟎𝟎𝟎</m:t>
                        </m:r>
                      </m:den>
                    </m:f>
                    <m:r>
                      <a:rPr lang="en-US" altLang="zh-CN" sz="2200" b="1" i="1" smtClean="0">
                        <a:latin typeface="Cambria Math" panose="02040503050406030204" pitchFamily="18" charset="0"/>
                        <a:ea typeface="楷体" panose="02010609060101010101" charset="-122"/>
                      </a:rPr>
                      <m:t>=</m:t>
                    </m:r>
                    <m:r>
                      <a:rPr lang="en-US" altLang="zh-CN" sz="2200" b="1" i="1" smtClean="0">
                        <a:latin typeface="Cambria Math" panose="02040503050406030204" pitchFamily="18" charset="0"/>
                        <a:ea typeface="楷体" panose="02010609060101010101" charset="-122"/>
                      </a:rPr>
                      <m:t>𝟐</m:t>
                    </m:r>
                    <m:r>
                      <a:rPr lang="en-US" altLang="zh-CN" sz="2200" b="1" i="1" smtClean="0">
                        <a:latin typeface="Cambria Math" panose="02040503050406030204" pitchFamily="18" charset="0"/>
                        <a:ea typeface="楷体" panose="02010609060101010101" charset="-122"/>
                      </a:rPr>
                      <m:t>.</m:t>
                    </m:r>
                    <m:r>
                      <a:rPr lang="en-US" altLang="zh-CN" sz="2200" b="1" i="1" smtClean="0">
                        <a:latin typeface="Cambria Math" panose="02040503050406030204" pitchFamily="18" charset="0"/>
                        <a:ea typeface="楷体" panose="02010609060101010101" charset="-122"/>
                      </a:rPr>
                      <m:t>𝟓</m:t>
                    </m:r>
                    <m:r>
                      <a:rPr lang="en-US" altLang="zh-CN" sz="2200" b="1" i="1" smtClean="0">
                        <a:latin typeface="Cambria Math" panose="02040503050406030204" pitchFamily="18" charset="0"/>
                        <a:ea typeface="楷体" panose="02010609060101010101" charset="-122"/>
                      </a:rPr>
                      <m:t>(</m:t>
                    </m:r>
                    <m:r>
                      <a:rPr lang="en-US" altLang="zh-CN" sz="2200" b="1" i="1">
                        <a:latin typeface="Cambria Math" panose="02040503050406030204" pitchFamily="18" charset="0"/>
                        <a:ea typeface="楷体" panose="02010609060101010101" charset="-122"/>
                      </a:rPr>
                      <m:t>𝒄𝒎</m:t>
                    </m:r>
                    <m:r>
                      <a:rPr lang="en-US" altLang="zh-CN" sz="2200" b="1" i="1" smtClean="0">
                        <a:latin typeface="Cambria Math" panose="02040503050406030204" pitchFamily="18" charset="0"/>
                        <a:ea typeface="楷体" panose="02010609060101010101" charset="-122"/>
                      </a:rPr>
                      <m:t>)</m:t>
                    </m:r>
                  </m:oMath>
                </a14:m>
                <a:endParaRPr lang="zh-CN" altLang="en-US" sz="2200" b="1" dirty="0">
                  <a:latin typeface="楷体" panose="02010609060101010101" charset="-122"/>
                  <a:ea typeface="楷体" panose="02010609060101010101" charset="-122"/>
                  <a:cs typeface="楷体" panose="02010609060101010101" charset="-122"/>
                </a:endParaRPr>
              </a:p>
            </p:txBody>
          </p:sp>
        </mc:Choice>
        <mc:Fallback>
          <p:sp>
            <p:nvSpPr>
              <p:cNvPr id="11" name="矩形 10"/>
              <p:cNvSpPr>
                <a:spLocks noRot="1" noChangeAspect="1" noMove="1" noResize="1" noEditPoints="1" noAdjustHandles="1" noChangeArrowheads="1" noChangeShapeType="1" noTextEdit="1"/>
              </p:cNvSpPr>
              <p:nvPr/>
            </p:nvSpPr>
            <p:spPr bwMode="auto">
              <a:xfrm>
                <a:off x="0" y="3488669"/>
                <a:ext cx="9756367" cy="581378"/>
              </a:xfrm>
              <a:prstGeom prst="rect">
                <a:avLst/>
              </a:prstGeom>
              <a:blipFill rotWithShape="1">
                <a:blip r:embed="rId4"/>
                <a:stretch>
                  <a:fillRect t="-106" r="2" b="57"/>
                </a:stretch>
              </a:blipFill>
              <a:ln w="9525">
                <a:noFill/>
                <a:miter lim="800000"/>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p:cNvSpPr>
                <a:spLocks noChangeArrowheads="1"/>
              </p:cNvSpPr>
              <p:nvPr/>
            </p:nvSpPr>
            <p:spPr bwMode="auto">
              <a:xfrm>
                <a:off x="164655" y="4178186"/>
                <a:ext cx="8890300" cy="581378"/>
              </a:xfrm>
              <a:prstGeom prst="rect">
                <a:avLst/>
              </a:prstGeom>
              <a:noFill/>
              <a:ln w="9525">
                <a:noFill/>
                <a:miter lim="800000"/>
              </a:ln>
            </p:spPr>
            <p:txBody>
              <a:bodyPr wrap="square">
                <a:spAutoFit/>
              </a:bodyPr>
              <a:lstStyle/>
              <a:p>
                <a:r>
                  <a:rPr lang="zh-CN" altLang="en-US" sz="2200" b="1" dirty="0">
                    <a:latin typeface="楷体" panose="02010609060101010101" charset="-122"/>
                    <a:ea typeface="楷体" panose="02010609060101010101" charset="-122"/>
                    <a:cs typeface="楷体" panose="02010609060101010101" charset="-122"/>
                  </a:rPr>
                  <a:t>小宁处到教学楼的图上距离：</a:t>
                </a:r>
                <a:r>
                  <a:rPr lang="en-US" altLang="zh-CN" sz="2200" b="1" dirty="0">
                    <a:latin typeface="楷体" panose="02010609060101010101" charset="-122"/>
                    <a:ea typeface="楷体" panose="02010609060101010101" charset="-122"/>
                    <a:cs typeface="楷体" panose="02010609060101010101" charset="-122"/>
                  </a:rPr>
                  <a:t>80m=8000cm</a:t>
                </a:r>
                <a:r>
                  <a:rPr lang="zh-CN" altLang="en-US" sz="2200" b="1" dirty="0">
                    <a:latin typeface="楷体" panose="02010609060101010101" charset="-122"/>
                    <a:ea typeface="楷体" panose="02010609060101010101" charset="-122"/>
                    <a:cs typeface="楷体" panose="02010609060101010101" charset="-122"/>
                  </a:rPr>
                  <a:t>，</a:t>
                </a:r>
                <a:r>
                  <a:rPr lang="en-US" altLang="zh-CN" sz="2200" b="1" dirty="0">
                    <a:latin typeface="楷体" panose="02010609060101010101" charset="-122"/>
                    <a:ea typeface="楷体" panose="02010609060101010101" charset="-122"/>
                    <a:cs typeface="楷体" panose="02010609060101010101" charset="-122"/>
                  </a:rPr>
                  <a:t>8000×</a:t>
                </a:r>
                <a14:m>
                  <m:oMath xmlns:m="http://schemas.openxmlformats.org/officeDocument/2006/math">
                    <m:f>
                      <m:fPr>
                        <m:ctrlPr>
                          <a:rPr lang="en-US" altLang="zh-CN" sz="2200" b="1" i="1" smtClean="0">
                            <a:latin typeface="Cambria Math" panose="02040503050406030204"/>
                            <a:ea typeface="楷体" panose="02010609060101010101" charset="-122"/>
                          </a:rPr>
                        </m:ctrlPr>
                      </m:fPr>
                      <m:num>
                        <m:r>
                          <a:rPr lang="en-US" altLang="zh-CN" sz="2200" b="1" i="1" smtClean="0">
                            <a:latin typeface="Cambria Math" panose="02040503050406030204" pitchFamily="18" charset="0"/>
                            <a:ea typeface="楷体" panose="02010609060101010101" charset="-122"/>
                          </a:rPr>
                          <m:t>𝟏</m:t>
                        </m:r>
                      </m:num>
                      <m:den>
                        <m:r>
                          <a:rPr lang="en-US" altLang="zh-CN" sz="2200" b="1" i="1" smtClean="0">
                            <a:latin typeface="Cambria Math" panose="02040503050406030204" pitchFamily="18" charset="0"/>
                            <a:ea typeface="楷体" panose="02010609060101010101" charset="-122"/>
                          </a:rPr>
                          <m:t>𝟐𝟎𝟎𝟎</m:t>
                        </m:r>
                      </m:den>
                    </m:f>
                    <m:r>
                      <a:rPr lang="en-US" altLang="zh-CN" sz="2200" b="1" i="1" smtClean="0">
                        <a:latin typeface="Cambria Math" panose="02040503050406030204" pitchFamily="18" charset="0"/>
                        <a:ea typeface="楷体" panose="02010609060101010101" charset="-122"/>
                      </a:rPr>
                      <m:t>=</m:t>
                    </m:r>
                    <m:r>
                      <a:rPr lang="en-US" altLang="zh-CN" sz="2200" b="1" i="1" smtClean="0">
                        <a:latin typeface="Cambria Math" panose="02040503050406030204" pitchFamily="18" charset="0"/>
                        <a:ea typeface="楷体" panose="02010609060101010101" charset="-122"/>
                      </a:rPr>
                      <m:t>𝟒</m:t>
                    </m:r>
                    <m:r>
                      <a:rPr lang="en-US" altLang="zh-CN" sz="2200" b="1" i="1" smtClean="0">
                        <a:latin typeface="Cambria Math" panose="02040503050406030204" pitchFamily="18" charset="0"/>
                        <a:ea typeface="楷体" panose="02010609060101010101" charset="-122"/>
                      </a:rPr>
                      <m:t>(</m:t>
                    </m:r>
                    <m:r>
                      <a:rPr lang="en-US" altLang="zh-CN" sz="2200" b="1" i="1">
                        <a:latin typeface="Cambria Math" panose="02040503050406030204" pitchFamily="18" charset="0"/>
                        <a:ea typeface="楷体" panose="02010609060101010101" charset="-122"/>
                      </a:rPr>
                      <m:t>𝒄𝒎</m:t>
                    </m:r>
                    <m:r>
                      <a:rPr lang="en-US" altLang="zh-CN" sz="2200" b="1" i="1" smtClean="0">
                        <a:latin typeface="Cambria Math" panose="02040503050406030204" pitchFamily="18" charset="0"/>
                        <a:ea typeface="楷体" panose="02010609060101010101" charset="-122"/>
                      </a:rPr>
                      <m:t>)</m:t>
                    </m:r>
                  </m:oMath>
                </a14:m>
                <a:endParaRPr lang="zh-CN" altLang="en-US" sz="2200" b="1" dirty="0">
                  <a:latin typeface="楷体" panose="02010609060101010101" charset="-122"/>
                  <a:ea typeface="楷体" panose="02010609060101010101" charset="-122"/>
                  <a:cs typeface="楷体" panose="02010609060101010101" charset="-122"/>
                </a:endParaRPr>
              </a:p>
            </p:txBody>
          </p:sp>
        </mc:Choice>
        <mc:Fallback>
          <p:sp>
            <p:nvSpPr>
              <p:cNvPr id="12" name="矩形 11"/>
              <p:cNvSpPr>
                <a:spLocks noRot="1" noChangeAspect="1" noMove="1" noResize="1" noEditPoints="1" noAdjustHandles="1" noChangeArrowheads="1" noChangeShapeType="1" noTextEdit="1"/>
              </p:cNvSpPr>
              <p:nvPr/>
            </p:nvSpPr>
            <p:spPr bwMode="auto">
              <a:xfrm>
                <a:off x="164655" y="4178186"/>
                <a:ext cx="8890300" cy="581378"/>
              </a:xfrm>
              <a:prstGeom prst="rect">
                <a:avLst/>
              </a:prstGeom>
              <a:blipFill rotWithShape="1">
                <a:blip r:embed="rId5"/>
                <a:stretch>
                  <a:fillRect l="-2" t="-90" r="6" b="41"/>
                </a:stretch>
              </a:blipFill>
              <a:ln w="9525">
                <a:noFill/>
                <a:miter lim="800000"/>
              </a:ln>
            </p:spPr>
            <p:txBody>
              <a:bodyPr/>
              <a:lstStyle/>
              <a:p>
                <a:r>
                  <a:rPr lang="zh-CN" altLang="en-US">
                    <a:noFill/>
                  </a:rPr>
                  <a:t> </a:t>
                </a:r>
              </a:p>
            </p:txBody>
          </p:sp>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4)">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4)">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4)">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4)">
                                      <p:cBhvr>
                                        <p:cTn id="3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5" name="直接连接符 24"/>
          <p:cNvCxnSpPr/>
          <p:nvPr/>
        </p:nvCxnSpPr>
        <p:spPr>
          <a:xfrm flipV="1">
            <a:off x="4352925" y="915988"/>
            <a:ext cx="0" cy="309562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4365625" y="2251075"/>
            <a:ext cx="863600" cy="400050"/>
          </a:xfrm>
          <a:prstGeom prst="rect">
            <a:avLst/>
          </a:prstGeom>
          <a:noFill/>
          <a:ln w="9525">
            <a:noFill/>
            <a:miter lim="800000"/>
          </a:ln>
        </p:spPr>
        <p:txBody>
          <a:bodyPr>
            <a:spAutoFit/>
          </a:bodyPr>
          <a:lstStyle/>
          <a:p>
            <a:r>
              <a:rPr lang="zh-CN" altLang="en-US" sz="2000" b="1">
                <a:latin typeface="Calibri" panose="020F0502020204030204" pitchFamily="34" charset="0"/>
                <a:ea typeface="楷体" panose="02010609060101010101" charset="-122"/>
                <a:cs typeface="楷体" panose="02010609060101010101" charset="-122"/>
              </a:rPr>
              <a:t>小宁</a:t>
            </a:r>
            <a:endParaRPr lang="zh-CN" altLang="en-US" sz="2000" b="1">
              <a:latin typeface="Calibri" panose="020F0502020204030204" pitchFamily="34" charset="0"/>
              <a:ea typeface="楷体" panose="02010609060101010101" charset="-122"/>
              <a:cs typeface="楷体" panose="02010609060101010101" charset="-122"/>
            </a:endParaRPr>
          </a:p>
        </p:txBody>
      </p:sp>
      <p:sp>
        <p:nvSpPr>
          <p:cNvPr id="16" name="TextBox 15"/>
          <p:cNvSpPr txBox="1">
            <a:spLocks noChangeArrowheads="1"/>
          </p:cNvSpPr>
          <p:nvPr/>
        </p:nvSpPr>
        <p:spPr bwMode="auto">
          <a:xfrm>
            <a:off x="4237038" y="2187575"/>
            <a:ext cx="454025" cy="215900"/>
          </a:xfrm>
          <a:prstGeom prst="rect">
            <a:avLst/>
          </a:prstGeom>
          <a:noFill/>
          <a:ln w="9525">
            <a:noFill/>
            <a:miter lim="800000"/>
          </a:ln>
        </p:spPr>
        <p:txBody>
          <a:bodyPr>
            <a:spAutoFit/>
          </a:bodyPr>
          <a:lstStyle/>
          <a:p>
            <a:r>
              <a:rPr lang="zh-CN" altLang="en-US" sz="800" b="1">
                <a:solidFill>
                  <a:srgbClr val="FF0000"/>
                </a:solidFill>
                <a:latin typeface="Calibri" panose="020F0502020204030204" pitchFamily="34" charset="0"/>
              </a:rPr>
              <a:t>●</a:t>
            </a:r>
            <a:endParaRPr lang="zh-CN" altLang="en-US" sz="800" b="1">
              <a:solidFill>
                <a:srgbClr val="FF0000"/>
              </a:solidFill>
              <a:latin typeface="Calibri" panose="020F0502020204030204" pitchFamily="34" charset="0"/>
            </a:endParaRPr>
          </a:p>
        </p:txBody>
      </p:sp>
      <p:sp>
        <p:nvSpPr>
          <p:cNvPr id="18" name="TextBox 17"/>
          <p:cNvSpPr txBox="1">
            <a:spLocks noChangeArrowheads="1"/>
          </p:cNvSpPr>
          <p:nvPr/>
        </p:nvSpPr>
        <p:spPr bwMode="auto">
          <a:xfrm>
            <a:off x="4237038" y="1455738"/>
            <a:ext cx="454025" cy="215900"/>
          </a:xfrm>
          <a:prstGeom prst="rect">
            <a:avLst/>
          </a:prstGeom>
          <a:noFill/>
          <a:ln w="9525">
            <a:noFill/>
            <a:miter lim="800000"/>
          </a:ln>
        </p:spPr>
        <p:txBody>
          <a:bodyPr>
            <a:spAutoFit/>
          </a:bodyPr>
          <a:lstStyle/>
          <a:p>
            <a:r>
              <a:rPr lang="zh-CN" altLang="en-US" sz="800" b="1">
                <a:solidFill>
                  <a:srgbClr val="FF0000"/>
                </a:solidFill>
                <a:latin typeface="Calibri" panose="020F0502020204030204" pitchFamily="34" charset="0"/>
              </a:rPr>
              <a:t>●</a:t>
            </a:r>
            <a:endParaRPr lang="zh-CN" altLang="en-US" sz="800" b="1">
              <a:solidFill>
                <a:srgbClr val="FF0000"/>
              </a:solidFill>
              <a:latin typeface="Calibri" panose="020F0502020204030204" pitchFamily="34" charset="0"/>
            </a:endParaRPr>
          </a:p>
        </p:txBody>
      </p:sp>
      <p:sp>
        <p:nvSpPr>
          <p:cNvPr id="20" name="矩形 19"/>
          <p:cNvSpPr/>
          <p:nvPr/>
        </p:nvSpPr>
        <p:spPr>
          <a:xfrm>
            <a:off x="3911600" y="1276350"/>
            <a:ext cx="885825" cy="287338"/>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solidFill>
                  <a:schemeClr val="tx1"/>
                </a:solidFill>
                <a:latin typeface="楷体_GB2312" panose="02010609030101010101" charset="-122"/>
                <a:ea typeface="楷体" panose="02010609060101010101" charset="-122"/>
                <a:cs typeface="楷体_GB2312" panose="02010609030101010101" charset="-122"/>
                <a:sym typeface="+mn-ea"/>
              </a:rPr>
              <a:t>主席台</a:t>
            </a:r>
            <a:endParaRPr lang="zh-CN" altLang="en-US" b="1" dirty="0">
              <a:solidFill>
                <a:schemeClr val="tx1"/>
              </a:solidFill>
              <a:latin typeface="楷体_GB2312" panose="02010609030101010101" charset="-122"/>
              <a:ea typeface="楷体" panose="02010609060101010101" charset="-122"/>
              <a:cs typeface="楷体_GB2312" panose="02010609030101010101" charset="-122"/>
              <a:sym typeface="+mn-ea"/>
            </a:endParaRPr>
          </a:p>
        </p:txBody>
      </p:sp>
      <p:cxnSp>
        <p:nvCxnSpPr>
          <p:cNvPr id="21" name="直接连接符 20"/>
          <p:cNvCxnSpPr/>
          <p:nvPr/>
        </p:nvCxnSpPr>
        <p:spPr>
          <a:xfrm rot="3600000" flipH="1" flipV="1">
            <a:off x="4744244" y="1608932"/>
            <a:ext cx="0" cy="9001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994274" y="1558925"/>
            <a:ext cx="945877" cy="287338"/>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solidFill>
                  <a:schemeClr val="tx1"/>
                </a:solidFill>
                <a:latin typeface="楷体_GB2312" panose="02010609030101010101" charset="-122"/>
                <a:ea typeface="楷体" panose="02010609060101010101" charset="-122"/>
                <a:cs typeface="楷体_GB2312" panose="02010609030101010101" charset="-122"/>
                <a:sym typeface="+mn-ea"/>
              </a:rPr>
              <a:t>铅球场</a:t>
            </a:r>
            <a:endParaRPr lang="zh-CN" altLang="en-US" b="1" dirty="0">
              <a:solidFill>
                <a:schemeClr val="tx1"/>
              </a:solidFill>
              <a:latin typeface="楷体_GB2312" panose="02010609030101010101" charset="-122"/>
              <a:ea typeface="楷体" panose="02010609060101010101" charset="-122"/>
              <a:cs typeface="楷体_GB2312" panose="02010609030101010101" charset="-122"/>
              <a:sym typeface="+mn-ea"/>
            </a:endParaRPr>
          </a:p>
        </p:txBody>
      </p:sp>
      <p:cxnSp>
        <p:nvCxnSpPr>
          <p:cNvPr id="23" name="直接连接符 22"/>
          <p:cNvCxnSpPr/>
          <p:nvPr/>
        </p:nvCxnSpPr>
        <p:spPr>
          <a:xfrm rot="2700000" flipH="1" flipV="1">
            <a:off x="4034632" y="2201068"/>
            <a:ext cx="0" cy="90011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082943" y="2930897"/>
            <a:ext cx="696969" cy="288925"/>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solidFill>
                  <a:schemeClr val="tx1"/>
                </a:solidFill>
                <a:latin typeface="楷体_GB2312" panose="02010609030101010101" charset="-122"/>
                <a:ea typeface="楷体" panose="02010609060101010101" charset="-122"/>
                <a:cs typeface="楷体_GB2312" panose="02010609030101010101" charset="-122"/>
                <a:sym typeface="+mn-ea"/>
              </a:rPr>
              <a:t>沙坑</a:t>
            </a:r>
            <a:endParaRPr lang="zh-CN" altLang="en-US" b="1" dirty="0">
              <a:solidFill>
                <a:schemeClr val="tx1"/>
              </a:solidFill>
              <a:latin typeface="楷体_GB2312" panose="02010609030101010101" charset="-122"/>
              <a:ea typeface="楷体" panose="02010609060101010101" charset="-122"/>
              <a:cs typeface="楷体_GB2312" panose="02010609030101010101" charset="-122"/>
              <a:sym typeface="+mn-ea"/>
            </a:endParaRPr>
          </a:p>
        </p:txBody>
      </p:sp>
      <p:sp>
        <p:nvSpPr>
          <p:cNvPr id="26" name="矩形 25"/>
          <p:cNvSpPr/>
          <p:nvPr/>
        </p:nvSpPr>
        <p:spPr>
          <a:xfrm>
            <a:off x="4397375" y="3760788"/>
            <a:ext cx="884238" cy="287337"/>
          </a:xfrm>
          <a:prstGeom prst="rect">
            <a:avLst/>
          </a:prstGeom>
          <a:solidFill>
            <a:schemeClr val="bg2">
              <a:lumMod val="9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solidFill>
                  <a:schemeClr val="tx1"/>
                </a:solidFill>
                <a:ea typeface="楷体" panose="02010609060101010101" charset="-122"/>
              </a:rPr>
              <a:t>教学楼</a:t>
            </a:r>
            <a:endParaRPr lang="zh-CN" altLang="en-US" b="1" dirty="0">
              <a:solidFill>
                <a:schemeClr val="tx1"/>
              </a:solidFill>
              <a:latin typeface="楷体_GB2312" panose="02010609030101010101" charset="-122"/>
              <a:ea typeface="楷体" panose="02010609060101010101" charset="-122"/>
              <a:cs typeface="楷体_GB2312" panose="02010609030101010101" charset="-122"/>
              <a:sym typeface="+mn-ea"/>
            </a:endParaRPr>
          </a:p>
        </p:txBody>
      </p:sp>
      <p:cxnSp>
        <p:nvCxnSpPr>
          <p:cNvPr id="31" name="直接连接符 30"/>
          <p:cNvCxnSpPr/>
          <p:nvPr/>
        </p:nvCxnSpPr>
        <p:spPr>
          <a:xfrm>
            <a:off x="3133725" y="2284413"/>
            <a:ext cx="266065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弧形 36"/>
          <p:cNvSpPr/>
          <p:nvPr/>
        </p:nvSpPr>
        <p:spPr>
          <a:xfrm rot="20784691">
            <a:off x="4132263" y="1914525"/>
            <a:ext cx="528637" cy="503238"/>
          </a:xfrm>
          <a:prstGeom prst="arc">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a:p>
        </p:txBody>
      </p:sp>
      <p:sp>
        <p:nvSpPr>
          <p:cNvPr id="39" name="弧形 38"/>
          <p:cNvSpPr/>
          <p:nvPr/>
        </p:nvSpPr>
        <p:spPr>
          <a:xfrm rot="10462031">
            <a:off x="4090988" y="2297113"/>
            <a:ext cx="528637" cy="504825"/>
          </a:xfrm>
          <a:prstGeom prst="arc">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1"/>
          </a:p>
        </p:txBody>
      </p:sp>
      <p:cxnSp>
        <p:nvCxnSpPr>
          <p:cNvPr id="41" name="直接连接符 40"/>
          <p:cNvCxnSpPr/>
          <p:nvPr/>
        </p:nvCxnSpPr>
        <p:spPr>
          <a:xfrm>
            <a:off x="4352925" y="2306638"/>
            <a:ext cx="0" cy="1439862"/>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354513" y="1587500"/>
            <a:ext cx="0" cy="719138"/>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4464050" y="1587500"/>
            <a:ext cx="576263" cy="369888"/>
          </a:xfrm>
          <a:prstGeom prst="rect">
            <a:avLst/>
          </a:prstGeom>
          <a:noFill/>
          <a:ln w="9525">
            <a:noFill/>
            <a:miter lim="800000"/>
          </a:ln>
        </p:spPr>
        <p:txBody>
          <a:bodyPr>
            <a:spAutoFit/>
          </a:bodyPr>
          <a:lstStyle/>
          <a:p>
            <a:r>
              <a:rPr lang="en-US" altLang="zh-CN" b="1">
                <a:latin typeface="Calibri" panose="020F0502020204030204" pitchFamily="34" charset="0"/>
              </a:rPr>
              <a:t>60</a:t>
            </a:r>
            <a:r>
              <a:rPr lang="en-US" altLang="zh-CN" b="1" baseline="30000">
                <a:latin typeface="Calibri" panose="020F0502020204030204" pitchFamily="34" charset="0"/>
              </a:rPr>
              <a:t>0</a:t>
            </a:r>
            <a:endParaRPr lang="zh-CN" altLang="en-US" b="1" baseline="30000">
              <a:latin typeface="Calibri" panose="020F0502020204030204" pitchFamily="34" charset="0"/>
            </a:endParaRPr>
          </a:p>
        </p:txBody>
      </p:sp>
      <p:sp>
        <p:nvSpPr>
          <p:cNvPr id="47" name="TextBox 46"/>
          <p:cNvSpPr txBox="1">
            <a:spLocks noChangeArrowheads="1"/>
          </p:cNvSpPr>
          <p:nvPr/>
        </p:nvSpPr>
        <p:spPr bwMode="auto">
          <a:xfrm>
            <a:off x="3821113" y="2784475"/>
            <a:ext cx="576262" cy="369888"/>
          </a:xfrm>
          <a:prstGeom prst="rect">
            <a:avLst/>
          </a:prstGeom>
          <a:noFill/>
          <a:ln w="9525">
            <a:noFill/>
            <a:miter lim="800000"/>
          </a:ln>
        </p:spPr>
        <p:txBody>
          <a:bodyPr>
            <a:spAutoFit/>
          </a:bodyPr>
          <a:lstStyle/>
          <a:p>
            <a:r>
              <a:rPr lang="en-US" altLang="zh-CN" b="1">
                <a:latin typeface="Calibri" panose="020F0502020204030204" pitchFamily="34" charset="0"/>
              </a:rPr>
              <a:t>45</a:t>
            </a:r>
            <a:r>
              <a:rPr lang="en-US" altLang="zh-CN" b="1" baseline="30000">
                <a:latin typeface="Calibri" panose="020F0502020204030204" pitchFamily="34" charset="0"/>
              </a:rPr>
              <a:t>0</a:t>
            </a:r>
            <a:endParaRPr lang="zh-CN" altLang="en-US" b="1" baseline="30000">
              <a:latin typeface="Calibri" panose="020F0502020204030204" pitchFamily="34" charset="0"/>
            </a:endParaRPr>
          </a:p>
        </p:txBody>
      </p:sp>
      <p:sp>
        <p:nvSpPr>
          <p:cNvPr id="48" name="TextBox 47"/>
          <p:cNvSpPr txBox="1">
            <a:spLocks noChangeArrowheads="1"/>
          </p:cNvSpPr>
          <p:nvPr/>
        </p:nvSpPr>
        <p:spPr bwMode="auto">
          <a:xfrm>
            <a:off x="4206875" y="3652838"/>
            <a:ext cx="454025" cy="214312"/>
          </a:xfrm>
          <a:prstGeom prst="rect">
            <a:avLst/>
          </a:prstGeom>
          <a:noFill/>
          <a:ln w="9525">
            <a:noFill/>
            <a:miter lim="800000"/>
          </a:ln>
        </p:spPr>
        <p:txBody>
          <a:bodyPr>
            <a:spAutoFit/>
          </a:bodyPr>
          <a:lstStyle/>
          <a:p>
            <a:r>
              <a:rPr lang="zh-CN" altLang="en-US" sz="800" b="1">
                <a:solidFill>
                  <a:srgbClr val="FF0000"/>
                </a:solidFill>
                <a:latin typeface="Calibri" panose="020F0502020204030204" pitchFamily="34" charset="0"/>
              </a:rPr>
              <a:t>●</a:t>
            </a:r>
            <a:endParaRPr lang="zh-CN" altLang="en-US" sz="800" b="1">
              <a:solidFill>
                <a:srgbClr val="FF0000"/>
              </a:solidFill>
              <a:latin typeface="Calibri" panose="020F0502020204030204" pitchFamily="34" charset="0"/>
            </a:endParaRPr>
          </a:p>
        </p:txBody>
      </p:sp>
      <p:sp>
        <p:nvSpPr>
          <p:cNvPr id="2" name="TextBox 1"/>
          <p:cNvSpPr txBox="1">
            <a:spLocks noChangeArrowheads="1"/>
          </p:cNvSpPr>
          <p:nvPr/>
        </p:nvSpPr>
        <p:spPr bwMode="auto">
          <a:xfrm>
            <a:off x="5694363" y="3581400"/>
            <a:ext cx="1079500" cy="646113"/>
          </a:xfrm>
          <a:prstGeom prst="rect">
            <a:avLst/>
          </a:prstGeom>
          <a:noFill/>
          <a:ln w="9525">
            <a:noFill/>
            <a:miter lim="800000"/>
          </a:ln>
        </p:spPr>
        <p:txBody>
          <a:bodyPr>
            <a:spAutoFit/>
          </a:bodyPr>
          <a:lstStyle/>
          <a:p>
            <a:r>
              <a:rPr lang="zh-CN" altLang="en-US" b="1">
                <a:latin typeface="Calibri" panose="020F0502020204030204" pitchFamily="34" charset="0"/>
              </a:rPr>
              <a:t>比例尺</a:t>
            </a:r>
            <a:endParaRPr lang="en-US" altLang="zh-CN" b="1">
              <a:latin typeface="Calibri" panose="020F0502020204030204" pitchFamily="34" charset="0"/>
            </a:endParaRPr>
          </a:p>
          <a:p>
            <a:r>
              <a:rPr lang="en-US" altLang="zh-CN" b="1">
                <a:latin typeface="Calibri" panose="020F0502020204030204" pitchFamily="34" charset="0"/>
              </a:rPr>
              <a:t>1</a:t>
            </a:r>
            <a:r>
              <a:rPr lang="zh-CN" altLang="en-US" b="1">
                <a:latin typeface="Calibri" panose="020F0502020204030204" pitchFamily="34" charset="0"/>
              </a:rPr>
              <a:t>：</a:t>
            </a:r>
            <a:r>
              <a:rPr lang="en-US" altLang="zh-CN" b="1">
                <a:latin typeface="Calibri" panose="020F0502020204030204" pitchFamily="34" charset="0"/>
              </a:rPr>
              <a:t>2000</a:t>
            </a:r>
            <a:endParaRPr lang="zh-CN" altLang="en-US" b="1">
              <a:latin typeface="Calibri" panose="020F0502020204030204" pitchFamily="34" charset="0"/>
            </a:endParaRPr>
          </a:p>
        </p:txBody>
      </p:sp>
      <p:sp>
        <p:nvSpPr>
          <p:cNvPr id="28" name="TextBox 27"/>
          <p:cNvSpPr txBox="1">
            <a:spLocks noChangeArrowheads="1"/>
          </p:cNvSpPr>
          <p:nvPr/>
        </p:nvSpPr>
        <p:spPr bwMode="auto">
          <a:xfrm>
            <a:off x="6513513" y="565150"/>
            <a:ext cx="354012" cy="369888"/>
          </a:xfrm>
          <a:prstGeom prst="rect">
            <a:avLst/>
          </a:prstGeom>
          <a:noFill/>
          <a:ln w="9525">
            <a:noFill/>
            <a:miter lim="800000"/>
          </a:ln>
        </p:spPr>
        <p:txBody>
          <a:bodyPr>
            <a:spAutoFit/>
          </a:bodyPr>
          <a:lstStyle/>
          <a:p>
            <a:r>
              <a:rPr lang="zh-CN" altLang="en-US" b="1">
                <a:latin typeface="Calibri" panose="020F0502020204030204" pitchFamily="34" charset="0"/>
              </a:rPr>
              <a:t>北</a:t>
            </a:r>
            <a:endParaRPr lang="zh-CN" altLang="en-US" b="1">
              <a:latin typeface="Calibri" panose="020F0502020204030204" pitchFamily="34" charset="0"/>
            </a:endParaRPr>
          </a:p>
        </p:txBody>
      </p:sp>
      <p:cxnSp>
        <p:nvCxnSpPr>
          <p:cNvPr id="4" name="直接箭头连接符 3"/>
          <p:cNvCxnSpPr/>
          <p:nvPr/>
        </p:nvCxnSpPr>
        <p:spPr>
          <a:xfrm flipV="1">
            <a:off x="6691313" y="915988"/>
            <a:ext cx="0" cy="5397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1"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up)">
                                      <p:cBhvr>
                                        <p:cTn id="10" dur="500"/>
                                        <p:tgtEl>
                                          <p:spTgt spid="25"/>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strVal val="#ppt_w*0.70"/>
                                          </p:val>
                                        </p:tav>
                                        <p:tav tm="100000">
                                          <p:val>
                                            <p:strVal val="#ppt_w"/>
                                          </p:val>
                                        </p:tav>
                                      </p:tavLst>
                                    </p:anim>
                                    <p:anim calcmode="lin" valueType="num">
                                      <p:cBhvr>
                                        <p:cTn id="20" dur="1000" fill="hold"/>
                                        <p:tgtEl>
                                          <p:spTgt spid="28"/>
                                        </p:tgtEl>
                                        <p:attrNameLst>
                                          <p:attrName>ppt_h</p:attrName>
                                        </p:attrNameLst>
                                      </p:cBhvr>
                                      <p:tavLst>
                                        <p:tav tm="0">
                                          <p:val>
                                            <p:strVal val="#ppt_h"/>
                                          </p:val>
                                        </p:tav>
                                        <p:tav tm="100000">
                                          <p:val>
                                            <p:strVal val="#ppt_h"/>
                                          </p:val>
                                        </p:tav>
                                      </p:tavLst>
                                    </p:anim>
                                    <p:animEffect transition="in" filter="fade">
                                      <p:cBhvr>
                                        <p:cTn id="21" dur="1000"/>
                                        <p:tgtEl>
                                          <p:spTgt spid="28"/>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strVal val="#ppt_w*0.70"/>
                                          </p:val>
                                        </p:tav>
                                        <p:tav tm="100000">
                                          <p:val>
                                            <p:strVal val="#ppt_w"/>
                                          </p:val>
                                        </p:tav>
                                      </p:tavLst>
                                    </p:anim>
                                    <p:anim calcmode="lin" valueType="num">
                                      <p:cBhvr>
                                        <p:cTn id="25" dur="1000" fill="hold"/>
                                        <p:tgtEl>
                                          <p:spTgt spid="2"/>
                                        </p:tgtEl>
                                        <p:attrNameLst>
                                          <p:attrName>ppt_h</p:attrName>
                                        </p:attrNameLst>
                                      </p:cBhvr>
                                      <p:tavLst>
                                        <p:tav tm="0">
                                          <p:val>
                                            <p:strVal val="#ppt_h"/>
                                          </p:val>
                                        </p:tav>
                                        <p:tav tm="100000">
                                          <p:val>
                                            <p:strVal val="#ppt_h"/>
                                          </p:val>
                                        </p:tav>
                                      </p:tavLst>
                                    </p:anim>
                                    <p:animEffect transition="in" filter="fade">
                                      <p:cBhvr>
                                        <p:cTn id="26" dur="1000"/>
                                        <p:tgtEl>
                                          <p:spTgt spid="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down)">
                                      <p:cBhvr>
                                        <p:cTn id="42" dur="500"/>
                                        <p:tgtEl>
                                          <p:spTgt spid="44"/>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par>
                                <p:cTn id="56" presetID="22" presetClass="entr" presetSubtype="8"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left)">
                                      <p:cBhvr>
                                        <p:cTn id="58" dur="500"/>
                                        <p:tgtEl>
                                          <p:spTgt spid="3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8"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wipe(left)">
                                      <p:cBhvr>
                                        <p:cTn id="76" dur="500"/>
                                        <p:tgtEl>
                                          <p:spTgt spid="4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up)">
                                      <p:cBhvr>
                                        <p:cTn id="84" dur="500"/>
                                        <p:tgtEl>
                                          <p:spTgt spid="41"/>
                                        </p:tgtEl>
                                      </p:cBhvr>
                                    </p:animEffect>
                                  </p:childTnLst>
                                </p:cTn>
                              </p:par>
                            </p:childTnLst>
                          </p:cTn>
                        </p:par>
                        <p:par>
                          <p:cTn id="85" fill="hold">
                            <p:stCondLst>
                              <p:cond delay="500"/>
                            </p:stCondLst>
                            <p:childTnLst>
                              <p:par>
                                <p:cTn id="86" presetID="22" presetClass="entr" presetSubtype="1"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up)">
                                      <p:cBhvr>
                                        <p:cTn id="88" dur="500"/>
                                        <p:tgtEl>
                                          <p:spTgt spid="48"/>
                                        </p:tgtEl>
                                      </p:cBhvr>
                                    </p:animEffect>
                                  </p:childTnLst>
                                </p:cTn>
                              </p:par>
                            </p:childTnLst>
                          </p:cTn>
                        </p:par>
                        <p:par>
                          <p:cTn id="89" fill="hold">
                            <p:stCondLst>
                              <p:cond delay="1000"/>
                            </p:stCondLst>
                            <p:childTnLst>
                              <p:par>
                                <p:cTn id="90" presetID="22" presetClass="entr" presetSubtype="8"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left)">
                                      <p:cBhvr>
                                        <p:cTn id="9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20" grpId="0" animBg="1"/>
      <p:bldP spid="22" grpId="0" animBg="1"/>
      <p:bldP spid="24" grpId="0" animBg="1"/>
      <p:bldP spid="26" grpId="0" animBg="1"/>
      <p:bldP spid="45" grpId="0"/>
      <p:bldP spid="47" grpId="0"/>
      <p:bldP spid="48" grpId="0"/>
      <p:bldP spid="2"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6" name="Picture 6"/>
          <p:cNvPicPr>
            <a:picLocks noChangeAspect="1" noChangeArrowheads="1"/>
          </p:cNvPicPr>
          <p:nvPr/>
        </p:nvPicPr>
        <p:blipFill>
          <a:blip r:embed="rId1"/>
          <a:srcRect/>
          <a:stretch>
            <a:fillRect/>
          </a:stretch>
        </p:blipFill>
        <p:spPr bwMode="auto">
          <a:xfrm>
            <a:off x="2915816" y="1707654"/>
            <a:ext cx="3527425" cy="1614487"/>
          </a:xfrm>
          <a:prstGeom prst="rect">
            <a:avLst/>
          </a:prstGeom>
          <a:noFill/>
          <a:ln w="9525">
            <a:noFill/>
            <a:miter lim="800000"/>
            <a:headEnd/>
            <a:tailEnd/>
          </a:ln>
        </p:spPr>
      </p:pic>
      <p:pic>
        <p:nvPicPr>
          <p:cNvPr id="10" name="Picture 5"/>
          <p:cNvPicPr>
            <a:picLocks noChangeAspect="1" noChangeArrowheads="1"/>
          </p:cNvPicPr>
          <p:nvPr/>
        </p:nvPicPr>
        <p:blipFill>
          <a:blip r:embed="rId2"/>
          <a:srcRect/>
          <a:stretch>
            <a:fillRect/>
          </a:stretch>
        </p:blipFill>
        <p:spPr bwMode="auto">
          <a:xfrm>
            <a:off x="421787" y="627534"/>
            <a:ext cx="566737" cy="317500"/>
          </a:xfrm>
          <a:prstGeom prst="rect">
            <a:avLst/>
          </a:prstGeom>
          <a:noFill/>
          <a:ln w="9525">
            <a:noFill/>
            <a:miter lim="800000"/>
            <a:headEnd/>
            <a:tailEnd/>
          </a:ln>
        </p:spPr>
      </p:pic>
      <p:sp>
        <p:nvSpPr>
          <p:cNvPr id="2" name="矩形 1"/>
          <p:cNvSpPr>
            <a:spLocks noChangeArrowheads="1"/>
          </p:cNvSpPr>
          <p:nvPr/>
        </p:nvSpPr>
        <p:spPr bwMode="auto">
          <a:xfrm>
            <a:off x="1010064" y="460580"/>
            <a:ext cx="7705725" cy="1384300"/>
          </a:xfrm>
          <a:prstGeom prst="rect">
            <a:avLst/>
          </a:prstGeom>
          <a:noFill/>
          <a:ln w="9525">
            <a:noFill/>
            <a:miter lim="800000"/>
          </a:ln>
        </p:spPr>
        <p:txBody>
          <a:bodyPr>
            <a:spAutoFit/>
          </a:bodyPr>
          <a:lstStyle/>
          <a:p>
            <a:r>
              <a:rPr lang="zh-CN" altLang="en-US" sz="2800" b="1" dirty="0">
                <a:latin typeface="Calibri" panose="020F0502020204030204" pitchFamily="34" charset="0"/>
                <a:ea typeface="楷体" panose="02010609060101010101" charset="-122"/>
                <a:cs typeface="楷体" panose="02010609060101010101" charset="-122"/>
              </a:rPr>
              <a:t>下图是按</a:t>
            </a:r>
            <a:r>
              <a:rPr lang="en-US" altLang="zh-CN" sz="2800" b="1" dirty="0">
                <a:latin typeface="Calibri" panose="020F0502020204030204" pitchFamily="34" charset="0"/>
                <a:ea typeface="楷体" panose="02010609060101010101" charset="-122"/>
                <a:cs typeface="楷体" panose="02010609060101010101" charset="-122"/>
              </a:rPr>
              <a:t>1:10000</a:t>
            </a:r>
            <a:r>
              <a:rPr lang="zh-CN" altLang="en-US" sz="2800" b="1" dirty="0">
                <a:latin typeface="Calibri" panose="020F0502020204030204" pitchFamily="34" charset="0"/>
                <a:ea typeface="楷体" panose="02010609060101010101" charset="-122"/>
                <a:cs typeface="楷体" panose="02010609060101010101" charset="-122"/>
              </a:rPr>
              <a:t>的比例尺画的。小丁</a:t>
            </a:r>
            <a:r>
              <a:rPr lang="en-US" altLang="zh-CN" sz="2800" b="1" dirty="0">
                <a:latin typeface="Calibri" panose="020F0502020204030204" pitchFamily="34" charset="0"/>
                <a:ea typeface="楷体" panose="02010609060101010101" charset="-122"/>
                <a:cs typeface="楷体" panose="02010609060101010101" charset="-122"/>
              </a:rPr>
              <a:t>1</a:t>
            </a:r>
            <a:r>
              <a:rPr lang="zh-CN" altLang="en-US" sz="2800" b="1" dirty="0">
                <a:latin typeface="Calibri" panose="020F0502020204030204" pitchFamily="34" charset="0"/>
                <a:ea typeface="楷体" panose="02010609060101010101" charset="-122"/>
                <a:cs typeface="楷体" panose="02010609060101010101" charset="-122"/>
              </a:rPr>
              <a:t>分走</a:t>
            </a:r>
            <a:r>
              <a:rPr lang="en-US" altLang="zh-CN" sz="2800" b="1" dirty="0">
                <a:latin typeface="Calibri" panose="020F0502020204030204" pitchFamily="34" charset="0"/>
                <a:ea typeface="楷体" panose="02010609060101010101" charset="-122"/>
                <a:cs typeface="楷体" panose="02010609060101010101" charset="-122"/>
              </a:rPr>
              <a:t>50m</a:t>
            </a:r>
            <a:r>
              <a:rPr lang="zh-CN" altLang="en-US" sz="2800" b="1" dirty="0">
                <a:latin typeface="Calibri" panose="020F0502020204030204" pitchFamily="34" charset="0"/>
                <a:ea typeface="楷体" panose="02010609060101010101" charset="-122"/>
                <a:cs typeface="楷体" panose="02010609060101010101" charset="-122"/>
              </a:rPr>
              <a:t>，他从公园大门到动物园、儿童乐园、阅览室各需要多少分？</a:t>
            </a:r>
            <a:endParaRPr lang="zh-CN" altLang="en-US" sz="2800" b="1" dirty="0">
              <a:latin typeface="Calibri" panose="020F0502020204030204" pitchFamily="34" charset="0"/>
              <a:ea typeface="楷体" panose="02010609060101010101" charset="-122"/>
              <a:cs typeface="楷体" panose="02010609060101010101" charset="-122"/>
            </a:endParaRPr>
          </a:p>
        </p:txBody>
      </p:sp>
      <p:sp>
        <p:nvSpPr>
          <p:cNvPr id="11" name="矩形 10"/>
          <p:cNvSpPr>
            <a:spLocks noChangeArrowheads="1"/>
          </p:cNvSpPr>
          <p:nvPr/>
        </p:nvSpPr>
        <p:spPr bwMode="auto">
          <a:xfrm>
            <a:off x="547688" y="2892425"/>
            <a:ext cx="1727200" cy="461963"/>
          </a:xfrm>
          <a:prstGeom prst="rect">
            <a:avLst/>
          </a:prstGeom>
          <a:noFill/>
          <a:ln w="9525">
            <a:noFill/>
            <a:miter lim="800000"/>
          </a:ln>
        </p:spPr>
        <p:txBody>
          <a:bodyPr>
            <a:spAutoFit/>
          </a:bodyPr>
          <a:lstStyle/>
          <a:p>
            <a:r>
              <a:rPr lang="zh-CN" altLang="en-US" sz="2400" b="1">
                <a:solidFill>
                  <a:srgbClr val="FF0000"/>
                </a:solidFill>
                <a:latin typeface="Calibri" panose="020F0502020204030204" pitchFamily="34" charset="0"/>
                <a:ea typeface="楷体" panose="02010609060101010101" charset="-122"/>
                <a:cs typeface="楷体" panose="02010609060101010101" charset="-122"/>
              </a:rPr>
              <a:t>解题思路：</a:t>
            </a:r>
            <a:endParaRPr lang="en-US" altLang="zh-CN" sz="2400" b="1">
              <a:latin typeface="Calibri" panose="020F0502020204030204" pitchFamily="34" charset="0"/>
              <a:ea typeface="楷体" panose="02010609060101010101" charset="-122"/>
              <a:cs typeface="楷体" panose="02010609060101010101" charset="-122"/>
            </a:endParaRPr>
          </a:p>
        </p:txBody>
      </p:sp>
      <p:sp>
        <p:nvSpPr>
          <p:cNvPr id="6" name="矩形 5"/>
          <p:cNvSpPr>
            <a:spLocks noChangeArrowheads="1"/>
          </p:cNvSpPr>
          <p:nvPr/>
        </p:nvSpPr>
        <p:spPr bwMode="auto">
          <a:xfrm>
            <a:off x="566271" y="3336758"/>
            <a:ext cx="7708900" cy="1570038"/>
          </a:xfrm>
          <a:prstGeom prst="rect">
            <a:avLst/>
          </a:prstGeom>
          <a:noFill/>
          <a:ln w="9525">
            <a:noFill/>
            <a:miter lim="800000"/>
          </a:ln>
        </p:spPr>
        <p:txBody>
          <a:bodyPr>
            <a:spAutoFit/>
          </a:bodyPr>
          <a:lstStyle/>
          <a:p>
            <a:r>
              <a:rPr lang="zh-CN" altLang="en-US" sz="2400" b="1" dirty="0">
                <a:latin typeface="Calibri" panose="020F0502020204030204" pitchFamily="34" charset="0"/>
                <a:ea typeface="楷体" panose="02010609060101010101" charset="-122"/>
                <a:cs typeface="楷体" panose="02010609060101010101" charset="-122"/>
              </a:rPr>
              <a:t>先量出从公园大门到动物园、儿童乐园、阅览室的图上距离，再根据比例尺计算出相应的实际距离，最后根据已知速度求出小丁从公园大门到动物园、儿童乐园、阅览室各需要的时间。</a:t>
            </a:r>
            <a:endParaRPr lang="en-US" altLang="zh-CN" sz="2400" b="1" dirty="0">
              <a:latin typeface="Calibri" panose="020F0502020204030204" pitchFamily="34" charset="0"/>
              <a:ea typeface="楷体" panose="02010609060101010101" charset="-122"/>
              <a:cs typeface="楷体" panose="020106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4" presetClass="entr" presetSubtype="16" fill="hold" nodeType="afterEffect">
                                  <p:stCondLst>
                                    <p:cond delay="0"/>
                                  </p:stCondLst>
                                  <p:childTnLst>
                                    <p:set>
                                      <p:cBhvr>
                                        <p:cTn id="14" dur="1" fill="hold">
                                          <p:stCondLst>
                                            <p:cond delay="0"/>
                                          </p:stCondLst>
                                        </p:cTn>
                                        <p:tgtEl>
                                          <p:spTgt spid="5126"/>
                                        </p:tgtEl>
                                        <p:attrNameLst>
                                          <p:attrName>style.visibility</p:attrName>
                                        </p:attrNameLst>
                                      </p:cBhvr>
                                      <p:to>
                                        <p:strVal val="visible"/>
                                      </p:to>
                                    </p:set>
                                    <p:animEffect transition="in" filter="box(in)">
                                      <p:cBhvr>
                                        <p:cTn id="15" dur="2000"/>
                                        <p:tgtEl>
                                          <p:spTgt spid="51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90000"/>
          </a:schemeClr>
        </a:solidFill>
        <a:ln w="12700" cmpd="sng">
          <a:solidFill>
            <a:schemeClr val="accent1">
              <a:shade val="50000"/>
            </a:schemeClr>
          </a:solidFill>
          <a:prstDash val="solid"/>
        </a:ln>
      </a:spPr>
      <a:bodyPr rtlCol="0" anchor="ctr"/>
      <a:lstStyle>
        <a:defPPr algn="l">
          <a:def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1766</Words>
  <Application>WPS 演示</Application>
  <PresentationFormat>全屏显示(16:9)</PresentationFormat>
  <Paragraphs>274</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14</vt:i4>
      </vt:variant>
    </vt:vector>
  </HeadingPairs>
  <TitlesOfParts>
    <vt:vector size="29" baseType="lpstr">
      <vt:lpstr>Arial</vt:lpstr>
      <vt:lpstr>宋体</vt:lpstr>
      <vt:lpstr>Wingdings</vt:lpstr>
      <vt:lpstr>楷体_GB2312</vt:lpstr>
      <vt:lpstr>黑体</vt:lpstr>
      <vt:lpstr>Calibri</vt:lpstr>
      <vt:lpstr>楷体</vt:lpstr>
      <vt:lpstr>幼圆</vt:lpstr>
      <vt:lpstr>华文新魏</vt:lpstr>
      <vt:lpstr>Cambria Math</vt:lpstr>
      <vt:lpstr>Cambria Math</vt:lpstr>
      <vt:lpstr>微软雅黑</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354</cp:revision>
  <dcterms:created xsi:type="dcterms:W3CDTF">2018-09-11T05:46:00Z</dcterms:created>
  <dcterms:modified xsi:type="dcterms:W3CDTF">2023-08-29T00:57:44Z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683BFBD4E15544BE8CDFB00C26EA3E60_12</vt:lpwstr>
  </property>
</Properties>
</file>