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4" r:id="rId3"/>
  </p:sldMasterIdLst>
  <p:notesMasterIdLst>
    <p:notesMasterId r:id="rId25"/>
  </p:notesMasterIdLst>
  <p:sldIdLst>
    <p:sldId id="256" r:id="rId4"/>
    <p:sldId id="333" r:id="rId5"/>
    <p:sldId id="381" r:id="rId6"/>
    <p:sldId id="382" r:id="rId7"/>
    <p:sldId id="359" r:id="rId8"/>
    <p:sldId id="313" r:id="rId9"/>
    <p:sldId id="314" r:id="rId10"/>
    <p:sldId id="315" r:id="rId11"/>
    <p:sldId id="316" r:id="rId12"/>
    <p:sldId id="317" r:id="rId13"/>
    <p:sldId id="318" r:id="rId14"/>
    <p:sldId id="413" r:id="rId15"/>
    <p:sldId id="385" r:id="rId16"/>
    <p:sldId id="386" r:id="rId17"/>
    <p:sldId id="383" r:id="rId18"/>
    <p:sldId id="403" r:id="rId19"/>
    <p:sldId id="320" r:id="rId20"/>
    <p:sldId id="326" r:id="rId21"/>
    <p:sldId id="327" r:id="rId22"/>
    <p:sldId id="328" r:id="rId23"/>
    <p:sldId id="271" r:id="rId24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66" userDrawn="1">
          <p15:clr>
            <a:srgbClr val="A4A3A4"/>
          </p15:clr>
        </p15:guide>
        <p15:guide id="2" pos="29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-324" y="-90"/>
      </p:cViewPr>
      <p:guideLst>
        <p:guide orient="horz" pos="1666"/>
        <p:guide pos="291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1" Type="http://schemas.openxmlformats.org/officeDocument/2006/relationships/theme" Target="../theme/theme1.xml"/><Relationship Id="rId4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39" Type="http://schemas.openxmlformats.org/officeDocument/2006/relationships/slide" Target="../slides/slide1.xml"/><Relationship Id="rId38" Type="http://schemas.openxmlformats.org/officeDocument/2006/relationships/image" Target="../media/image3.png"/><Relationship Id="rId37" Type="http://schemas.openxmlformats.org/officeDocument/2006/relationships/image" Target="../media/image2.png"/><Relationship Id="rId36" Type="http://schemas.openxmlformats.org/officeDocument/2006/relationships/image" Target="../media/image1.png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60.xml"/><Relationship Id="rId24" Type="http://schemas.openxmlformats.org/officeDocument/2006/relationships/slideLayout" Target="../slideLayouts/slideLayout59.xml"/><Relationship Id="rId23" Type="http://schemas.openxmlformats.org/officeDocument/2006/relationships/slideLayout" Target="../slideLayouts/slideLayout58.xml"/><Relationship Id="rId22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56.xml"/><Relationship Id="rId20" Type="http://schemas.openxmlformats.org/officeDocument/2006/relationships/slideLayout" Target="../slideLayouts/slideLayout55.xml"/><Relationship Id="rId2" Type="http://schemas.openxmlformats.org/officeDocument/2006/relationships/slideLayout" Target="../slideLayouts/slideLayout37.xml"/><Relationship Id="rId19" Type="http://schemas.openxmlformats.org/officeDocument/2006/relationships/slideLayout" Target="../slideLayouts/slideLayout54.xml"/><Relationship Id="rId18" Type="http://schemas.openxmlformats.org/officeDocument/2006/relationships/slideLayout" Target="../slideLayouts/slideLayout53.xml"/><Relationship Id="rId17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51.xml"/><Relationship Id="rId15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49.xml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连续求一个数的几分之几是多少</a:t>
            </a:r>
            <a:endParaRPr kumimoji="1" lang="zh-CN" altLang="en-US" sz="12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9" action="ppaction://hlinksldjump"/>
            </p:cNvPr>
            <p:cNvPicPr>
              <a:picLocks noChangeAspect="1"/>
            </p:cNvPicPr>
            <p:nvPr/>
          </p:nvPicPr>
          <p:blipFill>
            <a:blip r:embed="rId4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  <p:sldLayoutId id="2147483704" r:id="rId20"/>
    <p:sldLayoutId id="2147483705" r:id="rId21"/>
    <p:sldLayoutId id="2147483706" r:id="rId22"/>
    <p:sldLayoutId id="2147483707" r:id="rId23"/>
    <p:sldLayoutId id="2147483708" r:id="rId24"/>
    <p:sldLayoutId id="2147483709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7" Type="http://schemas.openxmlformats.org/officeDocument/2006/relationships/image" Target="../media/image6.png"/><Relationship Id="rId6" Type="http://schemas.openxmlformats.org/officeDocument/2006/relationships/slide" Target="slide13.xml"/><Relationship Id="rId5" Type="http://schemas.openxmlformats.org/officeDocument/2006/relationships/slide" Target="slide1.xml"/><Relationship Id="rId4" Type="http://schemas.openxmlformats.org/officeDocument/2006/relationships/slide" Target="slide21.xml"/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3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7" Type="http://schemas.openxmlformats.org/officeDocument/2006/relationships/image" Target="../media/image53.png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1.xml"/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26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3" Type="http://schemas.openxmlformats.org/officeDocument/2006/relationships/image" Target="../media/image18.png"/><Relationship Id="rId2" Type="http://schemas.openxmlformats.org/officeDocument/2006/relationships/image" Target="../media/image57.wmf"/><Relationship Id="rId1" Type="http://schemas.openxmlformats.org/officeDocument/2006/relationships/oleObject" Target="../embeddings/oleObject2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26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Relationship Id="rId3" Type="http://schemas.openxmlformats.org/officeDocument/2006/relationships/image" Target="../media/image60.png"/><Relationship Id="rId2" Type="http://schemas.openxmlformats.org/officeDocument/2006/relationships/image" Target="../media/image57.wmf"/><Relationship Id="rId1" Type="http://schemas.openxmlformats.org/officeDocument/2006/relationships/oleObject" Target="../embeddings/oleObject3.bin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26.xml"/><Relationship Id="rId4" Type="http://schemas.openxmlformats.org/officeDocument/2006/relationships/image" Target="../media/image65.png"/><Relationship Id="rId3" Type="http://schemas.openxmlformats.org/officeDocument/2006/relationships/image" Target="../media/image64.png"/><Relationship Id="rId2" Type="http://schemas.openxmlformats.org/officeDocument/2006/relationships/image" Target="../media/image57.wmf"/><Relationship Id="rId1" Type="http://schemas.openxmlformats.org/officeDocument/2006/relationships/oleObject" Target="../embeddings/oleObject4.bin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2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3" Type="http://schemas.openxmlformats.org/officeDocument/2006/relationships/image" Target="../media/image67.png"/><Relationship Id="rId2" Type="http://schemas.openxmlformats.org/officeDocument/2006/relationships/image" Target="../media/image50.png"/><Relationship Id="rId1" Type="http://schemas.openxmlformats.org/officeDocument/2006/relationships/image" Target="../media/image66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3.xml"/><Relationship Id="rId4" Type="http://schemas.openxmlformats.org/officeDocument/2006/relationships/image" Target="../media/image73.png"/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9.png"/><Relationship Id="rId3" Type="http://schemas.openxmlformats.org/officeDocument/2006/relationships/image" Target="../media/image8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4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0.png"/><Relationship Id="rId1" Type="http://schemas.openxmlformats.org/officeDocument/2006/relationships/image" Target="../media/image79.em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7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0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image" Target="../media/image30.png"/><Relationship Id="rId7" Type="http://schemas.openxmlformats.org/officeDocument/2006/relationships/image" Target="../media/image29.png"/><Relationship Id="rId6" Type="http://schemas.openxmlformats.org/officeDocument/2006/relationships/image" Target="../media/image18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png"/><Relationship Id="rId8" Type="http://schemas.openxmlformats.org/officeDocument/2006/relationships/image" Target="../media/image36.png"/><Relationship Id="rId7" Type="http://schemas.openxmlformats.org/officeDocument/2006/relationships/image" Target="../media/image35.png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26.png"/><Relationship Id="rId10" Type="http://schemas.openxmlformats.org/officeDocument/2006/relationships/slideLayout" Target="../slideLayouts/slideLayout22.xml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7932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分数乘法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93267" y="1836673"/>
            <a:ext cx="8106706" cy="76944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连续求一个数的几分之几是多少</a:t>
            </a:r>
            <a:endParaRPr lang="zh-CN" altLang="en-US" sz="44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utoShape 27"/>
          <p:cNvSpPr/>
          <p:nvPr/>
        </p:nvSpPr>
        <p:spPr>
          <a:xfrm>
            <a:off x="791845" y="1620520"/>
            <a:ext cx="1911985" cy="514350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 w="190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综合算式：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7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AutoShape 27"/>
          <p:cNvSpPr/>
          <p:nvPr/>
        </p:nvSpPr>
        <p:spPr>
          <a:xfrm>
            <a:off x="5975985" y="1620520"/>
            <a:ext cx="2270760" cy="511810"/>
          </a:xfrm>
          <a:prstGeom prst="wedgeRoundRectCallout">
            <a:avLst>
              <a:gd name="adj1" fmla="val -61940"/>
              <a:gd name="adj2" fmla="val 3598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如何计算呢？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1644014" y="2373630"/>
            <a:ext cx="3432041" cy="1280136"/>
          </a:xfrm>
          <a:prstGeom prst="cloudCallout">
            <a:avLst>
              <a:gd name="adj1" fmla="val -45913"/>
              <a:gd name="adj2" fmla="val 44509"/>
            </a:avLst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方法一：按从左到右的顺序依次计算。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5"/>
          <p:cNvSpPr txBox="1"/>
          <p:nvPr/>
        </p:nvSpPr>
        <p:spPr>
          <a:xfrm>
            <a:off x="2505075" y="885825"/>
            <a:ext cx="20173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（公顷）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15"/>
          <p:cNvSpPr txBox="1"/>
          <p:nvPr/>
        </p:nvSpPr>
        <p:spPr>
          <a:xfrm>
            <a:off x="5784850" y="886460"/>
            <a:ext cx="20173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（公顷）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8" name="图片 17" descr="p007-04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4835525" y="1550035"/>
            <a:ext cx="1066165" cy="1228725"/>
          </a:xfrm>
          <a:prstGeom prst="rect">
            <a:avLst/>
          </a:prstGeom>
        </p:spPr>
      </p:pic>
      <p:pic>
        <p:nvPicPr>
          <p:cNvPr id="25" name="图片 24" descr="p008-02-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35000" y="2703830"/>
            <a:ext cx="1141095" cy="1245870"/>
          </a:xfrm>
          <a:prstGeom prst="rect">
            <a:avLst/>
          </a:prstGeom>
        </p:spPr>
      </p:pic>
      <p:sp>
        <p:nvSpPr>
          <p:cNvPr id="28" name="文本框 15"/>
          <p:cNvSpPr txBox="1"/>
          <p:nvPr/>
        </p:nvSpPr>
        <p:spPr>
          <a:xfrm>
            <a:off x="4522470" y="3773463"/>
            <a:ext cx="20173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（公顷）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4691877" y="753721"/>
                <a:ext cx="1236619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𝟏𝟓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1877" y="753721"/>
                <a:ext cx="1236619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40" t="-78" r="11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1423860" y="753720"/>
                <a:ext cx="1236619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𝟐𝟎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3860" y="753720"/>
                <a:ext cx="1236619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15" t="-78" r="38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3046934" y="1484606"/>
                <a:ext cx="1644943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𝟐𝟎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6934" y="1484606"/>
                <a:ext cx="1644943" cy="786177"/>
              </a:xfrm>
              <a:prstGeom prst="rect">
                <a:avLst/>
              </a:prstGeom>
              <a:blipFill rotWithShape="1">
                <a:blip r:embed="rId5"/>
                <a:stretch>
                  <a:fillRect l="-12" t="-78" r="30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1627102" y="3653766"/>
                <a:ext cx="1644943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𝟐𝟎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7102" y="3653766"/>
                <a:ext cx="1644943" cy="786177"/>
              </a:xfrm>
              <a:prstGeom prst="rect">
                <a:avLst/>
              </a:prstGeom>
              <a:blipFill rotWithShape="1">
                <a:blip r:embed="rId5"/>
                <a:stretch>
                  <a:fillRect l="-14" t="-78" r="32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3156935" y="3653766"/>
                <a:ext cx="1424939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𝟏𝟓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6935" y="3653766"/>
                <a:ext cx="1424939" cy="786177"/>
              </a:xfrm>
              <a:prstGeom prst="rect">
                <a:avLst/>
              </a:prstGeom>
              <a:blipFill rotWithShape="1">
                <a:blip r:embed="rId6"/>
                <a:stretch>
                  <a:fillRect l="-25" t="-78" r="24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14" grpId="0" animBg="1"/>
      <p:bldP spid="3" grpId="0" animBg="1"/>
      <p:bldP spid="12" grpId="1"/>
      <p:bldP spid="24" grpId="1"/>
      <p:bldP spid="28" grpId="1"/>
      <p:bldP spid="15" grpId="0"/>
      <p:bldP spid="17" grpId="0"/>
      <p:bldP spid="19" grpId="0"/>
      <p:bldP spid="21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3978593" y="2981484"/>
            <a:ext cx="458391" cy="8810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328716" y="2703592"/>
            <a:ext cx="242888" cy="8929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802426" y="3279537"/>
            <a:ext cx="244079" cy="8929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云形标注 1"/>
          <p:cNvSpPr/>
          <p:nvPr/>
        </p:nvSpPr>
        <p:spPr>
          <a:xfrm>
            <a:off x="1027430" y="710168"/>
            <a:ext cx="3598545" cy="1296035"/>
          </a:xfrm>
          <a:prstGeom prst="cloudCallout">
            <a:avLst>
              <a:gd name="adj1" fmla="val -33130"/>
              <a:gd name="adj2" fmla="val 62493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方法二：先约分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再计算。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2" descr="p002-05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278765" y="1855073"/>
            <a:ext cx="1148080" cy="1424305"/>
          </a:xfrm>
          <a:prstGeom prst="rect">
            <a:avLst/>
          </a:prstGeom>
        </p:spPr>
      </p:pic>
      <p:sp>
        <p:nvSpPr>
          <p:cNvPr id="18" name="爆炸形 1 17"/>
          <p:cNvSpPr/>
          <p:nvPr/>
        </p:nvSpPr>
        <p:spPr>
          <a:xfrm>
            <a:off x="4802505" y="1340723"/>
            <a:ext cx="2449830" cy="1177290"/>
          </a:xfrm>
          <a:prstGeom prst="irregularSeal1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方法二更简便</a:t>
            </a:r>
            <a:endParaRPr lang="zh-CN" altLang="en-US" sz="24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0" name="文本框 15"/>
          <p:cNvSpPr txBox="1"/>
          <p:nvPr/>
        </p:nvSpPr>
        <p:spPr>
          <a:xfrm>
            <a:off x="4256405" y="2518013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5</a:t>
            </a:r>
            <a:endParaRPr lang="en-US" altLang="zh-CN" sz="2400" b="1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15"/>
          <p:cNvSpPr txBox="1"/>
          <p:nvPr/>
        </p:nvSpPr>
        <p:spPr>
          <a:xfrm>
            <a:off x="4880610" y="3263503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220072" y="3219822"/>
            <a:ext cx="242888" cy="8929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3" name="文本框 15"/>
          <p:cNvSpPr txBox="1"/>
          <p:nvPr/>
        </p:nvSpPr>
        <p:spPr>
          <a:xfrm>
            <a:off x="4324350" y="2243058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文本框 15"/>
          <p:cNvSpPr txBox="1"/>
          <p:nvPr/>
        </p:nvSpPr>
        <p:spPr>
          <a:xfrm>
            <a:off x="5370751" y="3252585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文本框 15"/>
          <p:cNvSpPr txBox="1"/>
          <p:nvPr/>
        </p:nvSpPr>
        <p:spPr>
          <a:xfrm>
            <a:off x="5618083" y="2764551"/>
            <a:ext cx="20173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（公顷）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1763687" y="2545469"/>
                <a:ext cx="1898187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20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7" y="2545469"/>
                <a:ext cx="1898187" cy="786177"/>
              </a:xfrm>
              <a:prstGeom prst="rect">
                <a:avLst/>
              </a:prstGeom>
              <a:blipFill rotWithShape="1">
                <a:blip r:embed="rId2"/>
                <a:stretch>
                  <a:fillRect l="-15" t="-49" r="24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3457818" y="2632448"/>
                <a:ext cx="2227728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20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7818" y="2632448"/>
                <a:ext cx="2227728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11" t="-47" r="18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30" grpId="1"/>
      <p:bldP spid="31" grpId="1"/>
      <p:bldP spid="33" grpId="1"/>
      <p:bldP spid="34" grpId="1"/>
      <p:bldP spid="35" grpId="1"/>
      <p:bldP spid="16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3978593" y="2740581"/>
            <a:ext cx="458391" cy="8810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328716" y="2462689"/>
            <a:ext cx="242888" cy="8929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802426" y="3038634"/>
            <a:ext cx="244079" cy="8929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文本框 15"/>
          <p:cNvSpPr txBox="1"/>
          <p:nvPr/>
        </p:nvSpPr>
        <p:spPr>
          <a:xfrm>
            <a:off x="4256405" y="2277110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5</a:t>
            </a:r>
            <a:endParaRPr lang="en-US" altLang="zh-CN" sz="2400" b="1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15"/>
          <p:cNvSpPr txBox="1"/>
          <p:nvPr/>
        </p:nvSpPr>
        <p:spPr>
          <a:xfrm>
            <a:off x="4880610" y="3022600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220072" y="2931790"/>
            <a:ext cx="242888" cy="8929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3" name="文本框 15"/>
          <p:cNvSpPr txBox="1"/>
          <p:nvPr/>
        </p:nvSpPr>
        <p:spPr>
          <a:xfrm>
            <a:off x="4324350" y="2002155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文本框 15"/>
          <p:cNvSpPr txBox="1"/>
          <p:nvPr/>
        </p:nvSpPr>
        <p:spPr>
          <a:xfrm>
            <a:off x="5370751" y="3011682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文本框 15"/>
          <p:cNvSpPr txBox="1"/>
          <p:nvPr/>
        </p:nvSpPr>
        <p:spPr>
          <a:xfrm>
            <a:off x="5532291" y="2516664"/>
            <a:ext cx="20173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（公顷）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1763687" y="2304566"/>
                <a:ext cx="1898187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20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7" y="2304566"/>
                <a:ext cx="1898187" cy="786177"/>
              </a:xfrm>
              <a:prstGeom prst="rect">
                <a:avLst/>
              </a:prstGeom>
              <a:blipFill rotWithShape="1">
                <a:blip r:embed="rId1"/>
                <a:stretch>
                  <a:fillRect l="-15" t="-19" r="24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3457818" y="2391545"/>
                <a:ext cx="2227728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20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7818" y="2391545"/>
                <a:ext cx="2227728" cy="786177"/>
              </a:xfrm>
              <a:prstGeom prst="rect">
                <a:avLst/>
              </a:prstGeom>
              <a:blipFill rotWithShape="1">
                <a:blip r:embed="rId2"/>
                <a:stretch>
                  <a:fillRect l="-11" t="-17" r="18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AutoShape 27"/>
          <p:cNvSpPr/>
          <p:nvPr/>
        </p:nvSpPr>
        <p:spPr>
          <a:xfrm>
            <a:off x="1470660" y="751205"/>
            <a:ext cx="1093470" cy="514350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 w="190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7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/>
          <p:nvPr/>
        </p:nvSpPr>
        <p:spPr>
          <a:xfrm>
            <a:off x="2096770" y="1402080"/>
            <a:ext cx="4728845" cy="582996"/>
          </a:xfrm>
          <a:prstGeom prst="roundRect">
            <a:avLst>
              <a:gd name="adj" fmla="val 16667"/>
            </a:avLst>
          </a:prstGeom>
          <a:gradFill rotWithShape="1"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张伯伯种了多少公顷红玫瑰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031286" y="3659267"/>
            <a:ext cx="5164931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张伯伯种了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公顷红玫瑰。</a:t>
            </a:r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3" grpId="0"/>
      <p:bldP spid="34" grpId="0"/>
      <p:bldP spid="35" grpId="0"/>
      <p:bldP spid="16" grpId="0"/>
      <p:bldP spid="20" grpId="0"/>
      <p:bldP spid="21" grpId="0" bldLvl="0" animBg="1"/>
      <p:bldP spid="22" grpId="0" bldLvl="0" animBg="1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3" name="TextBox 52"/>
              <p:cNvSpPr txBox="1"/>
              <p:nvPr/>
            </p:nvSpPr>
            <p:spPr>
              <a:xfrm>
                <a:off x="3114558" y="2638504"/>
                <a:ext cx="2227728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8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15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15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3" name="TextBox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4558" y="2638504"/>
                <a:ext cx="2227728" cy="786177"/>
              </a:xfrm>
              <a:prstGeom prst="rect">
                <a:avLst/>
              </a:prstGeom>
              <a:blipFill rotWithShape="1">
                <a:blip r:embed="rId1"/>
                <a:stretch>
                  <a:fillRect l="-23" t="-10" r="1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1" name="TextBox 40"/>
              <p:cNvSpPr txBox="1"/>
              <p:nvPr/>
            </p:nvSpPr>
            <p:spPr>
              <a:xfrm>
                <a:off x="3141271" y="1280903"/>
                <a:ext cx="2227728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27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8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9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1271" y="1280903"/>
                <a:ext cx="2227728" cy="786177"/>
              </a:xfrm>
              <a:prstGeom prst="rect">
                <a:avLst/>
              </a:prstGeom>
              <a:blipFill rotWithShape="1">
                <a:blip r:embed="rId2"/>
                <a:stretch>
                  <a:fillRect l="-25" t="-14" r="3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AutoShape 27"/>
          <p:cNvSpPr/>
          <p:nvPr/>
        </p:nvSpPr>
        <p:spPr>
          <a:xfrm>
            <a:off x="3020695" y="3701415"/>
            <a:ext cx="5130165" cy="981710"/>
          </a:xfrm>
          <a:prstGeom prst="wedgeRoundRectCallout">
            <a:avLst>
              <a:gd name="adj1" fmla="val 38142"/>
              <a:gd name="adj2" fmla="val -90168"/>
              <a:gd name="adj3" fmla="val 16667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ap="flat" cmpd="sng">
            <a:solidFill>
              <a:schemeClr val="accent1">
                <a:shade val="50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分子和分母之间能交叉约分的，要先约分再计算比较简便。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 descr="p007-02-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8545" y="2507615"/>
            <a:ext cx="1163320" cy="1379220"/>
          </a:xfrm>
          <a:prstGeom prst="rect">
            <a:avLst/>
          </a:prstGeom>
        </p:spPr>
      </p:pic>
      <p:sp>
        <p:nvSpPr>
          <p:cNvPr id="34" name="文本框 15"/>
          <p:cNvSpPr txBox="1"/>
          <p:nvPr/>
        </p:nvSpPr>
        <p:spPr>
          <a:xfrm>
            <a:off x="3792220" y="1180328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3787824" y="1673993"/>
            <a:ext cx="289560" cy="10731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4311064" y="1861953"/>
            <a:ext cx="289560" cy="10731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文本框 15"/>
          <p:cNvSpPr txBox="1"/>
          <p:nvPr/>
        </p:nvSpPr>
        <p:spPr>
          <a:xfrm>
            <a:off x="4416205" y="1895510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3850054" y="1356859"/>
            <a:ext cx="289560" cy="10731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4847004" y="1861953"/>
            <a:ext cx="289560" cy="10731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5" name="文本框 15"/>
          <p:cNvSpPr txBox="1"/>
          <p:nvPr/>
        </p:nvSpPr>
        <p:spPr>
          <a:xfrm>
            <a:off x="3864927" y="973202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文本框 15"/>
          <p:cNvSpPr txBox="1"/>
          <p:nvPr/>
        </p:nvSpPr>
        <p:spPr>
          <a:xfrm>
            <a:off x="4926061" y="1895509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文本框 15"/>
          <p:cNvSpPr txBox="1"/>
          <p:nvPr/>
        </p:nvSpPr>
        <p:spPr>
          <a:xfrm>
            <a:off x="5173393" y="1425292"/>
            <a:ext cx="7423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3657600" y="3171928"/>
            <a:ext cx="289560" cy="10731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4338149" y="2973519"/>
            <a:ext cx="289560" cy="10731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3676064" y="2781617"/>
            <a:ext cx="289560" cy="10731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910870" y="3171928"/>
            <a:ext cx="289560" cy="10731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6" name="文本框 15"/>
          <p:cNvSpPr txBox="1"/>
          <p:nvPr/>
        </p:nvSpPr>
        <p:spPr>
          <a:xfrm>
            <a:off x="3947160" y="3225585"/>
            <a:ext cx="37020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文本框 15"/>
          <p:cNvSpPr txBox="1"/>
          <p:nvPr/>
        </p:nvSpPr>
        <p:spPr>
          <a:xfrm>
            <a:off x="4324985" y="2463903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文本框 15"/>
          <p:cNvSpPr txBox="1"/>
          <p:nvPr/>
        </p:nvSpPr>
        <p:spPr>
          <a:xfrm>
            <a:off x="3760470" y="2411365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文本框 15"/>
          <p:cNvSpPr txBox="1"/>
          <p:nvPr/>
        </p:nvSpPr>
        <p:spPr>
          <a:xfrm>
            <a:off x="5167189" y="3225585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文本框 15"/>
          <p:cNvSpPr txBox="1"/>
          <p:nvPr/>
        </p:nvSpPr>
        <p:spPr>
          <a:xfrm>
            <a:off x="5442267" y="2835275"/>
            <a:ext cx="7423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=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7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</a:endParaRPr>
          </a:p>
        </p:txBody>
      </p:sp>
      <p:pic>
        <p:nvPicPr>
          <p:cNvPr id="51" name="图片 50" descr="p029-02-0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630" y="948690"/>
            <a:ext cx="1365885" cy="54292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9" name="TextBox 38"/>
              <p:cNvSpPr txBox="1"/>
              <p:nvPr/>
            </p:nvSpPr>
            <p:spPr>
              <a:xfrm>
                <a:off x="1613402" y="1280904"/>
                <a:ext cx="169074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27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8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9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3402" y="1280904"/>
                <a:ext cx="1690740" cy="786177"/>
              </a:xfrm>
              <a:prstGeom prst="rect">
                <a:avLst/>
              </a:prstGeom>
              <a:blipFill rotWithShape="1">
                <a:blip r:embed="rId6"/>
                <a:stretch>
                  <a:fillRect l="-30" t="-14" r="14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2" name="TextBox 51"/>
              <p:cNvSpPr txBox="1"/>
              <p:nvPr/>
            </p:nvSpPr>
            <p:spPr>
              <a:xfrm>
                <a:off x="1469386" y="2638503"/>
                <a:ext cx="1834756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8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15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15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9386" y="2638503"/>
                <a:ext cx="1834756" cy="786177"/>
              </a:xfrm>
              <a:prstGeom prst="rect">
                <a:avLst/>
              </a:prstGeom>
              <a:blipFill rotWithShape="1">
                <a:blip r:embed="rId7"/>
                <a:stretch>
                  <a:fillRect l="-34" t="-10" r="13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000"/>
                            </p:stCondLst>
                            <p:childTnLst>
                              <p:par>
                                <p:cTn id="91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41" grpId="0"/>
      <p:bldP spid="19" grpId="0" bldLvl="0" animBg="1"/>
      <p:bldP spid="34" grpId="1"/>
      <p:bldP spid="31" grpId="1"/>
      <p:bldP spid="35" grpId="1"/>
      <p:bldP spid="36" grpId="1"/>
      <p:bldP spid="37" grpId="1"/>
      <p:bldP spid="46" grpId="1"/>
      <p:bldP spid="47" grpId="1"/>
      <p:bldP spid="48" grpId="1"/>
      <p:bldP spid="49" grpId="1"/>
      <p:bldP spid="50" grpId="1"/>
      <p:bldP spid="39" grpId="0"/>
      <p:bldP spid="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3289836" y="3364183"/>
                <a:ext cx="2016224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48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6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9836" y="3364183"/>
                <a:ext cx="2016224" cy="786177"/>
              </a:xfrm>
              <a:prstGeom prst="rect">
                <a:avLst/>
              </a:prstGeom>
              <a:blipFill rotWithShape="1">
                <a:blip r:embed="rId1"/>
                <a:stretch>
                  <a:fillRect l="-27" t="-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矩形 17"/>
          <p:cNvSpPr/>
          <p:nvPr/>
        </p:nvSpPr>
        <p:spPr>
          <a:xfrm>
            <a:off x="1121490" y="726599"/>
            <a:ext cx="2915841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看图列式计算。</a:t>
            </a:r>
            <a:endParaRPr kumimoji="0" lang="zh-CN" altLang="zh-CN" sz="27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03405" y="3081735"/>
            <a:ext cx="701278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7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7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3562" name="image122.eps" descr="id:2147497720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9663" y="1233170"/>
            <a:ext cx="3682604" cy="1674019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3" name="直接连接符 32"/>
          <p:cNvCxnSpPr/>
          <p:nvPr/>
        </p:nvCxnSpPr>
        <p:spPr>
          <a:xfrm>
            <a:off x="3810635" y="3622040"/>
            <a:ext cx="329565" cy="1739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6" name="文本框 15"/>
          <p:cNvSpPr txBox="1"/>
          <p:nvPr/>
        </p:nvSpPr>
        <p:spPr>
          <a:xfrm>
            <a:off x="3938270" y="3266440"/>
            <a:ext cx="3409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altLang="zh-CN" sz="2400" b="1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345305" y="3920490"/>
            <a:ext cx="257175" cy="101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文本框 15"/>
          <p:cNvSpPr txBox="1"/>
          <p:nvPr/>
        </p:nvSpPr>
        <p:spPr>
          <a:xfrm>
            <a:off x="4481195" y="3920490"/>
            <a:ext cx="368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b="1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949700" y="3409315"/>
            <a:ext cx="329565" cy="1739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849495" y="3848100"/>
            <a:ext cx="329565" cy="1739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文本框 15"/>
          <p:cNvSpPr txBox="1"/>
          <p:nvPr/>
        </p:nvSpPr>
        <p:spPr>
          <a:xfrm>
            <a:off x="4037330" y="2948940"/>
            <a:ext cx="368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400" b="1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5"/>
          <p:cNvSpPr txBox="1"/>
          <p:nvPr/>
        </p:nvSpPr>
        <p:spPr>
          <a:xfrm>
            <a:off x="4937760" y="3920490"/>
            <a:ext cx="368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b="1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文本框 15"/>
          <p:cNvSpPr txBox="1"/>
          <p:nvPr/>
        </p:nvSpPr>
        <p:spPr>
          <a:xfrm>
            <a:off x="5179060" y="3448050"/>
            <a:ext cx="17986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（人）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1618186" y="3315946"/>
                <a:ext cx="169074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48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6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8186" y="3315946"/>
                <a:ext cx="1690740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12" t="-78" r="34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" grpId="0"/>
      <p:bldP spid="36" grpId="1"/>
      <p:bldP spid="7" grpId="1"/>
      <p:bldP spid="12" grpId="1"/>
      <p:bldP spid="15" grpId="1"/>
      <p:bldP spid="50" grpId="1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91515" y="1107440"/>
            <a:ext cx="78847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小芳读一本240页的故事书，第一天读了全书的  ，第二天读的是第一天的  。第二天读了多少页?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8437" name="对象 32"/>
          <p:cNvGraphicFramePr>
            <a:graphicFrameLocks noChangeAspect="1"/>
          </p:cNvGraphicFramePr>
          <p:nvPr/>
        </p:nvGraphicFramePr>
        <p:xfrm>
          <a:off x="4529138" y="2490788"/>
          <a:ext cx="857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3" name="" r:id="rId1" imgW="914400" imgH="215900" progId="Equation.3">
                  <p:embed/>
                </p:oleObj>
              </mc:Choice>
              <mc:Fallback>
                <p:oleObj name="" r:id="rId1" imgW="9144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29138" y="2490788"/>
                        <a:ext cx="85725" cy="161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/>
          <p:nvPr/>
        </p:nvSpPr>
        <p:spPr>
          <a:xfrm>
            <a:off x="2995295" y="3653155"/>
            <a:ext cx="2454910" cy="1060765"/>
          </a:xfrm>
          <a:prstGeom prst="roundRect">
            <a:avLst>
              <a:gd name="adj" fmla="val 16667"/>
            </a:avLst>
          </a:prstGeom>
          <a:gradFill rotWithShape="1"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再求第二天读了多少页</a:t>
            </a:r>
            <a:r>
              <a:rPr lang="en-US" altLang="zh-CN" sz="2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/>
          <p:nvPr/>
        </p:nvSpPr>
        <p:spPr>
          <a:xfrm>
            <a:off x="558165" y="2771140"/>
            <a:ext cx="2272665" cy="1056259"/>
          </a:xfrm>
          <a:prstGeom prst="roundRect">
            <a:avLst>
              <a:gd name="adj" fmla="val 16667"/>
            </a:avLst>
          </a:prstGeom>
          <a:gradFill rotWithShape="1"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先求第一天读</a:t>
            </a:r>
            <a:r>
              <a:rPr lang="zh-CN" altLang="en-US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了多少页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?</a:t>
            </a:r>
            <a:endParaRPr lang="en-US" altLang="zh-CN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AutoShape 27"/>
          <p:cNvSpPr/>
          <p:nvPr/>
        </p:nvSpPr>
        <p:spPr>
          <a:xfrm>
            <a:off x="4888230" y="2260600"/>
            <a:ext cx="2245360" cy="510540"/>
          </a:xfrm>
          <a:prstGeom prst="wedgeRoundRectCallout">
            <a:avLst>
              <a:gd name="adj1" fmla="val 63263"/>
              <a:gd name="adj2" fmla="val 4975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确定单位“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 descr="p007-05-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0435" y="1847850"/>
            <a:ext cx="1285875" cy="1805305"/>
          </a:xfrm>
          <a:prstGeom prst="rect">
            <a:avLst/>
          </a:prstGeom>
        </p:spPr>
      </p:pic>
      <p:sp>
        <p:nvSpPr>
          <p:cNvPr id="39" name="AutoShape 27"/>
          <p:cNvSpPr/>
          <p:nvPr/>
        </p:nvSpPr>
        <p:spPr>
          <a:xfrm>
            <a:off x="6435725" y="465455"/>
            <a:ext cx="1623695" cy="510540"/>
          </a:xfrm>
          <a:prstGeom prst="wedgeRoundRectCallout">
            <a:avLst>
              <a:gd name="adj1" fmla="val 14098"/>
              <a:gd name="adj2" fmla="val 97761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单位“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H="1">
            <a:off x="6979285" y="1545590"/>
            <a:ext cx="1080008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AutoShape 27"/>
          <p:cNvSpPr/>
          <p:nvPr/>
        </p:nvSpPr>
        <p:spPr>
          <a:xfrm>
            <a:off x="2830830" y="2142490"/>
            <a:ext cx="1623695" cy="510540"/>
          </a:xfrm>
          <a:prstGeom prst="wedgeRoundRectCallout">
            <a:avLst>
              <a:gd name="adj1" fmla="val -17579"/>
              <a:gd name="adj2" fmla="val -89676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单位“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zh-CN" sz="27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2884805" y="1971675"/>
            <a:ext cx="1368010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直角上箭头 25"/>
          <p:cNvSpPr/>
          <p:nvPr/>
        </p:nvSpPr>
        <p:spPr>
          <a:xfrm rot="5400000">
            <a:off x="2059185" y="3467039"/>
            <a:ext cx="576004" cy="1296010"/>
          </a:xfrm>
          <a:prstGeom prst="bentUpArrow">
            <a:avLst>
              <a:gd name="adj1" fmla="val 18796"/>
              <a:gd name="adj2" fmla="val 25000"/>
              <a:gd name="adj3" fmla="val 25000"/>
            </a:avLst>
          </a:prstGeom>
          <a:gradFill rotWithShape="1">
            <a:gsLst>
              <a:gs pos="98000">
                <a:srgbClr val="FE4444"/>
              </a:gs>
              <a:gs pos="100000">
                <a:srgbClr val="832B2B"/>
              </a:gs>
            </a:gsLst>
            <a:lin ang="5400000" scaled="0"/>
          </a:gradFill>
          <a:ln w="9525">
            <a:noFill/>
          </a:ln>
        </p:spPr>
        <p:txBody>
          <a:bodyPr wrap="square" anchor="t">
            <a:spAutoFit/>
          </a:bodyPr>
          <a:lstStyle/>
          <a:p>
            <a:endParaRPr lang="zh-CN" altLang="zh-CN" sz="2400" b="1" dirty="0"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4283968" y="1512566"/>
                <a:ext cx="323953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3968" y="1512566"/>
                <a:ext cx="323953" cy="670568"/>
              </a:xfrm>
              <a:prstGeom prst="rect">
                <a:avLst/>
              </a:prstGeom>
              <a:blipFill rotWithShape="1">
                <a:blip r:embed="rId4"/>
                <a:stretch>
                  <a:fillRect l="-80" t="-94" r="111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8028384" y="1107440"/>
                <a:ext cx="355001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8384" y="1107440"/>
                <a:ext cx="355001" cy="670568"/>
              </a:xfrm>
              <a:prstGeom prst="rect">
                <a:avLst/>
              </a:prstGeom>
              <a:blipFill rotWithShape="1">
                <a:blip r:embed="rId5"/>
                <a:stretch>
                  <a:fillRect l="-22" r="32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 animBg="1"/>
      <p:bldP spid="19" grpId="0" animBg="1"/>
      <p:bldP spid="11" grpId="0" bldLvl="0" animBg="1"/>
      <p:bldP spid="39" grpId="0" bldLvl="0" animBg="1"/>
      <p:bldP spid="9" grpId="0" bldLvl="0" animBg="1"/>
      <p:bldP spid="26" grpId="0" animBg="1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7" name="对象 32"/>
          <p:cNvGraphicFramePr>
            <a:graphicFrameLocks noChangeAspect="1"/>
          </p:cNvGraphicFramePr>
          <p:nvPr/>
        </p:nvGraphicFramePr>
        <p:xfrm>
          <a:off x="4529138" y="2490788"/>
          <a:ext cx="857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7" name="" r:id="rId1" imgW="914400" imgH="215900" progId="Equation.3">
                  <p:embed/>
                </p:oleObj>
              </mc:Choice>
              <mc:Fallback>
                <p:oleObj name="" r:id="rId1" imgW="9144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29138" y="2490788"/>
                        <a:ext cx="85725" cy="161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18"/>
          <p:cNvSpPr/>
          <p:nvPr/>
        </p:nvSpPr>
        <p:spPr>
          <a:xfrm>
            <a:off x="553330" y="629415"/>
            <a:ext cx="2545080" cy="582954"/>
          </a:xfrm>
          <a:prstGeom prst="roundRect">
            <a:avLst>
              <a:gd name="adj" fmla="val 16667"/>
            </a:avLst>
          </a:prstGeom>
          <a:gradFill rotWithShape="1"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第一天读了：</a:t>
            </a:r>
            <a:endParaRPr lang="zh-CN" altLang="en-US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450080" y="1194435"/>
            <a:ext cx="626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218305" y="1600200"/>
            <a:ext cx="540385" cy="2032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093335" y="1923415"/>
            <a:ext cx="289560" cy="10731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5288280" y="1923415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b="1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138295" y="3222625"/>
            <a:ext cx="433705" cy="14097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4138295" y="2792730"/>
            <a:ext cx="620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文本框 15"/>
          <p:cNvSpPr txBox="1"/>
          <p:nvPr/>
        </p:nvSpPr>
        <p:spPr>
          <a:xfrm>
            <a:off x="5485130" y="1401445"/>
            <a:ext cx="15957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（页）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文本框 15"/>
          <p:cNvSpPr txBox="1"/>
          <p:nvPr/>
        </p:nvSpPr>
        <p:spPr>
          <a:xfrm>
            <a:off x="2386330" y="4091305"/>
            <a:ext cx="3981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第二天读了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60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页。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Box 18"/>
          <p:cNvSpPr/>
          <p:nvPr/>
        </p:nvSpPr>
        <p:spPr>
          <a:xfrm>
            <a:off x="551180" y="2209800"/>
            <a:ext cx="2545080" cy="582954"/>
          </a:xfrm>
          <a:prstGeom prst="roundRect">
            <a:avLst>
              <a:gd name="adj" fmla="val 16667"/>
            </a:avLst>
          </a:prstGeom>
          <a:gradFill rotWithShape="1"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第一天读了：</a:t>
            </a:r>
            <a:endParaRPr lang="zh-CN" altLang="en-US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860290" y="3507740"/>
            <a:ext cx="215900" cy="1441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990465" y="3507740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b="1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5"/>
          <p:cNvSpPr txBox="1"/>
          <p:nvPr/>
        </p:nvSpPr>
        <p:spPr>
          <a:xfrm>
            <a:off x="5178425" y="3039745"/>
            <a:ext cx="15957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（页）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2655642" y="1381586"/>
                <a:ext cx="1224136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240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5642" y="1381586"/>
                <a:ext cx="1224136" cy="793679"/>
              </a:xfrm>
              <a:prstGeom prst="rect">
                <a:avLst/>
              </a:prstGeom>
              <a:blipFill rotWithShape="1">
                <a:blip r:embed="rId3"/>
                <a:stretch>
                  <a:fillRect l="-6" t="-58" r="46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3879778" y="1304960"/>
                <a:ext cx="1656184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240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9778" y="1304960"/>
                <a:ext cx="1656184" cy="793679"/>
              </a:xfrm>
              <a:prstGeom prst="rect">
                <a:avLst/>
              </a:prstGeom>
              <a:blipFill rotWithShape="1">
                <a:blip r:embed="rId4"/>
                <a:stretch>
                  <a:fillRect l="-34" t="-4" r="2" b="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2689203" y="2856265"/>
                <a:ext cx="1157013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90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9203" y="2856265"/>
                <a:ext cx="1157013" cy="793679"/>
              </a:xfrm>
              <a:prstGeom prst="rect">
                <a:avLst/>
              </a:prstGeom>
              <a:blipFill rotWithShape="1">
                <a:blip r:embed="rId5"/>
                <a:stretch>
                  <a:fillRect l="-53" t="-4" r="2" b="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3820167" y="2896270"/>
                <a:ext cx="1373037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90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0167" y="2896270"/>
                <a:ext cx="1373037" cy="793679"/>
              </a:xfrm>
              <a:prstGeom prst="rect">
                <a:avLst/>
              </a:prstGeom>
              <a:blipFill rotWithShape="1">
                <a:blip r:embed="rId6"/>
                <a:stretch>
                  <a:fillRect l="-1" t="-4" r="13" b="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1"/>
      <p:bldP spid="25" grpId="1"/>
      <p:bldP spid="31" grpId="1"/>
      <p:bldP spid="37" grpId="1"/>
      <p:bldP spid="40" grpId="1"/>
      <p:bldP spid="9" grpId="0" bldLvl="0" animBg="1"/>
      <p:bldP spid="12" grpId="1"/>
      <p:bldP spid="14" grpId="1"/>
      <p:bldP spid="20" grpId="0"/>
      <p:bldP spid="21" grpId="0"/>
      <p:bldP spid="22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7" name="对象 32"/>
          <p:cNvGraphicFramePr>
            <a:graphicFrameLocks noChangeAspect="1"/>
          </p:cNvGraphicFramePr>
          <p:nvPr/>
        </p:nvGraphicFramePr>
        <p:xfrm>
          <a:off x="4529138" y="2490788"/>
          <a:ext cx="857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1" name="" r:id="rId1" imgW="914400" imgH="215900" progId="Equation.3">
                  <p:embed/>
                </p:oleObj>
              </mc:Choice>
              <mc:Fallback>
                <p:oleObj name="" r:id="rId1" imgW="9144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29138" y="2490788"/>
                        <a:ext cx="85725" cy="161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18"/>
          <p:cNvSpPr/>
          <p:nvPr/>
        </p:nvSpPr>
        <p:spPr>
          <a:xfrm>
            <a:off x="722630" y="611505"/>
            <a:ext cx="1871345" cy="578444"/>
          </a:xfrm>
          <a:prstGeom prst="roundRect">
            <a:avLst>
              <a:gd name="adj" fmla="val 16667"/>
            </a:avLst>
          </a:prstGeom>
          <a:gradFill rotWithShape="1"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综合算式：</a:t>
            </a:r>
            <a:endParaRPr lang="en-US" altLang="zh-CN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23521" y="2342197"/>
            <a:ext cx="732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653030" y="2729865"/>
            <a:ext cx="540385" cy="2032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431540" y="3061335"/>
            <a:ext cx="289560" cy="10731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3533775" y="3061335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b="1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790190" y="2521585"/>
            <a:ext cx="311785" cy="101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3915410" y="3061335"/>
            <a:ext cx="289560" cy="10731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2692157" y="2126932"/>
            <a:ext cx="73938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文本框 15"/>
          <p:cNvSpPr txBox="1"/>
          <p:nvPr/>
        </p:nvSpPr>
        <p:spPr>
          <a:xfrm>
            <a:off x="2125345" y="3453765"/>
            <a:ext cx="190309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（页）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130040" y="2993390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文本框 15"/>
          <p:cNvSpPr txBox="1"/>
          <p:nvPr/>
        </p:nvSpPr>
        <p:spPr>
          <a:xfrm>
            <a:off x="2386330" y="4091305"/>
            <a:ext cx="3981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第二天读了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60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页。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2170580" y="1340755"/>
                <a:ext cx="1944216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240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8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0580" y="1340755"/>
                <a:ext cx="1944216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8" t="-34" r="32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1929100" y="2409483"/>
                <a:ext cx="2448272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240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8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9100" y="2409483"/>
                <a:ext cx="2448272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25" t="-37" r="13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1"/>
      <p:bldP spid="25" grpId="1"/>
      <p:bldP spid="31" grpId="1"/>
      <p:bldP spid="37" grpId="1"/>
      <p:bldP spid="39" grpId="1"/>
      <p:bldP spid="40" grpId="1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8"/>
          <p:cNvSpPr/>
          <p:nvPr/>
        </p:nvSpPr>
        <p:spPr>
          <a:xfrm>
            <a:off x="6296660" y="1205230"/>
            <a:ext cx="1152008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100000">
                <a:srgbClr val="FE4444"/>
              </a:gs>
              <a:gs pos="100000">
                <a:srgbClr val="832B2B"/>
              </a:gs>
            </a:gsLst>
            <a:lin ang="5400000" scaled="0"/>
          </a:gradFill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endParaRPr lang="en-US" altLang="zh-CN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/>
          <p:nvPr/>
        </p:nvSpPr>
        <p:spPr>
          <a:xfrm>
            <a:off x="1009388" y="1248014"/>
            <a:ext cx="1079500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100000">
                <a:srgbClr val="FE4444"/>
              </a:gs>
              <a:gs pos="100000">
                <a:srgbClr val="832B2B"/>
              </a:gs>
            </a:gsLst>
            <a:lin ang="5400000" scaled="0"/>
          </a:gradFill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endParaRPr lang="en-US" altLang="zh-CN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8" name="TextBox 37"/>
              <p:cNvSpPr txBox="1"/>
              <p:nvPr/>
            </p:nvSpPr>
            <p:spPr>
              <a:xfrm>
                <a:off x="3450552" y="3355975"/>
                <a:ext cx="2128596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𝟏𝟖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0552" y="3355975"/>
                <a:ext cx="2128596" cy="786177"/>
              </a:xfrm>
              <a:prstGeom prst="rect">
                <a:avLst/>
              </a:prstGeom>
              <a:blipFill rotWithShape="1">
                <a:blip r:embed="rId1"/>
                <a:stretch>
                  <a:fillRect l="-28" r="2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/>
          <p:cNvSpPr txBox="1"/>
          <p:nvPr/>
        </p:nvSpPr>
        <p:spPr>
          <a:xfrm>
            <a:off x="899592" y="639702"/>
            <a:ext cx="7818755" cy="16435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小亮的储蓄罐中有18元，小华储蓄罐中的钱数是小亮的  ，小新储蓄罐中的钱数是小华的  。小新的储蓄罐中有多少元?</a:t>
            </a:r>
            <a:endParaRPr lang="zh-CN" altLang="en-US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22455" y="3326210"/>
            <a:ext cx="701278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7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 descr="p007-02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7420" y="1976755"/>
            <a:ext cx="1163320" cy="1379220"/>
          </a:xfrm>
          <a:prstGeom prst="rect">
            <a:avLst/>
          </a:prstGeom>
        </p:spPr>
      </p:pic>
      <p:sp>
        <p:nvSpPr>
          <p:cNvPr id="29" name="AutoShape 27"/>
          <p:cNvSpPr/>
          <p:nvPr/>
        </p:nvSpPr>
        <p:spPr>
          <a:xfrm>
            <a:off x="3691255" y="2384425"/>
            <a:ext cx="3464560" cy="521335"/>
          </a:xfrm>
          <a:prstGeom prst="wedgeRoundRectCallout">
            <a:avLst>
              <a:gd name="adj1" fmla="val 56109"/>
              <a:gd name="adj2" fmla="val 15244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找准对应的单位“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1”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4977130" y="1203598"/>
            <a:ext cx="3483610" cy="63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989330" y="1779662"/>
            <a:ext cx="1368010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874645" y="1601470"/>
            <a:ext cx="4500033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AutoShape 27"/>
          <p:cNvSpPr/>
          <p:nvPr/>
        </p:nvSpPr>
        <p:spPr>
          <a:xfrm>
            <a:off x="5824973" y="1863678"/>
            <a:ext cx="1623695" cy="533272"/>
          </a:xfrm>
          <a:prstGeom prst="wedgeRoundRectCallout">
            <a:avLst>
              <a:gd name="adj1" fmla="val 10265"/>
              <a:gd name="adj2" fmla="val -95171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单位“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zh-CN" sz="27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AutoShape 27"/>
          <p:cNvSpPr/>
          <p:nvPr/>
        </p:nvSpPr>
        <p:spPr>
          <a:xfrm>
            <a:off x="300038" y="2396636"/>
            <a:ext cx="1623695" cy="522987"/>
          </a:xfrm>
          <a:prstGeom prst="wedgeRoundRectCallout">
            <a:avLst>
              <a:gd name="adj1" fmla="val -6824"/>
              <a:gd name="adj2" fmla="val -158255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单位“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zh-CN" sz="27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914775" y="3681095"/>
            <a:ext cx="300990" cy="8636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008120" y="3220720"/>
            <a:ext cx="338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4514850" y="3971925"/>
            <a:ext cx="345440" cy="11176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011881" y="3422699"/>
            <a:ext cx="345440" cy="11176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5102225" y="3971925"/>
            <a:ext cx="345440" cy="11176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4701540" y="3971925"/>
            <a:ext cx="338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176395" y="2990532"/>
            <a:ext cx="338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253990" y="3971925"/>
            <a:ext cx="338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文本框 15"/>
          <p:cNvSpPr txBox="1"/>
          <p:nvPr/>
        </p:nvSpPr>
        <p:spPr>
          <a:xfrm>
            <a:off x="5386070" y="3507105"/>
            <a:ext cx="15957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文本框 15"/>
          <p:cNvSpPr txBox="1"/>
          <p:nvPr/>
        </p:nvSpPr>
        <p:spPr>
          <a:xfrm>
            <a:off x="2938780" y="4363085"/>
            <a:ext cx="4729564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小新的储蓄罐中有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元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6" name="TextBox 35"/>
              <p:cNvSpPr txBox="1"/>
              <p:nvPr/>
            </p:nvSpPr>
            <p:spPr>
              <a:xfrm>
                <a:off x="1791734" y="3322891"/>
                <a:ext cx="1694989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𝟏𝟖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1734" y="3322891"/>
                <a:ext cx="1694989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24" t="-73" r="34" b="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9" name="TextBox 38"/>
              <p:cNvSpPr txBox="1"/>
              <p:nvPr/>
            </p:nvSpPr>
            <p:spPr>
              <a:xfrm>
                <a:off x="7164235" y="1118870"/>
                <a:ext cx="382816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4235" y="1118870"/>
                <a:ext cx="382816" cy="670568"/>
              </a:xfrm>
              <a:prstGeom prst="rect">
                <a:avLst/>
              </a:prstGeom>
              <a:blipFill rotWithShape="1">
                <a:blip r:embed="rId4"/>
                <a:stretch>
                  <a:fillRect l="-43" r="20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0" name="TextBox 39"/>
              <p:cNvSpPr txBox="1"/>
              <p:nvPr/>
            </p:nvSpPr>
            <p:spPr>
              <a:xfrm>
                <a:off x="1979712" y="1049947"/>
                <a:ext cx="382816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9712" y="1049947"/>
                <a:ext cx="382816" cy="670568"/>
              </a:xfrm>
              <a:prstGeom prst="rect">
                <a:avLst/>
              </a:prstGeom>
              <a:blipFill rotWithShape="1">
                <a:blip r:embed="rId5"/>
                <a:stretch>
                  <a:fillRect l="-109" t="-44" r="86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000"/>
                            </p:stCondLst>
                            <p:childTnLst>
                              <p:par>
                                <p:cTn id="103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9" grpId="0" bldLvl="0" animBg="1"/>
      <p:bldP spid="38" grpId="0"/>
      <p:bldP spid="8" grpId="0"/>
      <p:bldP spid="2" grpId="0"/>
      <p:bldP spid="29" grpId="0" bldLvl="0" animBg="1"/>
      <p:bldP spid="17" grpId="0" bldLvl="0" animBg="1"/>
      <p:bldP spid="15" grpId="0" bldLvl="0" animBg="1"/>
      <p:bldP spid="26" grpId="1"/>
      <p:bldP spid="32" grpId="1"/>
      <p:bldP spid="33" grpId="1"/>
      <p:bldP spid="34" grpId="1"/>
      <p:bldP spid="37" grpId="1"/>
      <p:bldP spid="35" grpId="1"/>
      <p:bldP spid="36" grpId="0"/>
      <p:bldP spid="39" grpId="0"/>
      <p:bldP spid="4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1" name="TextBox 40"/>
              <p:cNvSpPr txBox="1"/>
              <p:nvPr/>
            </p:nvSpPr>
            <p:spPr>
              <a:xfrm>
                <a:off x="3635629" y="2880923"/>
                <a:ext cx="2128596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𝟏𝟒𝟓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5629" y="2880923"/>
                <a:ext cx="2128596" cy="786177"/>
              </a:xfrm>
              <a:prstGeom prst="rect">
                <a:avLst/>
              </a:prstGeom>
              <a:blipFill rotWithShape="1">
                <a:blip r:embed="rId1"/>
                <a:stretch>
                  <a:fillRect l="-12" t="-72" r="16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8"/>
          <p:cNvSpPr/>
          <p:nvPr/>
        </p:nvSpPr>
        <p:spPr>
          <a:xfrm>
            <a:off x="927100" y="1558925"/>
            <a:ext cx="1079500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100000">
                <a:srgbClr val="FE4444"/>
              </a:gs>
              <a:gs pos="100000">
                <a:srgbClr val="832B2B"/>
              </a:gs>
            </a:gsLst>
            <a:lin ang="5400000" scaled="0"/>
          </a:gradFill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endParaRPr lang="en-US" altLang="zh-CN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/>
          <p:nvPr/>
        </p:nvSpPr>
        <p:spPr>
          <a:xfrm>
            <a:off x="3095625" y="1127125"/>
            <a:ext cx="1080008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100000">
                <a:srgbClr val="FE4444"/>
              </a:gs>
              <a:gs pos="100000">
                <a:srgbClr val="832B2B"/>
              </a:gs>
            </a:gsLst>
            <a:lin ang="5400000" scaled="0"/>
          </a:gradFill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endParaRPr lang="en-US" altLang="zh-CN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5660" y="650875"/>
            <a:ext cx="737108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同学们去参观故宫，六年级去了145人，五年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级去的人数是六年级的  ，四年级去的人数是五年级的 ，四年级去了多少人？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927100" y="2139067"/>
            <a:ext cx="1656012" cy="63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656160" y="4131469"/>
            <a:ext cx="184731" cy="5078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27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7137400" y="1092835"/>
            <a:ext cx="792006" cy="63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267960" y="1563003"/>
            <a:ext cx="2772020" cy="63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AutoShape 27"/>
          <p:cNvSpPr/>
          <p:nvPr/>
        </p:nvSpPr>
        <p:spPr>
          <a:xfrm>
            <a:off x="648744" y="2444213"/>
            <a:ext cx="1623695" cy="587375"/>
          </a:xfrm>
          <a:prstGeom prst="wedgeRoundRectCallout">
            <a:avLst>
              <a:gd name="adj1" fmla="val -12534"/>
              <a:gd name="adj2" fmla="val -100179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单位“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zh-CN" sz="27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 flipV="1">
            <a:off x="927100" y="1562368"/>
            <a:ext cx="3644900" cy="127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AutoShape 27"/>
          <p:cNvSpPr/>
          <p:nvPr/>
        </p:nvSpPr>
        <p:spPr>
          <a:xfrm>
            <a:off x="3446145" y="317500"/>
            <a:ext cx="1623695" cy="407670"/>
          </a:xfrm>
          <a:prstGeom prst="wedgeRoundRectCallout">
            <a:avLst>
              <a:gd name="adj1" fmla="val -20707"/>
              <a:gd name="adj2" fmla="val 144236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单位“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zh-CN" sz="27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Box 1"/>
          <p:cNvSpPr txBox="1"/>
          <p:nvPr/>
        </p:nvSpPr>
        <p:spPr>
          <a:xfrm>
            <a:off x="1116410" y="3005535"/>
            <a:ext cx="701278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en-US" sz="27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：</a:t>
            </a:r>
            <a:endParaRPr lang="zh-CN" altLang="en-US" sz="27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4003040" y="3110865"/>
            <a:ext cx="497205" cy="25336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4095115" y="2752090"/>
            <a:ext cx="5943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29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4860290" y="3435985"/>
            <a:ext cx="287655" cy="2159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4860290" y="2962275"/>
            <a:ext cx="287655" cy="1485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5398770" y="3435985"/>
            <a:ext cx="287655" cy="1485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4929505" y="3584575"/>
            <a:ext cx="338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998720" y="2545080"/>
            <a:ext cx="338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591175" y="3512185"/>
            <a:ext cx="338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文本框 15"/>
          <p:cNvSpPr txBox="1"/>
          <p:nvPr/>
        </p:nvSpPr>
        <p:spPr>
          <a:xfrm>
            <a:off x="5754370" y="3005455"/>
            <a:ext cx="15957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87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（人）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文本框 15"/>
          <p:cNvSpPr txBox="1"/>
          <p:nvPr/>
        </p:nvSpPr>
        <p:spPr>
          <a:xfrm>
            <a:off x="3652520" y="4116070"/>
            <a:ext cx="3968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答：四年级去了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87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人。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1802371" y="2955365"/>
                <a:ext cx="1966992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𝟏𝟒𝟓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2371" y="2955365"/>
                <a:ext cx="1966992" cy="786177"/>
              </a:xfrm>
              <a:prstGeom prst="rect">
                <a:avLst/>
              </a:prstGeom>
              <a:blipFill rotWithShape="1">
                <a:blip r:embed="rId2"/>
                <a:stretch>
                  <a:fillRect l="-12" t="-10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4427984" y="1007842"/>
                <a:ext cx="382816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7984" y="1007842"/>
                <a:ext cx="382816" cy="670568"/>
              </a:xfrm>
              <a:prstGeom prst="rect">
                <a:avLst/>
              </a:prstGeom>
              <a:blipFill rotWithShape="1">
                <a:blip r:embed="rId3"/>
                <a:stretch>
                  <a:fillRect l="-34" t="-14" r="10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0" name="TextBox 39"/>
              <p:cNvSpPr txBox="1"/>
              <p:nvPr/>
            </p:nvSpPr>
            <p:spPr>
              <a:xfrm>
                <a:off x="2272439" y="1501824"/>
                <a:ext cx="382816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2439" y="1501824"/>
                <a:ext cx="382816" cy="670568"/>
              </a:xfrm>
              <a:prstGeom prst="rect">
                <a:avLst/>
              </a:prstGeom>
              <a:blipFill rotWithShape="1">
                <a:blip r:embed="rId4"/>
                <a:stretch>
                  <a:fillRect l="-107" t="-7" r="84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000"/>
                            </p:stCondLst>
                            <p:childTnLst>
                              <p:par>
                                <p:cTn id="9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17" grpId="0" bldLvl="0" animBg="1"/>
      <p:bldP spid="19" grpId="0" bldLvl="0" animBg="1"/>
      <p:bldP spid="5" grpId="0"/>
      <p:bldP spid="20" grpId="0" bldLvl="0" animBg="1"/>
      <p:bldP spid="15" grpId="0" bldLvl="0" animBg="1"/>
      <p:bldP spid="25" grpId="0"/>
      <p:bldP spid="34" grpId="1"/>
      <p:bldP spid="35" grpId="1"/>
      <p:bldP spid="36" grpId="1"/>
      <p:bldP spid="37" grpId="1"/>
      <p:bldP spid="38" grpId="1"/>
      <p:bldP spid="39" grpId="1"/>
      <p:bldP spid="27" grpId="0"/>
      <p:bldP spid="29" grpId="0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aphicFrame>
        <p:nvGraphicFramePr>
          <p:cNvPr id="21" name="对象 2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472430" y="2096770"/>
          <a:ext cx="273050" cy="705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" r:id="rId2" imgW="152400" imgH="393700" progId="Equation.KSEE3">
                  <p:embed/>
                </p:oleObj>
              </mc:Choice>
              <mc:Fallback>
                <p:oleObj name="" r:id="rId2" imgW="152400" imgH="393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472430" y="2096770"/>
                        <a:ext cx="273050" cy="7054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文本框 31"/>
          <p:cNvSpPr txBox="1"/>
          <p:nvPr/>
        </p:nvSpPr>
        <p:spPr>
          <a:xfrm>
            <a:off x="1636395" y="2188210"/>
            <a:ext cx="48634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(1)足球的个数是篮球的  。  </a:t>
            </a:r>
            <a:endParaRPr lang="zh-CN" altLang="en-US" sz="2800" b="1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3" name="文本框 32"/>
              <p:cNvSpPr txBox="1"/>
              <p:nvPr/>
            </p:nvSpPr>
            <p:spPr>
              <a:xfrm>
                <a:off x="1475422" y="3507854"/>
                <a:ext cx="5688965" cy="739754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800" b="1" dirty="0"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楷体_GB2312" panose="02010609030101010101" charset="-122"/>
                  </a:rPr>
                  <a:t>(2)女生人数与男生人数的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effectLst/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den>
                    </m:f>
                  </m:oMath>
                </a14:m>
                <a:r>
                  <a:rPr lang="zh-CN" altLang="en-US" sz="2800" b="1" dirty="0"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楷体_GB2312" panose="02010609030101010101" charset="-122"/>
                  </a:rPr>
                  <a:t>相等。</a:t>
                </a:r>
                <a:endParaRPr lang="zh-CN" altLang="en-US" sz="2800" b="1" dirty="0"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endParaRPr>
              </a:p>
            </p:txBody>
          </p:sp>
        </mc:Choice>
        <mc:Fallback>
          <p:sp>
            <p:nvSpPr>
              <p:cNvPr id="33" name="文本框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422" y="3507854"/>
                <a:ext cx="5688965" cy="739754"/>
              </a:xfrm>
              <a:prstGeom prst="rect">
                <a:avLst/>
              </a:prstGeom>
              <a:blipFill rotWithShape="1">
                <a:blip r:embed="rId4"/>
                <a:stretch>
                  <a:fillRect l="-6" t="-15" r="6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流程图: 可选过程 37"/>
          <p:cNvSpPr/>
          <p:nvPr/>
        </p:nvSpPr>
        <p:spPr>
          <a:xfrm>
            <a:off x="1413510" y="1145540"/>
            <a:ext cx="5532120" cy="647700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你能找出题中单位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“1”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的量吗？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9" name="AutoShape 27"/>
          <p:cNvSpPr/>
          <p:nvPr/>
        </p:nvSpPr>
        <p:spPr>
          <a:xfrm>
            <a:off x="4319905" y="2802255"/>
            <a:ext cx="1623695" cy="510540"/>
          </a:xfrm>
          <a:prstGeom prst="wedgeRoundRectCallout">
            <a:avLst>
              <a:gd name="adj1" fmla="val -17579"/>
              <a:gd name="adj2" fmla="val -89676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单位“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”</a:t>
            </a:r>
            <a:endParaRPr lang="zh-CN" altLang="zh-CN" sz="27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H="1">
            <a:off x="4392295" y="2638425"/>
            <a:ext cx="1080008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AutoShape 27"/>
          <p:cNvSpPr/>
          <p:nvPr/>
        </p:nvSpPr>
        <p:spPr>
          <a:xfrm>
            <a:off x="4237990" y="4171950"/>
            <a:ext cx="1623695" cy="510540"/>
          </a:xfrm>
          <a:prstGeom prst="wedgeRoundRectCallout">
            <a:avLst>
              <a:gd name="adj1" fmla="val -13785"/>
              <a:gd name="adj2" fmla="val -85572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单位“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”</a:t>
            </a:r>
            <a:endParaRPr lang="zh-CN" altLang="zh-CN" sz="27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 flipH="1">
            <a:off x="4039870" y="4042410"/>
            <a:ext cx="1620012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8" grpId="0" bldLvl="0" animBg="1"/>
      <p:bldP spid="39" grpId="0" bldLvl="0" animBg="1"/>
      <p:bldP spid="4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52120" y="779780"/>
            <a:ext cx="823976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一个球从高处自由下落，每次接触地面后弹起的高度是前次下落高度的  。如果一个球从35米高处自由落下，那么它第二次弹起的高度是多少米?</a:t>
            </a:r>
            <a:endParaRPr lang="zh-CN" altLang="en-US" sz="2800" b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25" name="TextBox 1"/>
          <p:cNvSpPr txBox="1"/>
          <p:nvPr/>
        </p:nvSpPr>
        <p:spPr>
          <a:xfrm>
            <a:off x="1512015" y="2626440"/>
            <a:ext cx="701278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4427855" y="2771775"/>
            <a:ext cx="287655" cy="2159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4538980" y="2372995"/>
            <a:ext cx="338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7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027295" y="3054350"/>
            <a:ext cx="287655" cy="2159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168900" y="3133090"/>
            <a:ext cx="338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2015490" y="3943985"/>
            <a:ext cx="589534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它第二次弹起的高度是  米。</a:t>
            </a:r>
            <a:endParaRPr lang="zh-CN" altLang="en-US" sz="2800" b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2483768" y="2440281"/>
                <a:ext cx="163391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𝟑𝟓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8" y="2440281"/>
                <a:ext cx="1633910" cy="786177"/>
              </a:xfrm>
              <a:prstGeom prst="rect">
                <a:avLst/>
              </a:prstGeom>
              <a:blipFill rotWithShape="1">
                <a:blip r:embed="rId1"/>
                <a:stretch>
                  <a:fillRect l="-17" t="-78" r="21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3861982" y="2484073"/>
                <a:ext cx="2128596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𝟑𝟓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1982" y="2484073"/>
                <a:ext cx="2128596" cy="786177"/>
              </a:xfrm>
              <a:prstGeom prst="rect">
                <a:avLst/>
              </a:prstGeom>
              <a:blipFill rotWithShape="1">
                <a:blip r:embed="rId2"/>
                <a:stretch>
                  <a:fillRect l="-26" t="-75" r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5796136" y="2503635"/>
                <a:ext cx="1944216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𝟐𝟖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zh-CN" altLang="en-US" sz="2400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（米）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6136" y="2503635"/>
                <a:ext cx="1944216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25" t="-59" r="17" b="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6300192" y="3797927"/>
                <a:ext cx="452120" cy="6685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𝟐𝟖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92" y="3797927"/>
                <a:ext cx="452120" cy="668516"/>
              </a:xfrm>
              <a:prstGeom prst="rect">
                <a:avLst/>
              </a:prstGeom>
              <a:blipFill rotWithShape="1">
                <a:blip r:embed="rId4"/>
                <a:stretch>
                  <a:fillRect l="-79" t="-94" r="79" b="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3779912" y="1141822"/>
                <a:ext cx="452120" cy="6685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912" y="1141822"/>
                <a:ext cx="452120" cy="668516"/>
              </a:xfrm>
              <a:prstGeom prst="rect">
                <a:avLst/>
              </a:prstGeom>
              <a:blipFill rotWithShape="1">
                <a:blip r:embed="rId5"/>
                <a:stretch>
                  <a:fillRect l="-87" t="-14" r="87" b="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5" grpId="0"/>
      <p:bldP spid="35" grpId="1"/>
      <p:bldP spid="11" grpId="1"/>
      <p:bldP spid="14" grpId="0"/>
      <p:bldP spid="16" grpId="0"/>
      <p:bldP spid="17" grpId="0"/>
      <p:bldP spid="19" grpId="0"/>
      <p:bldP spid="20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11505" y="1559560"/>
            <a:ext cx="7500620" cy="3152775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959485" y="2907030"/>
            <a:ext cx="6908800" cy="16414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分数连乘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,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分子和分母之间能交叉约分的，先约分再计算比较简便。计算结果要化成最简分数。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59485" y="1830705"/>
            <a:ext cx="6909435" cy="9531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连续求一个数的几分之几是多少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既可以分步求解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又可以用连乘的方法综合求解。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5" name="文本框 34"/>
              <p:cNvSpPr txBox="1"/>
              <p:nvPr/>
            </p:nvSpPr>
            <p:spPr>
              <a:xfrm>
                <a:off x="867410" y="1561490"/>
                <a:ext cx="7619365" cy="117064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800" b="1" dirty="0"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800" b="1" dirty="0"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）篮球有35个，足球的个数是篮球的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effectLst/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den>
                    </m:f>
                  </m:oMath>
                </a14:m>
                <a:r>
                  <a:rPr lang="zh-CN" altLang="en-US" sz="2800" b="1" dirty="0"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，足球有多少个?</a:t>
                </a:r>
                <a:endParaRPr lang="zh-CN" altLang="en-US" sz="2800" b="1" dirty="0">
                  <a:effectLst/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5" name="文本框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7410" y="1561490"/>
                <a:ext cx="7619365" cy="1170641"/>
              </a:xfrm>
              <a:prstGeom prst="rect">
                <a:avLst/>
              </a:prstGeom>
              <a:blipFill rotWithShape="1">
                <a:blip r:embed="rId1"/>
                <a:stretch>
                  <a:fillRect t="-2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流程图: 可选过程 21"/>
          <p:cNvSpPr/>
          <p:nvPr/>
        </p:nvSpPr>
        <p:spPr>
          <a:xfrm>
            <a:off x="782955" y="771550"/>
            <a:ext cx="4329430" cy="647700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你能解决下面的问题吗？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AutoShape 27"/>
          <p:cNvSpPr/>
          <p:nvPr/>
        </p:nvSpPr>
        <p:spPr>
          <a:xfrm>
            <a:off x="6101715" y="908710"/>
            <a:ext cx="1623695" cy="510540"/>
          </a:xfrm>
          <a:prstGeom prst="wedgeRoundRectCallout">
            <a:avLst>
              <a:gd name="adj1" fmla="val -26456"/>
              <a:gd name="adj2" fmla="val 95646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单位“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zh-CN" sz="27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5952490" y="2146810"/>
            <a:ext cx="1080008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15"/>
          <p:cNvSpPr txBox="1"/>
          <p:nvPr/>
        </p:nvSpPr>
        <p:spPr>
          <a:xfrm>
            <a:off x="3935095" y="2953410"/>
            <a:ext cx="20173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（个）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081655" y="3121050"/>
            <a:ext cx="338455" cy="1358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文本框 15"/>
          <p:cNvSpPr txBox="1"/>
          <p:nvPr/>
        </p:nvSpPr>
        <p:spPr>
          <a:xfrm>
            <a:off x="3197225" y="2795930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050665" y="3846220"/>
            <a:ext cx="30556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en-US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足球有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25</a:t>
            </a:r>
            <a:r>
              <a:rPr lang="zh-CN" altLang="en-US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个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691811" y="3386004"/>
            <a:ext cx="242888" cy="8929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3" name="文本框 15"/>
          <p:cNvSpPr txBox="1"/>
          <p:nvPr/>
        </p:nvSpPr>
        <p:spPr>
          <a:xfrm>
            <a:off x="3691890" y="3385845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1587245" y="2792797"/>
                <a:ext cx="1306191" cy="7923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35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7245" y="2792797"/>
                <a:ext cx="1306191" cy="792396"/>
              </a:xfrm>
              <a:prstGeom prst="rect">
                <a:avLst/>
              </a:prstGeom>
              <a:blipFill rotWithShape="1">
                <a:blip r:embed="rId2"/>
                <a:stretch>
                  <a:fillRect l="-29" t="-8" r="29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2552497" y="2818197"/>
                <a:ext cx="1516095" cy="7923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35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2497" y="2818197"/>
                <a:ext cx="1516095" cy="792396"/>
              </a:xfrm>
              <a:prstGeom prst="rect">
                <a:avLst/>
              </a:prstGeom>
              <a:blipFill rotWithShape="1">
                <a:blip r:embed="rId3"/>
                <a:stretch>
                  <a:fillRect l="-28" t="-8" r="10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22" grpId="0" bldLvl="0" animBg="1"/>
      <p:bldP spid="11" grpId="0" bldLvl="0" animBg="1"/>
      <p:bldP spid="24" grpId="1"/>
      <p:bldP spid="18" grpId="1"/>
      <p:bldP spid="19" grpId="1"/>
      <p:bldP spid="23" grpId="1"/>
      <p:bldP spid="21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2525756" y="2553126"/>
                <a:ext cx="1516095" cy="7923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25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5756" y="2553126"/>
                <a:ext cx="1516095" cy="792396"/>
              </a:xfrm>
              <a:prstGeom prst="rect">
                <a:avLst/>
              </a:prstGeom>
              <a:blipFill rotWithShape="1">
                <a:blip r:embed="rId1"/>
                <a:stretch>
                  <a:fillRect l="-24" t="-54" r="5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7" name="文本框 36"/>
              <p:cNvSpPr txBox="1"/>
              <p:nvPr/>
            </p:nvSpPr>
            <p:spPr>
              <a:xfrm>
                <a:off x="762635" y="1282090"/>
                <a:ext cx="7618730" cy="117064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800" b="1" dirty="0"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(2)六(1)班有男生25人，女生人数与男生人数的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effectLst/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相等，六(1)班有女生多少人?</a:t>
                </a:r>
                <a:endParaRPr lang="zh-CN" altLang="en-US" sz="2800" b="1" dirty="0">
                  <a:effectLst/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7" name="文本框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635" y="1282090"/>
                <a:ext cx="7618730" cy="1170641"/>
              </a:xfrm>
              <a:prstGeom prst="rect">
                <a:avLst/>
              </a:prstGeom>
              <a:blipFill rotWithShape="1">
                <a:blip r:embed="rId2"/>
                <a:stretch>
                  <a:fillRect t="-2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AutoShape 27"/>
          <p:cNvSpPr/>
          <p:nvPr/>
        </p:nvSpPr>
        <p:spPr>
          <a:xfrm>
            <a:off x="6620510" y="771550"/>
            <a:ext cx="1623695" cy="510540"/>
          </a:xfrm>
          <a:prstGeom prst="wedgeRoundRectCallout">
            <a:avLst>
              <a:gd name="adj1" fmla="val -11243"/>
              <a:gd name="adj2" fmla="val 79601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单位“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zh-CN" sz="27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6620510" y="1758975"/>
            <a:ext cx="1440011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3831590" y="2682900"/>
            <a:ext cx="20173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（人）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3019425" y="2898800"/>
            <a:ext cx="328295" cy="1238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文本框 15"/>
          <p:cNvSpPr txBox="1"/>
          <p:nvPr/>
        </p:nvSpPr>
        <p:spPr>
          <a:xfrm>
            <a:off x="3093720" y="2438425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588306" y="3115494"/>
            <a:ext cx="242888" cy="8929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文本框 15"/>
          <p:cNvSpPr txBox="1"/>
          <p:nvPr/>
        </p:nvSpPr>
        <p:spPr>
          <a:xfrm>
            <a:off x="3793414" y="3160142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837180" y="3735095"/>
            <a:ext cx="44545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en-US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六(1)班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有女生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1321085" y="2547337"/>
                <a:ext cx="1516095" cy="7923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25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1085" y="2547337"/>
                <a:ext cx="1516095" cy="792396"/>
              </a:xfrm>
              <a:prstGeom prst="rect">
                <a:avLst/>
              </a:prstGeom>
              <a:blipFill rotWithShape="1">
                <a:blip r:embed="rId3"/>
                <a:stretch>
                  <a:fillRect l="-19" t="-44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7" grpId="0"/>
      <p:bldP spid="2" grpId="0" bldLvl="0" animBg="1"/>
      <p:bldP spid="16" grpId="1"/>
      <p:bldP spid="34" grpId="1"/>
      <p:bldP spid="17" grpId="1"/>
      <p:bldP spid="18" grpId="1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74" name="文本框 20"/>
              <p:cNvSpPr txBox="1"/>
              <p:nvPr/>
            </p:nvSpPr>
            <p:spPr>
              <a:xfrm>
                <a:off x="1275080" y="1325220"/>
                <a:ext cx="7332980" cy="178260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张伯伯把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公顷土地的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种玫瑰，其中种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红玫的面积占玫瑰地面积的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宋体" panose="02010600030101010101" pitchFamily="2" charset="-122"/>
                  </a:rPr>
                  <a:t>。张伯伯种了多少公顷红玫瑰？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274" name="文本框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5080" y="1325220"/>
                <a:ext cx="7332980" cy="1782604"/>
              </a:xfrm>
              <a:prstGeom prst="rect">
                <a:avLst/>
              </a:prstGeom>
              <a:blipFill rotWithShape="1">
                <a:blip r:embed="rId1"/>
                <a:stretch>
                  <a:fillRect t="-34" b="8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AutoShape 27"/>
          <p:cNvSpPr/>
          <p:nvPr/>
        </p:nvSpPr>
        <p:spPr>
          <a:xfrm>
            <a:off x="2933700" y="2979395"/>
            <a:ext cx="2245360" cy="510540"/>
          </a:xfrm>
          <a:prstGeom prst="wedgeRoundRectCallout">
            <a:avLst>
              <a:gd name="adj1" fmla="val 72426"/>
              <a:gd name="adj2" fmla="val -29228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找准单位“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zh-CN" sz="27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774315" y="1431901"/>
            <a:ext cx="1797685" cy="379095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779395" y="2053964"/>
            <a:ext cx="1792605" cy="366395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2034" name="组合 30"/>
          <p:cNvGrpSpPr/>
          <p:nvPr/>
        </p:nvGrpSpPr>
        <p:grpSpPr bwMode="auto">
          <a:xfrm>
            <a:off x="107950" y="1161708"/>
            <a:ext cx="1166813" cy="1064786"/>
            <a:chOff x="670145" y="1457273"/>
            <a:chExt cx="1555361" cy="1418832"/>
          </a:xfrm>
        </p:grpSpPr>
        <p:pic>
          <p:nvPicPr>
            <p:cNvPr id="5" name="图片 31" descr="28Z58PICt4r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042" name="矩形 32"/>
            <p:cNvSpPr>
              <a:spLocks noChangeArrowheads="1"/>
            </p:cNvSpPr>
            <p:nvPr/>
          </p:nvSpPr>
          <p:spPr bwMode="auto">
            <a:xfrm>
              <a:off x="921965" y="2322452"/>
              <a:ext cx="876516" cy="5536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例 </a:t>
              </a:r>
              <a:r>
                <a:rPr lang="en-US" altLang="zh-CN" sz="21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1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 flipH="1">
            <a:off x="2774315" y="2016925"/>
            <a:ext cx="3204024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485907" y="2577507"/>
            <a:ext cx="2376018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p007-05-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2615" y="2566645"/>
            <a:ext cx="1285875" cy="1805305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42675" y="38669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4" grpId="0"/>
      <p:bldP spid="11" grpId="0" animBg="1"/>
      <p:bldP spid="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左大括号 6"/>
          <p:cNvSpPr/>
          <p:nvPr/>
        </p:nvSpPr>
        <p:spPr>
          <a:xfrm flipH="1">
            <a:off x="6360795" y="1692910"/>
            <a:ext cx="207010" cy="13398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350" b="1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左大括号 7"/>
          <p:cNvSpPr/>
          <p:nvPr/>
        </p:nvSpPr>
        <p:spPr>
          <a:xfrm rot="5400000" flipH="1" flipV="1">
            <a:off x="3204210" y="1908810"/>
            <a:ext cx="217805" cy="25019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350" b="1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269" name="文本框 8"/>
              <p:cNvSpPr txBox="1"/>
              <p:nvPr/>
            </p:nvSpPr>
            <p:spPr>
              <a:xfrm>
                <a:off x="6567805" y="1977390"/>
                <a:ext cx="2468691" cy="101668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20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公顷土地的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种玫瑰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26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7805" y="1977390"/>
                <a:ext cx="2468691" cy="1016689"/>
              </a:xfrm>
              <a:prstGeom prst="rect">
                <a:avLst/>
              </a:prstGeom>
              <a:blipFill rotWithShape="1">
                <a:blip r:embed="rId1"/>
                <a:stretch>
                  <a:fillRect r="18" b="5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71" name="文本框 11"/>
          <p:cNvSpPr txBox="1"/>
          <p:nvPr/>
        </p:nvSpPr>
        <p:spPr>
          <a:xfrm>
            <a:off x="2062480" y="3295650"/>
            <a:ext cx="25971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玫瑰地的  种红玫瑰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73" name="文本框 15"/>
          <p:cNvSpPr txBox="1"/>
          <p:nvPr/>
        </p:nvSpPr>
        <p:spPr>
          <a:xfrm>
            <a:off x="3056255" y="555625"/>
            <a:ext cx="2091809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公顷土地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62480" y="1692910"/>
            <a:ext cx="4212031" cy="133201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44065" y="1160780"/>
            <a:ext cx="4248031" cy="1872014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044065" y="1692910"/>
            <a:ext cx="2520019" cy="1332010"/>
          </a:xfrm>
          <a:prstGeom prst="rect">
            <a:avLst/>
          </a:prstGeom>
          <a:pattFill prst="pct30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044065" y="1661160"/>
            <a:ext cx="42480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062480" y="2115185"/>
            <a:ext cx="42120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062480" y="2571750"/>
            <a:ext cx="42120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461635" y="1160780"/>
            <a:ext cx="15875" cy="18720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564380" y="1160780"/>
            <a:ext cx="15875" cy="18720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685540" y="1179195"/>
            <a:ext cx="15875" cy="18720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870200" y="1160780"/>
            <a:ext cx="15875" cy="18720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3338085" y="3278699"/>
                <a:ext cx="417971" cy="6694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8085" y="3278699"/>
                <a:ext cx="417971" cy="669414"/>
              </a:xfrm>
              <a:prstGeom prst="rect">
                <a:avLst/>
              </a:prstGeom>
              <a:blipFill rotWithShape="1">
                <a:blip r:embed="rId2"/>
                <a:stretch>
                  <a:fillRect l="-126" t="-29" r="7" b="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11269" grpId="0"/>
      <p:bldP spid="11271" grpId="0"/>
      <p:bldP spid="11273" grpId="0"/>
      <p:bldP spid="2" grpId="0" bldLvl="0" animBg="1"/>
      <p:bldP spid="3" grpId="0" animBg="1"/>
      <p:bldP spid="19" grpId="0" bldLvl="0" animBg="1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utoShape 27"/>
          <p:cNvSpPr/>
          <p:nvPr/>
        </p:nvSpPr>
        <p:spPr>
          <a:xfrm>
            <a:off x="1520825" y="560705"/>
            <a:ext cx="3005455" cy="511810"/>
          </a:xfrm>
          <a:prstGeom prst="wedgeRoundRectCallout">
            <a:avLst>
              <a:gd name="adj1" fmla="val -44654"/>
              <a:gd name="adj2" fmla="val 110297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从问题往条件推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流程图: 可选过程 9"/>
          <p:cNvSpPr/>
          <p:nvPr/>
        </p:nvSpPr>
        <p:spPr>
          <a:xfrm>
            <a:off x="2587625" y="1376680"/>
            <a:ext cx="3601720" cy="565150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红玫瑰的种植面积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流程图: 可选过程 3"/>
              <p:cNvSpPr/>
              <p:nvPr/>
            </p:nvSpPr>
            <p:spPr>
              <a:xfrm>
                <a:off x="2023110" y="2533650"/>
                <a:ext cx="4867275" cy="565150"/>
              </a:xfrm>
              <a:prstGeom prst="flowChartAlternateProcess">
                <a:avLst/>
              </a:prstGeom>
              <a:gradFill>
                <a:gsLst>
                  <a:gs pos="10000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种红玫瑰的占玫瑰地面积的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+mn-ea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+mn-ea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4" name="流程图: 可选过程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3110" y="2533650"/>
                <a:ext cx="4867275" cy="565150"/>
              </a:xfrm>
              <a:prstGeom prst="flowChartAlternateProcess">
                <a:avLst/>
              </a:prstGeom>
              <a:blipFill rotWithShape="1">
                <a:blip r:embed="rId1"/>
                <a:stretch>
                  <a:fillRect t="-3596" b="-3596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流程图: 可选过程 5"/>
              <p:cNvSpPr/>
              <p:nvPr/>
            </p:nvSpPr>
            <p:spPr>
              <a:xfrm>
                <a:off x="2066925" y="3690620"/>
                <a:ext cx="4779645" cy="565150"/>
              </a:xfrm>
              <a:prstGeom prst="flowChartAlternateProcess">
                <a:avLst/>
              </a:prstGeom>
              <a:gradFill>
                <a:gsLst>
                  <a:gs pos="10000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20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公顷土地的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+mn-ea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+mn-ea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用来种玫瑰</a:t>
                </a:r>
                <a:endPara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6" name="流程图: 可选过程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6925" y="3690620"/>
                <a:ext cx="4779645" cy="565150"/>
              </a:xfrm>
              <a:prstGeom prst="flowChartAlternateProcess">
                <a:avLst/>
              </a:prstGeom>
              <a:blipFill rotWithShape="1">
                <a:blip r:embed="rId2"/>
                <a:stretch>
                  <a:fillRect t="-3371" b="-3483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图片 8" descr="p002-02-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77545" y="968375"/>
            <a:ext cx="1311910" cy="1088390"/>
          </a:xfrm>
          <a:prstGeom prst="rect">
            <a:avLst/>
          </a:prstGeom>
        </p:spPr>
      </p:pic>
      <p:sp>
        <p:nvSpPr>
          <p:cNvPr id="5" name="下箭头 4"/>
          <p:cNvSpPr/>
          <p:nvPr/>
        </p:nvSpPr>
        <p:spPr>
          <a:xfrm>
            <a:off x="4067810" y="1995805"/>
            <a:ext cx="216535" cy="504190"/>
          </a:xfrm>
          <a:prstGeom prst="downArrow">
            <a:avLst/>
          </a:prstGeom>
          <a:gradFill>
            <a:gsLst>
              <a:gs pos="9800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4067810" y="3122295"/>
            <a:ext cx="216535" cy="504190"/>
          </a:xfrm>
          <a:prstGeom prst="downArrow">
            <a:avLst/>
          </a:prstGeom>
          <a:gradFill>
            <a:gsLst>
              <a:gs pos="9800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0" grpId="1" bldLvl="0" animBg="1"/>
      <p:bldP spid="4" grpId="1" bldLvl="0" animBg="1"/>
      <p:bldP spid="6" grpId="1" bldLvl="0" animBg="1"/>
      <p:bldP spid="5" grpId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utoShape 27"/>
          <p:cNvSpPr/>
          <p:nvPr/>
        </p:nvSpPr>
        <p:spPr>
          <a:xfrm>
            <a:off x="519430" y="1319530"/>
            <a:ext cx="3025775" cy="510540"/>
          </a:xfrm>
          <a:prstGeom prst="wedgeRoundRectCallout">
            <a:avLst>
              <a:gd name="adj1" fmla="val 56020"/>
              <a:gd name="adj2" fmla="val 2929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7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先求玫瑰地的面积</a:t>
            </a:r>
            <a:endParaRPr lang="zh-CN" altLang="en-US" sz="27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AutoShape 27"/>
          <p:cNvSpPr/>
          <p:nvPr/>
        </p:nvSpPr>
        <p:spPr>
          <a:xfrm>
            <a:off x="1287779" y="473710"/>
            <a:ext cx="2257425" cy="514350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 w="190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7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分步解答：</a:t>
            </a:r>
            <a:endParaRPr lang="zh-CN" altLang="en-US" sz="27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7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流程图: 可选过程 9"/>
              <p:cNvSpPr/>
              <p:nvPr/>
            </p:nvSpPr>
            <p:spPr>
              <a:xfrm>
                <a:off x="520065" y="3494405"/>
                <a:ext cx="3242310" cy="1089660"/>
              </a:xfrm>
              <a:prstGeom prst="flowChartAlternateProcess">
                <a:avLst/>
              </a:prstGeom>
              <a:gradFill>
                <a:gsLst>
                  <a:gs pos="10000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就是求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20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+mn-ea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+mn-ea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是多少，用乘法计算。</a:t>
                </a:r>
                <a:endPara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10" name="流程图: 可选过程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065" y="3494405"/>
                <a:ext cx="3242310" cy="1089660"/>
              </a:xfrm>
              <a:prstGeom prst="flowChartAlternateProcess">
                <a:avLst/>
              </a:prstGeom>
              <a:blipFill rotWithShape="1">
                <a:blip r:embed="rId1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流程图: 可选过程 1"/>
          <p:cNvSpPr/>
          <p:nvPr/>
        </p:nvSpPr>
        <p:spPr>
          <a:xfrm>
            <a:off x="737235" y="2059305"/>
            <a:ext cx="2533650" cy="794385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玫瑰地的面积是多少公顷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9005" y="1319530"/>
            <a:ext cx="132715" cy="11944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814060" y="1273810"/>
            <a:ext cx="225425" cy="27051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3270" y="988060"/>
            <a:ext cx="2705100" cy="1504950"/>
          </a:xfrm>
          <a:prstGeom prst="rect">
            <a:avLst/>
          </a:prstGeom>
        </p:spPr>
      </p:pic>
      <p:sp>
        <p:nvSpPr>
          <p:cNvPr id="11273" name="文本框 15"/>
          <p:cNvSpPr txBox="1"/>
          <p:nvPr/>
        </p:nvSpPr>
        <p:spPr>
          <a:xfrm>
            <a:off x="4918075" y="2747645"/>
            <a:ext cx="2174205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公顷土地看作单位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“1”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/>
              <p:cNvSpPr txBox="1"/>
              <p:nvPr/>
            </p:nvSpPr>
            <p:spPr>
              <a:xfrm>
                <a:off x="7411720" y="1396365"/>
                <a:ext cx="1498600" cy="136274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玫瑰地的面积是单位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“1”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  <a:sym typeface="+mn-ea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  <a:sym typeface="+mn-ea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Times New Roman" panose="02020603050405020304" pitchFamily="18" charset="0"/>
                    <a:ea typeface="楷体_GB2312" panose="02010609030101010101" charset="-122"/>
                    <a:cs typeface="Times New Roman" panose="02020603050405020304" pitchFamily="18" charset="0"/>
                    <a:sym typeface="+mn-ea"/>
                  </a:rPr>
                  <a:t> </a:t>
                </a:r>
                <a:r>
                  <a:rPr lang="zh-CN" altLang="en-US" b="1" dirty="0">
                    <a:latin typeface="Times New Roman" panose="02020603050405020304" pitchFamily="18" charset="0"/>
                    <a:ea typeface="楷体_GB2312" panose="02010609030101010101" charset="-122"/>
                    <a:cs typeface="Times New Roman" panose="02020603050405020304" pitchFamily="18" charset="0"/>
                    <a:sym typeface="+mn-ea"/>
                  </a:rPr>
                  <a:t> </a:t>
                </a:r>
                <a:endParaRPr lang="zh-CN" altLang="en-US" b="1" dirty="0">
                  <a:latin typeface="Times New Roman" panose="02020603050405020304" pitchFamily="18" charset="0"/>
                  <a:ea typeface="楷体_GB2312" panose="02010609030101010101" charset="-122"/>
                  <a:cs typeface="Times New Roman" panose="020206030504050203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13" name="文本框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1720" y="1396365"/>
                <a:ext cx="1498600" cy="1362745"/>
              </a:xfrm>
              <a:prstGeom prst="rect">
                <a:avLst/>
              </a:prstGeom>
              <a:blipFill rotWithShape="1">
                <a:blip r:embed="rId5"/>
                <a:stretch>
                  <a:fillRect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 descr="p007-05-0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3545205" y="1126490"/>
            <a:ext cx="1028065" cy="1579880"/>
          </a:xfrm>
          <a:prstGeom prst="rect">
            <a:avLst/>
          </a:prstGeom>
        </p:spPr>
      </p:pic>
      <p:sp>
        <p:nvSpPr>
          <p:cNvPr id="11" name="文本框 15"/>
          <p:cNvSpPr txBox="1"/>
          <p:nvPr/>
        </p:nvSpPr>
        <p:spPr>
          <a:xfrm>
            <a:off x="6589208" y="3712803"/>
            <a:ext cx="20173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（公顷）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3954960" y="3513197"/>
                <a:ext cx="1236619" cy="7923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20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4960" y="3513197"/>
                <a:ext cx="1236619" cy="792396"/>
              </a:xfrm>
              <a:prstGeom prst="rect">
                <a:avLst/>
              </a:prstGeom>
              <a:blipFill rotWithShape="1">
                <a:blip r:embed="rId7"/>
                <a:stretch>
                  <a:fillRect l="-15" t="-48" r="37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5076056" y="3577590"/>
                <a:ext cx="1516095" cy="7923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20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6056" y="3577590"/>
                <a:ext cx="1516095" cy="792396"/>
              </a:xfrm>
              <a:prstGeom prst="rect">
                <a:avLst/>
              </a:prstGeom>
              <a:blipFill rotWithShape="1">
                <a:blip r:embed="rId8"/>
                <a:stretch>
                  <a:fillRect l="-33" r="14" b="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直接连接符 20"/>
          <p:cNvCxnSpPr/>
          <p:nvPr/>
        </p:nvCxnSpPr>
        <p:spPr>
          <a:xfrm>
            <a:off x="5590857" y="3911331"/>
            <a:ext cx="328295" cy="1238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文本框 15"/>
          <p:cNvSpPr txBox="1"/>
          <p:nvPr/>
        </p:nvSpPr>
        <p:spPr>
          <a:xfrm>
            <a:off x="5665152" y="3450956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6159738" y="4128025"/>
            <a:ext cx="242888" cy="8929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文本框 15"/>
          <p:cNvSpPr txBox="1"/>
          <p:nvPr/>
        </p:nvSpPr>
        <p:spPr>
          <a:xfrm>
            <a:off x="6341876" y="4358053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14" grpId="0" bldLvl="0" animBg="1"/>
      <p:bldP spid="10" grpId="0" bldLvl="0" animBg="1"/>
      <p:bldP spid="2" grpId="1" bldLvl="0" animBg="1"/>
      <p:bldP spid="11273" grpId="1"/>
      <p:bldP spid="13" grpId="0"/>
      <p:bldP spid="11" grpId="1"/>
      <p:bldP spid="18" grpId="0"/>
      <p:bldP spid="19" grpId="0"/>
      <p:bldP spid="22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utoShape 27"/>
          <p:cNvSpPr/>
          <p:nvPr/>
        </p:nvSpPr>
        <p:spPr>
          <a:xfrm>
            <a:off x="3178810" y="541020"/>
            <a:ext cx="3977640" cy="510540"/>
          </a:xfrm>
          <a:prstGeom prst="wedgeRoundRectCallout">
            <a:avLst>
              <a:gd name="adj1" fmla="val 53607"/>
              <a:gd name="adj2" fmla="val 6467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再求红玫瑰的种植面积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69180" y="1494790"/>
            <a:ext cx="132715" cy="11944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3404235" y="1449070"/>
            <a:ext cx="225425" cy="2705100"/>
          </a:xfrm>
          <a:prstGeom prst="rect">
            <a:avLst/>
          </a:prstGeom>
        </p:spPr>
      </p:pic>
      <p:sp>
        <p:nvSpPr>
          <p:cNvPr id="11273" name="文本框 15"/>
          <p:cNvSpPr txBox="1"/>
          <p:nvPr/>
        </p:nvSpPr>
        <p:spPr>
          <a:xfrm>
            <a:off x="1987550" y="2914650"/>
            <a:ext cx="37122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把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公顷土地看作单位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“1”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01894" y="1354455"/>
            <a:ext cx="215455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种植玫瑰地的面积是单位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 flipV="1">
            <a:off x="2752725" y="575310"/>
            <a:ext cx="1524000" cy="270319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06070" y="1165225"/>
            <a:ext cx="185737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种植红玫瑰地的面积是单位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  的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987550" y="1494790"/>
            <a:ext cx="175895" cy="119443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流程图: 可选过程 18"/>
              <p:cNvSpPr/>
              <p:nvPr/>
            </p:nvSpPr>
            <p:spPr>
              <a:xfrm>
                <a:off x="1893570" y="3911600"/>
                <a:ext cx="3242310" cy="1089660"/>
              </a:xfrm>
              <a:prstGeom prst="flowChartAlternateProcess">
                <a:avLst/>
              </a:prstGeom>
              <a:gradFill>
                <a:gsLst>
                  <a:gs pos="10000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就是求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15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+mn-ea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+mn-ea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是多少，用乘法计算。</a:t>
                </a:r>
                <a:endPara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endParaRPr>
              </a:p>
            </p:txBody>
          </p:sp>
        </mc:Choice>
        <mc:Fallback>
          <p:sp>
            <p:nvSpPr>
              <p:cNvPr id="19" name="流程图: 可选过程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3570" y="3911600"/>
                <a:ext cx="3242310" cy="1089660"/>
              </a:xfrm>
              <a:prstGeom prst="flowChartAlternateProcess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流程图: 可选过程 19"/>
          <p:cNvSpPr/>
          <p:nvPr/>
        </p:nvSpPr>
        <p:spPr>
          <a:xfrm>
            <a:off x="151130" y="3375025"/>
            <a:ext cx="3161030" cy="506095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红玫瑰的种植面积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4" name="文本框 15"/>
          <p:cNvSpPr txBox="1"/>
          <p:nvPr/>
        </p:nvSpPr>
        <p:spPr>
          <a:xfrm>
            <a:off x="7424319" y="3548889"/>
            <a:ext cx="20173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（公顷）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25" name="图片 24" descr="p002-06-0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56449" y="432658"/>
            <a:ext cx="1306195" cy="1501775"/>
          </a:xfrm>
          <a:prstGeom prst="rect">
            <a:avLst/>
          </a:prstGeom>
        </p:spPr>
      </p:pic>
      <p:sp>
        <p:nvSpPr>
          <p:cNvPr id="26" name="圆角右箭头 25"/>
          <p:cNvSpPr/>
          <p:nvPr/>
        </p:nvSpPr>
        <p:spPr>
          <a:xfrm flipV="1">
            <a:off x="946785" y="4054475"/>
            <a:ext cx="685800" cy="518160"/>
          </a:xfrm>
          <a:prstGeom prst="bentArrow">
            <a:avLst/>
          </a:prstGeom>
          <a:gradFill>
            <a:gsLst>
              <a:gs pos="10000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solidFill>
                <a:schemeClr val="tx1"/>
              </a:solidFill>
              <a:effectLst/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6232457" y="2064261"/>
                <a:ext cx="417971" cy="6694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2457" y="2064261"/>
                <a:ext cx="417971" cy="669414"/>
              </a:xfrm>
              <a:prstGeom prst="rect">
                <a:avLst/>
              </a:prstGeom>
              <a:blipFill rotWithShape="1">
                <a:blip r:embed="rId6"/>
                <a:stretch>
                  <a:fillRect l="-136" t="-76" r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661300" y="2218628"/>
                <a:ext cx="417971" cy="6694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300" y="2218628"/>
                <a:ext cx="417971" cy="669414"/>
              </a:xfrm>
              <a:prstGeom prst="rect">
                <a:avLst/>
              </a:prstGeom>
              <a:blipFill rotWithShape="1">
                <a:blip r:embed="rId6"/>
                <a:stretch>
                  <a:fillRect l="-63" t="-86" r="97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1289685" y="2245236"/>
                <a:ext cx="417971" cy="6694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9685" y="2245236"/>
                <a:ext cx="417971" cy="669414"/>
              </a:xfrm>
              <a:prstGeom prst="rect">
                <a:avLst/>
              </a:prstGeom>
              <a:blipFill rotWithShape="1">
                <a:blip r:embed="rId7"/>
                <a:stretch>
                  <a:fillRect t="-76" r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/>
              <p:cNvSpPr txBox="1"/>
              <p:nvPr/>
            </p:nvSpPr>
            <p:spPr>
              <a:xfrm>
                <a:off x="5167630" y="3400837"/>
                <a:ext cx="1236619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15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7630" y="3400837"/>
                <a:ext cx="1236619" cy="786177"/>
              </a:xfrm>
              <a:prstGeom prst="rect">
                <a:avLst/>
              </a:prstGeom>
              <a:blipFill rotWithShape="1">
                <a:blip r:embed="rId8"/>
                <a:stretch>
                  <a:fillRect t="-52" r="22" b="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/>
              <p:cNvSpPr txBox="1"/>
              <p:nvPr/>
            </p:nvSpPr>
            <p:spPr>
              <a:xfrm>
                <a:off x="6135019" y="3393934"/>
                <a:ext cx="1516095" cy="7923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15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5019" y="3393934"/>
                <a:ext cx="1516095" cy="792396"/>
              </a:xfrm>
              <a:prstGeom prst="rect">
                <a:avLst/>
              </a:prstGeom>
              <a:blipFill rotWithShape="1">
                <a:blip r:embed="rId9"/>
                <a:stretch>
                  <a:fillRect l="-19" t="-62" r="42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直接连接符 32"/>
          <p:cNvCxnSpPr/>
          <p:nvPr/>
        </p:nvCxnSpPr>
        <p:spPr>
          <a:xfrm>
            <a:off x="6646480" y="3747962"/>
            <a:ext cx="328295" cy="1238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文本框 15"/>
          <p:cNvSpPr txBox="1"/>
          <p:nvPr/>
        </p:nvSpPr>
        <p:spPr>
          <a:xfrm>
            <a:off x="6720775" y="3287587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3</a:t>
            </a:r>
            <a:endParaRPr lang="en-US" altLang="zh-CN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7215361" y="3964656"/>
            <a:ext cx="242888" cy="8929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6" name="文本框 15"/>
          <p:cNvSpPr txBox="1"/>
          <p:nvPr/>
        </p:nvSpPr>
        <p:spPr>
          <a:xfrm>
            <a:off x="7403781" y="3984499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0"/>
                            </p:stCondLst>
                            <p:childTnLst>
                              <p:par>
                                <p:cTn id="91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1273" grpId="1"/>
      <p:bldP spid="13" grpId="0"/>
      <p:bldP spid="17" grpId="0"/>
      <p:bldP spid="19" grpId="0" bldLvl="0" animBg="1"/>
      <p:bldP spid="20" grpId="1" bldLvl="0" animBg="1"/>
      <p:bldP spid="24" grpId="1"/>
      <p:bldP spid="26" grpId="0" animBg="1"/>
      <p:bldP spid="23" grpId="0"/>
      <p:bldP spid="27" grpId="0"/>
      <p:bldP spid="28" grpId="0"/>
      <p:bldP spid="31" grpId="0"/>
      <p:bldP spid="32" grpId="0"/>
      <p:bldP spid="34" grpId="0"/>
      <p:bldP spid="36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rotWithShape="1">
          <a:gsLst>
            <a:gs pos="100000">
              <a:srgbClr val="9EE256"/>
            </a:gs>
            <a:gs pos="100000">
              <a:srgbClr val="52762D"/>
            </a:gs>
          </a:gsLst>
          <a:lin ang="5400000" scaled="0"/>
        </a:gradFill>
        <a:ln w="9525">
          <a:noFill/>
        </a:ln>
      </a:spPr>
      <a:bodyPr wrap="square" anchor="t">
        <a:spAutoFit/>
        <a:scene3d>
          <a:camera prst="orthographicFront"/>
          <a:lightRig rig="threePt" dir="t"/>
        </a:scene3d>
      </a:bodyPr>
      <a:lstStyle>
        <a:defPPr>
          <a:defRPr lang="en-US" altLang="zh-CN" sz="2800" b="1" dirty="0">
            <a:solidFill>
              <a:schemeClr val="tx1"/>
            </a:solidFill>
            <a:effectLst/>
            <a:latin typeface="楷体_GB2312" panose="02010609030101010101" charset="-122"/>
            <a:ea typeface="楷体_GB2312" panose="02010609030101010101" charset="-122"/>
            <a:cs typeface="楷体_GB2312" panose="02010609030101010101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1907</Words>
  <Application>WPS 演示</Application>
  <PresentationFormat>全屏显示(16:9)</PresentationFormat>
  <Paragraphs>398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21</vt:i4>
      </vt:variant>
    </vt:vector>
  </HeadingPairs>
  <TitlesOfParts>
    <vt:vector size="42" baseType="lpstr">
      <vt:lpstr>Arial</vt:lpstr>
      <vt:lpstr>宋体</vt:lpstr>
      <vt:lpstr>Wingdings</vt:lpstr>
      <vt:lpstr>楷体_GB2312</vt:lpstr>
      <vt:lpstr>黑体</vt:lpstr>
      <vt:lpstr>Calibri</vt:lpstr>
      <vt:lpstr>幼圆</vt:lpstr>
      <vt:lpstr>楷体</vt:lpstr>
      <vt:lpstr>Cambria Math</vt:lpstr>
      <vt:lpstr>Times New Roman</vt:lpstr>
      <vt:lpstr>微软雅黑</vt:lpstr>
      <vt:lpstr>Arial Unicode MS</vt:lpstr>
      <vt:lpstr>华文新魏</vt:lpstr>
      <vt:lpstr>等线</vt:lpstr>
      <vt:lpstr>Cambria Math</vt:lpstr>
      <vt:lpstr>Office 主题</vt:lpstr>
      <vt:lpstr>2_自定义设计方案</vt:lpstr>
      <vt:lpstr>Equation.KSEE3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129</cp:revision>
  <dcterms:created xsi:type="dcterms:W3CDTF">2018-09-11T05:46:00Z</dcterms:created>
  <dcterms:modified xsi:type="dcterms:W3CDTF">2023-08-29T00:55:30Z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A97C59B6031D4D11AFECED64E0B19974_12</vt:lpwstr>
  </property>
</Properties>
</file>