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6"/>
  </p:notesMasterIdLst>
  <p:sldIdLst>
    <p:sldId id="256" r:id="rId4"/>
    <p:sldId id="419" r:id="rId5"/>
    <p:sldId id="409" r:id="rId6"/>
    <p:sldId id="420" r:id="rId7"/>
    <p:sldId id="396" r:id="rId8"/>
    <p:sldId id="397" r:id="rId9"/>
    <p:sldId id="398" r:id="rId10"/>
    <p:sldId id="414" r:id="rId11"/>
    <p:sldId id="415" r:id="rId12"/>
    <p:sldId id="417" r:id="rId13"/>
    <p:sldId id="416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90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练习十二</a:t>
            </a:r>
            <a:endParaRPr lang="zh-CN" altLang="en-US" sz="1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309403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47861" y="1419622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ea typeface="宋体" panose="02010600030101010101" pitchFamily="2" charset="-122"/>
              </a:rPr>
              <a:t>练习十二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12724" y="300098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043607" y="1140427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⑵ </a:t>
                </a:r>
                <a14:m>
                  <m:oMath xmlns:m="http://schemas.openxmlformats.org/officeDocument/2006/math">
                    <m:r>
                      <a:rPr lang="en-US" altLang="zh-CN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𝟒</m:t>
                    </m:r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𝟔𝟒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7" y="1140427"/>
                <a:ext cx="590465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5" t="-84" r="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841638" y="2283718"/>
                <a:ext cx="6466666" cy="2012784"/>
              </a:xfrm>
              <a:prstGeom prst="wedgeRoundRectCallout">
                <a:avLst>
                  <a:gd name="adj1" fmla="val 33165"/>
                  <a:gd name="adj2" fmla="val -79733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后一个数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与前个数比较都缩小了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;4÷4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1÷4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，所以第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个分数应该是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1C1C1C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÷4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𝟏𝟔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1C1C1C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；第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个分数是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kern="100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𝟐𝟓𝟔</m:t>
                        </m:r>
                      </m:den>
                    </m:f>
                    <m:r>
                      <a:rPr lang="zh-CN" altLang="en-US" sz="2800" b="1" i="1" kern="100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1638" y="2283718"/>
                <a:ext cx="6466666" cy="2012784"/>
              </a:xfrm>
              <a:prstGeom prst="wedgeRoundRectCallout">
                <a:avLst>
                  <a:gd name="adj1" fmla="val 33165"/>
                  <a:gd name="adj2" fmla="val -79733"/>
                  <a:gd name="adj3" fmla="val 16667"/>
                </a:avLst>
              </a:prstGeom>
              <a:blipFill rotWithShape="1">
                <a:blip r:embed="rId2"/>
                <a:stretch>
                  <a:fillRect l="-151" t="-30425" r="-146" b="-469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198725" y="453988"/>
            <a:ext cx="2509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分析与解答：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272813" y="1131590"/>
                <a:ext cx="518091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813" y="1131590"/>
                <a:ext cx="518091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4" t="-3" r="114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007257" y="1142365"/>
                <a:ext cx="655949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kern="100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𝟓𝟔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257" y="1142365"/>
                <a:ext cx="655949" cy="612796"/>
              </a:xfrm>
              <a:prstGeom prst="rect">
                <a:avLst/>
              </a:prstGeom>
              <a:blipFill rotWithShape="1">
                <a:blip r:embed="rId4"/>
                <a:stretch>
                  <a:fillRect l="-43" r="4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9654" y="793308"/>
            <a:ext cx="1229568" cy="149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8" grpId="0"/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112495" y="1058102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⑶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𝟏𝟔</m:t>
                        </m:r>
                      </m:den>
                    </m:f>
                    <m:r>
                      <a:rPr lang="zh-CN" altLang="en-US" sz="2800" b="1" i="1" kern="100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2495" y="1058102"/>
                <a:ext cx="590465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0" t="-27" r="7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961406" y="2122959"/>
                <a:ext cx="5656182" cy="2393007"/>
              </a:xfrm>
              <a:prstGeom prst="wedgeRoundRectCallout">
                <a:avLst>
                  <a:gd name="adj1" fmla="val 53696"/>
                  <a:gd name="adj2" fmla="val -52544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分子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后一个数都比前一个数大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，所以第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个分数的分子应该是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10+3=13;</a:t>
                </a:r>
                <a:endParaRPr lang="en-US" altLang="zh-CN" sz="2400" b="1" dirty="0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分母：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2×2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3×3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4×4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5×5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，所以下一个分数的分母就应该是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6×6=36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；由此可知第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个分数是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100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0" kern="100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𝟏𝟔</m:t>
                        </m:r>
                      </m:num>
                      <m:den>
                        <m:r>
                          <a:rPr lang="en-US" altLang="zh-CN" sz="2400" b="1" i="0" kern="100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𝟒𝟗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1406" y="2122959"/>
                <a:ext cx="5656182" cy="2393007"/>
              </a:xfrm>
              <a:prstGeom prst="wedgeRoundRectCallout">
                <a:avLst>
                  <a:gd name="adj1" fmla="val 53696"/>
                  <a:gd name="adj2" fmla="val -52544"/>
                  <a:gd name="adj3" fmla="val 16667"/>
                </a:avLst>
              </a:prstGeom>
              <a:blipFill rotWithShape="1">
                <a:blip r:embed="rId2"/>
                <a:stretch>
                  <a:fillRect l="-169" t="-5605" r="-4116" b="-378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332548" y="453988"/>
            <a:ext cx="2509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分析与解答：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345782" y="1092909"/>
                <a:ext cx="518091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𝟏𝟑</m:t>
                          </m:r>
                        </m:num>
                        <m:den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𝟑𝟔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5782" y="1092909"/>
                <a:ext cx="518091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92" t="-12" r="7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365554" y="1092909"/>
                <a:ext cx="518091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𝟒𝟗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5554" y="1092909"/>
                <a:ext cx="518091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85" t="-12" r="7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Documents and Settings\Administrator\桌面\6年级\p007-05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93" y="794494"/>
            <a:ext cx="1107851" cy="182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8" grpId="0"/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15616" y="2431058"/>
            <a:ext cx="6210300" cy="13630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Aft>
                <a:spcPts val="0"/>
              </a:spcAft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运用分数乘除法探究分数排列中的规律，能运用分数排列中的规律解决问题，探究排列规律的思维方法。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887813" y="1059582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探索规律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08807" y="1779662"/>
          <a:ext cx="8208912" cy="213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2"/>
              </a:tblGrid>
              <a:tr h="1265365">
                <a:tc>
                  <a:txBody>
                    <a:bodyPr/>
                    <a:lstStyle/>
                    <a:p>
                      <a:pPr eaLnBrk="1" fontAlgn="auto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按规律排列一组数时，常见的排列规律有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</a:t>
                      </a:r>
                      <a:endParaRPr lang="en-US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一列数中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相邻两项的差是固定值。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一列数中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后一项是前一项的几倍。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eaLnBrk="1" fontAlgn="auto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一列数中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前几项之和等于后一项。</a:t>
                      </a:r>
                      <a:endParaRPr lang="zh-CN" altLang="en-US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33"/>
          <p:cNvSpPr>
            <a:spLocks noChangeArrowheads="1"/>
          </p:cNvSpPr>
          <p:nvPr/>
        </p:nvSpPr>
        <p:spPr bwMode="auto">
          <a:xfrm>
            <a:off x="665258" y="1191343"/>
            <a:ext cx="79930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把下面的数用另外的形式排列出来，并说说这样排的理由。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915816" y="2145450"/>
                <a:ext cx="2249334" cy="2168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altLang="zh-CN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0" i="1" dirty="0" smtClean="0">
                          <a:latin typeface="Cambria Math" panose="02040503050406030204"/>
                        </a:rPr>
                        <m:t>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zh-CN" b="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b="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0" i="0" smtClean="0">
                          <a:latin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 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b="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2145450"/>
                <a:ext cx="2249334" cy="2168542"/>
              </a:xfrm>
              <a:prstGeom prst="rect">
                <a:avLst/>
              </a:prstGeom>
              <a:blipFill rotWithShape="1">
                <a:blip r:embed="rId2"/>
                <a:stretch>
                  <a:fillRect l="-24" t="-19" r="-2058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809650" y="4290077"/>
            <a:ext cx="461665" cy="369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33"/>
          <p:cNvSpPr>
            <a:spLocks noChangeArrowheads="1"/>
          </p:cNvSpPr>
          <p:nvPr/>
        </p:nvSpPr>
        <p:spPr bwMode="auto">
          <a:xfrm>
            <a:off x="665259" y="446133"/>
            <a:ext cx="58509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用另外的形式把下面的数重新排列。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971599" y="1131590"/>
                <a:ext cx="5293437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b="1" i="1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b="1" i="1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b="1" i="1">
                          <a:latin typeface="Cambria Math" panose="02040503050406030204"/>
                        </a:rPr>
                        <m:t>，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zh-CN" altLang="en-US" b="1" i="1">
                          <a:latin typeface="Cambria Math" panose="02040503050406030204"/>
                        </a:rPr>
                        <m:t>，</m:t>
                      </m:r>
                      <m:r>
                        <a:rPr lang="zh-CN" altLang="en-US" b="1" i="1">
                          <a:latin typeface="Cambria Math" panose="02040503050406030204"/>
                        </a:rPr>
                        <m:t>⋯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99" y="1131590"/>
                <a:ext cx="5293437" cy="618374"/>
              </a:xfrm>
              <a:prstGeom prst="rect">
                <a:avLst/>
              </a:prstGeom>
              <a:blipFill rotWithShape="1">
                <a:blip r:embed="rId1"/>
                <a:stretch>
                  <a:fillRect l="-1" t="-3" r="2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55776" y="1856179"/>
            <a:ext cx="45935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分母相同的分数排在一行。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50127" y="2485614"/>
            <a:ext cx="5832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每一行分数的个数比分母小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50127" y="3115049"/>
            <a:ext cx="4935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分母比它所在的行数大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50127" y="3663716"/>
            <a:ext cx="650842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每一行的分数按从小到大排列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并且后一个分数比前一个分数大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个分数单位…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250" y="1749964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26274" y="2158803"/>
                <a:ext cx="1721945" cy="2181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altLang="zh-CN" b="1" i="1" dirty="0">
                  <a:latin typeface="Cambria Math" panose="02040503050406030204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altLang="zh-CN" b="1" i="1" dirty="0">
                  <a:latin typeface="Cambria Math" panose="02040503050406030204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b="1" i="1" dirty="0">
                  <a:latin typeface="Cambria Math" panose="02040503050406030204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    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altLang="zh-CN" b="1" i="1" dirty="0">
                  <a:latin typeface="Cambria Math" panose="02040503050406030204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74" y="2158803"/>
                <a:ext cx="1721945" cy="2181559"/>
              </a:xfrm>
              <a:prstGeom prst="rect">
                <a:avLst/>
              </a:prstGeom>
              <a:blipFill rotWithShape="1">
                <a:blip r:embed="rId2"/>
                <a:stretch>
                  <a:fillRect l="-11" t="-20" r="-81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17899" y="4340362"/>
                <a:ext cx="611065" cy="6108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zh-CN" altLang="en-US" b="1" i="1">
                          <a:latin typeface="Cambria Math" panose="02040503050406030204"/>
                        </a:rPr>
                        <m:t>⋯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99" y="4340362"/>
                <a:ext cx="611065" cy="610873"/>
              </a:xfrm>
              <a:prstGeom prst="rect">
                <a:avLst/>
              </a:prstGeom>
              <a:blipFill rotWithShape="1">
                <a:blip r:embed="rId3"/>
                <a:stretch>
                  <a:fillRect l="-15" t="-22" r="47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2" grpId="0"/>
      <p:bldP spid="9" grpId="0"/>
      <p:bldP spid="10" grpId="0"/>
      <p:bldP spid="11" grpId="0"/>
      <p:bldP spid="13" grpId="0"/>
      <p:bldP spid="3" grpId="0"/>
      <p:bldP spid="1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33"/>
          <p:cNvSpPr>
            <a:spLocks noChangeArrowheads="1"/>
          </p:cNvSpPr>
          <p:nvPr/>
        </p:nvSpPr>
        <p:spPr bwMode="auto">
          <a:xfrm>
            <a:off x="972977" y="555526"/>
            <a:ext cx="58312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观察下面的算式找规律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再填一填。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547664" y="1184501"/>
                <a:ext cx="126188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184501"/>
                <a:ext cx="1261884" cy="610936"/>
              </a:xfrm>
              <a:prstGeom prst="rect">
                <a:avLst/>
              </a:prstGeom>
              <a:blipFill rotWithShape="1">
                <a:blip r:embed="rId1"/>
                <a:stretch>
                  <a:fillRect l="-13" t="-37" r="24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547664" y="1814534"/>
                <a:ext cx="126188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814534"/>
                <a:ext cx="1261884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13" t="-55" r="2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547664" y="2428311"/>
                <a:ext cx="126188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428311"/>
                <a:ext cx="1261884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13" t="-12" r="2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547664" y="3201521"/>
                <a:ext cx="126188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18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=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201521"/>
                <a:ext cx="1261884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13" t="-79" r="24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615552" y="4014743"/>
                <a:ext cx="1047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ea typeface="Cambria Math" panose="0204050305040603020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latin typeface="Cambria Math" panose="02040503050406030204" pitchFamily="18" charset="0"/>
                        <a:ea typeface="Cambria Math" panose="02040503050406030204"/>
                      </a:rPr>
                      <m:t>  </m:t>
                    </m:r>
                    <m:r>
                      <a:rPr lang="en-US" altLang="zh-CN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b="0" i="1" smtClean="0">
                        <a:latin typeface="Cambria Math" panose="02040503050406030204"/>
                        <a:ea typeface="Cambria Math" panose="02040503050406030204"/>
                      </a:rPr>
                      <m:t>      =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552" y="4014743"/>
                <a:ext cx="1047082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11" t="-74" r="-1042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579849" y="1203598"/>
                <a:ext cx="1665841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849" y="1203598"/>
                <a:ext cx="1665841" cy="609911"/>
              </a:xfrm>
              <a:prstGeom prst="rect">
                <a:avLst/>
              </a:prstGeom>
              <a:blipFill rotWithShape="1">
                <a:blip r:embed="rId6"/>
                <a:stretch>
                  <a:fillRect l="-14" t="-45" r="28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590256" y="1813509"/>
                <a:ext cx="1665841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256" y="1813509"/>
                <a:ext cx="1665841" cy="609911"/>
              </a:xfrm>
              <a:prstGeom prst="rect">
                <a:avLst/>
              </a:prstGeom>
              <a:blipFill rotWithShape="1">
                <a:blip r:embed="rId7"/>
                <a:stretch>
                  <a:fillRect l="-29" t="-96" r="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590256" y="2431132"/>
                <a:ext cx="194796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4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16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−    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0256" y="2431132"/>
                <a:ext cx="1947969" cy="612732"/>
              </a:xfrm>
              <a:prstGeom prst="rect">
                <a:avLst/>
              </a:prstGeom>
              <a:blipFill rotWithShape="1">
                <a:blip r:embed="rId8"/>
                <a:stretch>
                  <a:fillRect l="-24" t="-57" r="1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579136" y="3204342"/>
                <a:ext cx="1819729" cy="466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 −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136" y="3204342"/>
                <a:ext cx="1819729" cy="466218"/>
              </a:xfrm>
              <a:prstGeom prst="rect">
                <a:avLst/>
              </a:prstGeom>
              <a:blipFill rotWithShape="1">
                <a:blip r:embed="rId9"/>
                <a:stretch>
                  <a:fillRect l="-8" t="-28" r="33" b="-18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561833" y="3844159"/>
                <a:ext cx="20762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</a:rPr>
                        <m:t>−</m:t>
                      </m:r>
                      <m:r>
                        <a:rPr lang="en-US" altLang="zh-CN" b="0" i="1" smtClean="0">
                          <a:latin typeface="Cambria Math" panose="02040503050406030204"/>
                        </a:rPr>
                        <m:t>  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      =  − −</m:t>
                      </m:r>
                      <m:r>
                        <a:rPr lang="en-US" altLang="zh-CN" b="0" i="1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833" y="3844159"/>
                <a:ext cx="2076209" cy="369332"/>
              </a:xfrm>
              <a:prstGeom prst="rect">
                <a:avLst/>
              </a:prstGeom>
              <a:blipFill rotWithShape="1">
                <a:blip r:embed="rId10"/>
                <a:stretch>
                  <a:fillRect l="-30" t="-136" r="-1694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2178606" y="3388555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5552" y="4014743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04506" y="4001198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1755" y="3074477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64240" y="3059453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1756" y="3657214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10889" y="3687120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10889" y="4069997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00969" y="3885331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1756" y="4111175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5690" y="2577638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5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圆角矩形 24"/>
              <p:cNvSpPr>
                <a:spLocks noChangeArrowheads="1"/>
              </p:cNvSpPr>
              <p:nvPr/>
            </p:nvSpPr>
            <p:spPr bwMode="auto">
              <a:xfrm>
                <a:off x="5580111" y="2697970"/>
                <a:ext cx="3243213" cy="1660100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第五个算式是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：</a:t>
                </a:r>
                <a:endPara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</m:t>
                        </m:r>
                      </m:den>
                    </m:f>
                    <m:r>
                      <a:rPr lang="en-US" altLang="zh-CN" sz="20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0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r>
                      <a:rPr lang="zh-CN" altLang="en-US" sz="20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000" b="1" i="1" dirty="0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d>
                      <m:dPr>
                        <m:begChr m:val="（"/>
                        <m:endChr m:val="）"/>
                        <m:ctrlPr>
                          <a:rPr lang="zh-CN" alt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Cambria Math" panose="02040503050406030204"/>
                              </a:rPr>
                            </m:ctrlPr>
                          </m:fPr>
                          <m:num>
                            <m:r>
                              <a:rPr lang="en-US" altLang="zh-CN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Cambria Math" panose="02040503050406030204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  <a:ea typeface="Cambria Math" panose="02040503050406030204"/>
                              </a:rPr>
                              <m:t>𝟗</m:t>
                            </m:r>
                          </m:den>
                        </m:f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÷</m:t>
                        </m:r>
                        <m: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e>
                    </m:d>
                  </m:oMath>
                </a14:m>
                <a:endParaRPr lang="en-US" altLang="zh-CN" sz="2000" b="1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/>
                </a:endParaRPr>
              </a:p>
              <a:p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𝟓𝟒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𝟐𝟕</m:t>
                          </m:r>
                        </m:den>
                      </m:f>
                      <m:r>
                        <a:rPr lang="en-US" altLang="zh-CN" sz="20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圆角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80111" y="2697970"/>
                <a:ext cx="3243213" cy="1660100"/>
              </a:xfrm>
              <a:prstGeom prst="roundRect">
                <a:avLst>
                  <a:gd name="adj" fmla="val 16667"/>
                </a:avLst>
              </a:prstGeom>
              <a:blipFill rotWithShape="1">
                <a:blip r:embed="rId1"/>
                <a:stretch>
                  <a:fillRect l="-148" t="-297" r="-137" b="-264"/>
                </a:stretch>
              </a:blipFill>
              <a:ln w="9525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46693" y="706194"/>
            <a:ext cx="2232025" cy="523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第一组算式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86686" y="179120"/>
            <a:ext cx="2374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3163239" y="1073446"/>
            <a:ext cx="5441209" cy="1055608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后一个算式都是由前一个算式的被除数和除数同时除以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6866948">
            <a:off x="4414232" y="2323808"/>
            <a:ext cx="465138" cy="229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5" name="右箭头 14"/>
          <p:cNvSpPr/>
          <p:nvPr/>
        </p:nvSpPr>
        <p:spPr>
          <a:xfrm rot="3593395">
            <a:off x="6951294" y="2282619"/>
            <a:ext cx="465138" cy="23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5372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912423" y="1229414"/>
                <a:ext cx="126188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23" y="1229414"/>
                <a:ext cx="1261884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45" t="-9" r="5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912423" y="1859447"/>
                <a:ext cx="126188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23" y="1859447"/>
                <a:ext cx="1261884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45" t="-27" r="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912423" y="2473224"/>
                <a:ext cx="126188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423" y="2473224"/>
                <a:ext cx="1261884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45" t="-87" r="5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802721" y="3246434"/>
                <a:ext cx="147508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𝟏𝟖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           =</m:t>
                      </m:r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721" y="3246434"/>
                <a:ext cx="1475084" cy="612796"/>
              </a:xfrm>
              <a:prstGeom prst="rect">
                <a:avLst/>
              </a:prstGeom>
              <a:blipFill rotWithShape="1">
                <a:blip r:embed="rId5"/>
                <a:stretch>
                  <a:fillRect l="-5" t="-51" r="-297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980311" y="4059656"/>
                <a:ext cx="13035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tx1"/>
                    </a:solidFill>
                    <a:ea typeface="Cambria Math" panose="02040503050406030204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/>
                      </a:rPr>
                      <m:t>  </m:t>
                    </m:r>
                    <m:r>
                      <a:rPr lang="en-US" altLang="zh-CN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÷           =</m:t>
                    </m:r>
                  </m:oMath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311" y="4059656"/>
                <a:ext cx="1303562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39" t="-27" r="-8152" b="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1475656" y="3363838"/>
            <a:ext cx="490881" cy="45110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7584" y="3992857"/>
            <a:ext cx="490881" cy="45110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69265" y="3992857"/>
            <a:ext cx="490881" cy="45110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圆角矩形 23"/>
              <p:cNvSpPr>
                <a:spLocks noChangeArrowheads="1"/>
              </p:cNvSpPr>
              <p:nvPr/>
            </p:nvSpPr>
            <p:spPr bwMode="auto">
              <a:xfrm>
                <a:off x="2770553" y="2779590"/>
                <a:ext cx="2491033" cy="1691385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第四个算式：</a:t>
                </a:r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除数是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商是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圆角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70553" y="2779590"/>
                <a:ext cx="2491033" cy="1691385"/>
              </a:xfrm>
              <a:prstGeom prst="roundRect">
                <a:avLst>
                  <a:gd name="adj" fmla="val 16667"/>
                </a:avLst>
              </a:prstGeom>
              <a:blipFill rotWithShape="1">
                <a:blip r:embed="rId7"/>
                <a:stretch>
                  <a:fillRect l="-206" t="-312" r="-179" b="-266"/>
                </a:stretch>
              </a:blipFill>
              <a:ln w="9525">
                <a:solidFill>
                  <a:srgbClr val="7030A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469265" y="3308949"/>
                <a:ext cx="375424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265" y="3308949"/>
                <a:ext cx="375424" cy="612732"/>
              </a:xfrm>
              <a:prstGeom prst="rect">
                <a:avLst/>
              </a:prstGeom>
              <a:blipFill rotWithShape="1">
                <a:blip r:embed="rId8"/>
                <a:stretch>
                  <a:fillRect l="-136" t="-98" r="4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2159640" y="3320473"/>
                <a:ext cx="375424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640" y="3320473"/>
                <a:ext cx="375424" cy="610936"/>
              </a:xfrm>
              <a:prstGeom prst="rect">
                <a:avLst/>
              </a:prstGeom>
              <a:blipFill rotWithShape="1">
                <a:blip r:embed="rId9"/>
                <a:stretch>
                  <a:fillRect l="-1" t="-9" r="38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13119" y="3867894"/>
                <a:ext cx="1721945" cy="6127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𝟓𝟒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      </m:t>
                      </m:r>
                      <m:f>
                        <m:fPr>
                          <m:ctrlP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𝟐𝟕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        </m:t>
                      </m:r>
                      <m:f>
                        <m:fPr>
                          <m:ctrlP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119" y="3867894"/>
                <a:ext cx="1721945" cy="612796"/>
              </a:xfrm>
              <a:prstGeom prst="rect">
                <a:avLst/>
              </a:prstGeom>
              <a:blipFill rotWithShape="1">
                <a:blip r:embed="rId10"/>
                <a:stretch>
                  <a:fillRect l="-19" t="-18" r="8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" grpId="0"/>
      <p:bldP spid="17" grpId="0"/>
      <p:bldP spid="4" grpId="0" animBg="1"/>
      <p:bldP spid="9" grpId="0" animBg="1"/>
      <p:bldP spid="15" grpId="0" animBg="1"/>
      <p:bldP spid="13" grpId="0"/>
      <p:bldP spid="16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" grpId="0"/>
      <p:bldP spid="2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38842" y="771550"/>
            <a:ext cx="2232025" cy="5232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第二组算式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531719" y="797147"/>
            <a:ext cx="6437070" cy="214526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每个算式中等号左边都是除法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等号右边都是减法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而且左边的被除数与右边的被减数相同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左边的除数与右边的减数也相同。从上往下观察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各式中被除数的分母依次为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1,2,3,4,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…除数比分母多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分子是除数的平方。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7312353">
            <a:off x="3847390" y="3204615"/>
            <a:ext cx="465137" cy="23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5" name="右箭头 14"/>
          <p:cNvSpPr/>
          <p:nvPr/>
        </p:nvSpPr>
        <p:spPr>
          <a:xfrm rot="4396458">
            <a:off x="7452043" y="3140309"/>
            <a:ext cx="466725" cy="229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右箭头 17"/>
          <p:cNvSpPr/>
          <p:nvPr/>
        </p:nvSpPr>
        <p:spPr>
          <a:xfrm rot="5580382">
            <a:off x="5538067" y="3110405"/>
            <a:ext cx="466725" cy="23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817686" y="1464250"/>
                <a:ext cx="1665841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686" y="1464250"/>
                <a:ext cx="1665841" cy="609911"/>
              </a:xfrm>
              <a:prstGeom prst="rect">
                <a:avLst/>
              </a:prstGeom>
              <a:blipFill rotWithShape="1">
                <a:blip r:embed="rId1"/>
                <a:stretch>
                  <a:fillRect l="-26" t="-94" r="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828093" y="2074161"/>
                <a:ext cx="1665841" cy="609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093" y="2074161"/>
                <a:ext cx="1665841" cy="609911"/>
              </a:xfrm>
              <a:prstGeom prst="rect">
                <a:avLst/>
              </a:prstGeom>
              <a:blipFill rotWithShape="1">
                <a:blip r:embed="rId2"/>
                <a:stretch>
                  <a:fillRect l="-3" t="-41" r="17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828093" y="2691784"/>
                <a:ext cx="194796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−    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093" y="2691784"/>
                <a:ext cx="1947969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24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816973" y="3464994"/>
                <a:ext cx="1819729" cy="466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973" y="3464994"/>
                <a:ext cx="1819729" cy="466218"/>
              </a:xfrm>
              <a:prstGeom prst="rect">
                <a:avLst/>
              </a:prstGeom>
              <a:blipFill rotWithShape="1">
                <a:blip r:embed="rId4"/>
                <a:stretch>
                  <a:fillRect l="-20" t="-93" r="1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799670" y="4104811"/>
                <a:ext cx="20762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− 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      =  − 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670" y="4104811"/>
                <a:ext cx="2076209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10" t="-46" r="-2357" b="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/>
          <p:cNvSpPr/>
          <p:nvPr/>
        </p:nvSpPr>
        <p:spPr>
          <a:xfrm>
            <a:off x="899592" y="3335129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02077" y="3320105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9593" y="3917866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48726" y="3947772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8726" y="4330649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38806" y="4145983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9593" y="4371827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60938" y="2867205"/>
            <a:ext cx="288031" cy="314078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2937040" y="3708651"/>
                <a:ext cx="2127505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   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040" y="3708651"/>
                <a:ext cx="2127505" cy="612732"/>
              </a:xfrm>
              <a:prstGeom prst="rect">
                <a:avLst/>
              </a:prstGeom>
              <a:blipFill rotWithShape="1">
                <a:blip r:embed="rId6"/>
                <a:stretch>
                  <a:fillRect l="-8" t="-41" r="20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4858538" y="3755183"/>
                <a:ext cx="2127505" cy="6166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𝟐𝟓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𝟐𝟓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8538" y="3755183"/>
                <a:ext cx="2127505" cy="616644"/>
              </a:xfrm>
              <a:prstGeom prst="rect">
                <a:avLst/>
              </a:prstGeom>
              <a:blipFill rotWithShape="1">
                <a:blip r:embed="rId7"/>
                <a:stretch>
                  <a:fillRect l="-7" t="-69" r="19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6957387" y="3772863"/>
                <a:ext cx="197361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𝟑𝟔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−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7387" y="3772863"/>
                <a:ext cx="1973617" cy="612796"/>
              </a:xfrm>
              <a:prstGeom prst="rect">
                <a:avLst/>
              </a:prstGeom>
              <a:blipFill rotWithShape="1">
                <a:blip r:embed="rId8"/>
                <a:stretch>
                  <a:fillRect l="-17" t="-54" r="18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1" animBg="1"/>
      <p:bldP spid="9" grpId="0" animBg="1"/>
      <p:bldP spid="15" grpId="0" animBg="1"/>
      <p:bldP spid="18" grpId="0" animBg="1"/>
      <p:bldP spid="16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85678" y="889144"/>
            <a:ext cx="82376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找规律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里填上适当的数，并说一说理由。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585678" y="1669205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kern="100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678" y="1669205"/>
                <a:ext cx="590465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" t="-59" r="11" b="-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585678" y="2787774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⑵ </a:t>
                </a:r>
                <a14:m>
                  <m:oMath xmlns:m="http://schemas.openxmlformats.org/officeDocument/2006/math">
                    <m:r>
                      <a:rPr lang="en-US" altLang="zh-CN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𝟒</m:t>
                    </m:r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𝟔𝟒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678" y="2787774"/>
                <a:ext cx="590465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4" t="-17" r="11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395536" y="3795886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⑶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𝟏𝟔</m:t>
                        </m:r>
                      </m:den>
                    </m:f>
                    <m:r>
                      <a:rPr lang="zh-CN" altLang="en-US" sz="2800" b="1" i="1" kern="100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795886"/>
                <a:ext cx="5904656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0" t="-69" r="6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614278" y="1131590"/>
                <a:ext cx="590465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kern="100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𝟐𝟕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800" b="1" i="1" kern="100" smtClean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78" y="1131590"/>
                <a:ext cx="590465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" t="-3" b="-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2195736" y="1855110"/>
                <a:ext cx="6807200" cy="2444832"/>
              </a:xfrm>
              <a:prstGeom prst="wedgeRoundRectCallout">
                <a:avLst>
                  <a:gd name="adj1" fmla="val -59757"/>
                  <a:gd name="adj2" fmla="val 6308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1C1C1C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1C1C1C"/>
                        </a:solidFill>
                        <a:latin typeface="Cambria Math" panose="02040503050406030204"/>
                        <a:ea typeface="Cambria Math" panose="02040503050406030204"/>
                      </a:rPr>
                      <m:t>，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华文新魏" panose="02010800040101010101" pitchFamily="2" charset="-122"/>
                          </a:rPr>
                          <m:t>𝟐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1C1C1C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1C1C1C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1C1C1C"/>
                        </a:solidFill>
                        <a:latin typeface="Cambria Math" panose="02040503050406030204"/>
                        <a:ea typeface="Cambria Math" panose="02040503050406030204"/>
                      </a:rPr>
                      <m:t>，</m:t>
                    </m:r>
                  </m:oMath>
                </a14:m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那么这组是</a:t>
                </a:r>
                <a:endParaRPr lang="en-US" altLang="zh-CN" sz="2800" b="1" dirty="0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kern="10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kern="100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en-US" sz="2800" b="1" i="1" kern="100" dirty="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10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𝟖𝟏</m:t>
                        </m:r>
                      </m:num>
                      <m:den>
                        <m:r>
                          <a:rPr lang="en-US" altLang="zh-CN" sz="2800" b="1" i="1" kern="10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en-US" sz="2800" b="1" i="1" kern="100">
                        <a:latin typeface="Cambria Math" panose="02040503050406030204"/>
                        <a:ea typeface="楷体" panose="02010609060101010101" pitchFamily="49" charset="-122"/>
                      </a:rPr>
                      <m:t>，</m:t>
                    </m:r>
                  </m:oMath>
                </a14:m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分子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分别是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b="1" kern="1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81,(  )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。由此得出：分数中分子后一个是前一个的</a:t>
                </a:r>
                <a:r>
                  <a:rPr lang="en-US" altLang="zh-CN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倍，分母不变。</a:t>
                </a:r>
                <a:endParaRPr lang="zh-CN" altLang="en-US" sz="2800" b="1" dirty="0">
                  <a:solidFill>
                    <a:srgbClr val="7030A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95736" y="1855110"/>
                <a:ext cx="6807200" cy="2444832"/>
              </a:xfrm>
              <a:prstGeom prst="wedgeRoundRectCallout">
                <a:avLst>
                  <a:gd name="adj1" fmla="val -59757"/>
                  <a:gd name="adj2" fmla="val 6308"/>
                  <a:gd name="adj3" fmla="val 16667"/>
                </a:avLst>
              </a:prstGeom>
              <a:blipFill rotWithShape="1">
                <a:blip r:embed="rId2"/>
                <a:stretch>
                  <a:fillRect l="-10129" t="-401" r="-132" b="-375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766678" y="453988"/>
            <a:ext cx="2509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分析与解答：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915816" y="1131590"/>
                <a:ext cx="38023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kern="100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1131590"/>
                <a:ext cx="380232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140" t="-3" r="10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572000" y="1109976"/>
                <a:ext cx="518091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b="1" i="1" kern="100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𝟖𝟏</m:t>
                          </m:r>
                        </m:num>
                        <m:den>
                          <m:r>
                            <a:rPr lang="en-US" altLang="zh-CN" b="1" i="1" kern="100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109976"/>
                <a:ext cx="518091" cy="610936"/>
              </a:xfrm>
              <a:prstGeom prst="rect">
                <a:avLst/>
              </a:prstGeom>
              <a:blipFill rotWithShape="1">
                <a:blip r:embed="rId4"/>
                <a:stretch>
                  <a:fillRect t="-103" r="109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2560"/>
            <a:ext cx="1495527" cy="155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 animBg="1"/>
      <p:bldP spid="8" grpId="0"/>
      <p:bldP spid="2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演示</Application>
  <PresentationFormat>全屏显示(16:9)</PresentationFormat>
  <Paragraphs>175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Cambria Math</vt:lpstr>
      <vt:lpstr>Times New Roman</vt:lpstr>
      <vt:lpstr>华文新魏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222</cp:revision>
  <dcterms:created xsi:type="dcterms:W3CDTF">2018-09-11T05:46:00Z</dcterms:created>
  <dcterms:modified xsi:type="dcterms:W3CDTF">2023-08-29T01:01:57Z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CE3494846C35485293B88AF4DBBFB9F4_12</vt:lpwstr>
  </property>
</Properties>
</file>