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5" r:id="rId3"/>
    <p:sldMasterId id="2147483708" r:id="rId4"/>
  </p:sldMasterIdLst>
  <p:sldIdLst>
    <p:sldId id="256" r:id="rId5"/>
    <p:sldId id="301" r:id="rId6"/>
    <p:sldId id="360" r:id="rId7"/>
    <p:sldId id="382" r:id="rId8"/>
    <p:sldId id="392" r:id="rId9"/>
    <p:sldId id="400" r:id="rId10"/>
    <p:sldId id="384" r:id="rId11"/>
    <p:sldId id="386" r:id="rId12"/>
    <p:sldId id="393" r:id="rId13"/>
    <p:sldId id="385" r:id="rId14"/>
    <p:sldId id="395" r:id="rId15"/>
    <p:sldId id="381" r:id="rId16"/>
    <p:sldId id="388" r:id="rId17"/>
    <p:sldId id="397" r:id="rId18"/>
    <p:sldId id="389" r:id="rId19"/>
    <p:sldId id="398" r:id="rId20"/>
    <p:sldId id="271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10264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10802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练习十一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image" Target="../media/image4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8" Type="http://schemas.openxmlformats.org/officeDocument/2006/relationships/theme" Target="../theme/theme2.xml"/><Relationship Id="rId37" Type="http://schemas.openxmlformats.org/officeDocument/2006/relationships/image" Target="../media/image3.png"/><Relationship Id="rId36" Type="http://schemas.openxmlformats.org/officeDocument/2006/relationships/slide" Target="../slides/slide1.xml"/><Relationship Id="rId35" Type="http://schemas.openxmlformats.org/officeDocument/2006/relationships/image" Target="../media/image2.png"/><Relationship Id="rId34" Type="http://schemas.openxmlformats.org/officeDocument/2006/relationships/image" Target="../media/image1.png"/><Relationship Id="rId33" Type="http://schemas.openxmlformats.org/officeDocument/2006/relationships/image" Target="../media/image4.png"/><Relationship Id="rId32" Type="http://schemas.openxmlformats.org/officeDocument/2006/relationships/slideLayout" Target="../slideLayouts/slideLayout58.xml"/><Relationship Id="rId31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56.xml"/><Relationship Id="rId3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3" Type="http://schemas.openxmlformats.org/officeDocument/2006/relationships/theme" Target="../theme/theme3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108367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</a:rPr>
              <a:t>练习十一</a:t>
            </a:r>
            <a:endParaRPr lang="en-US" altLang="en-US" sz="1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  <p:sldLayoutId id="2147483701" r:id="rId26"/>
    <p:sldLayoutId id="2147483702" r:id="rId27"/>
    <p:sldLayoutId id="2147483703" r:id="rId28"/>
    <p:sldLayoutId id="2147483704" r:id="rId29"/>
    <p:sldLayoutId id="2147483705" r:id="rId30"/>
    <p:sldLayoutId id="2147483706" r:id="rId31"/>
    <p:sldLayoutId id="214748370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41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image" Target="../media/image63.png"/><Relationship Id="rId1" Type="http://schemas.openxmlformats.org/officeDocument/2006/relationships/image" Target="../media/image6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slideLayout" Target="../slideLayouts/slideLayout26.xml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3" y="1435155"/>
            <a:ext cx="353686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练习十一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8105" y="83301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914842" y="555526"/>
                <a:ext cx="7545589" cy="1765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学校为了绿化校园，买了柳树、槐树和梧桐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种树。其中柳树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棵，槐树棵数是柳树的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，又是梧桐棵数的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。梧桐有多少棵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842" y="555526"/>
                <a:ext cx="7545589" cy="1765868"/>
              </a:xfrm>
              <a:prstGeom prst="rect">
                <a:avLst/>
              </a:prstGeom>
              <a:blipFill rotWithShape="1">
                <a:blip r:embed="rId2"/>
                <a:stretch>
                  <a:fillRect l="-6" t="-30" r="4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60998" y="2315092"/>
            <a:ext cx="2111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理解题意：</a:t>
            </a:r>
            <a:endParaRPr lang="zh-CN" altLang="zh-CN" sz="3600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0998" y="2852716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画线段图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4147" y="2632289"/>
            <a:ext cx="972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柳树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69130" y="3012964"/>
            <a:ext cx="2160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64671" y="2821514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 rot="5400000">
            <a:off x="4369893" y="1552310"/>
            <a:ext cx="346331" cy="2172143"/>
          </a:xfrm>
          <a:prstGeom prst="leftBrace">
            <a:avLst>
              <a:gd name="adj1" fmla="val 8333"/>
              <a:gd name="adj2" fmla="val 5129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09202" y="2199189"/>
            <a:ext cx="867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224774" y="2821514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50816" y="2840948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29130" y="2821514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42940" y="3359435"/>
            <a:ext cx="83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槐树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440508" y="3644945"/>
            <a:ext cx="1519925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448190" y="3446477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208293" y="3446477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943044" y="3419837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938236" y="3011248"/>
            <a:ext cx="9616" cy="47971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440065" y="4039448"/>
            <a:ext cx="83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梧桐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3456987" y="4212110"/>
            <a:ext cx="1942585" cy="469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453322" y="4040094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936572" y="4035180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394368" y="4035180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934439" y="4031565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382953" y="4033583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943044" y="3591853"/>
            <a:ext cx="0" cy="56859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左大括号 36"/>
          <p:cNvSpPr/>
          <p:nvPr/>
        </p:nvSpPr>
        <p:spPr>
          <a:xfrm rot="16200000">
            <a:off x="4239071" y="3411910"/>
            <a:ext cx="346331" cy="1920078"/>
          </a:xfrm>
          <a:prstGeom prst="leftBrace">
            <a:avLst>
              <a:gd name="adj1" fmla="val 8333"/>
              <a:gd name="adj2" fmla="val 5129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56100" y="4437760"/>
            <a:ext cx="867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？棵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2" grpId="0" animBg="1"/>
      <p:bldP spid="13" grpId="0"/>
      <p:bldP spid="17" grpId="0"/>
      <p:bldP spid="29" grpId="0"/>
      <p:bldP spid="37" grpId="0" animBg="1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678367" y="823319"/>
                <a:ext cx="4614478" cy="6165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柳树棵数的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3</m:t>
                        </m:r>
                      </m:den>
                    </m:f>
                    <m:r>
                      <a:rPr lang="en-US" altLang="zh-CN" sz="2400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等于梧桐棵数的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4</m:t>
                        </m:r>
                      </m:den>
                    </m:f>
                    <m:r>
                      <a:rPr lang="en-US" altLang="zh-CN" sz="2400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367" y="823319"/>
                <a:ext cx="4614478" cy="616515"/>
              </a:xfrm>
              <a:prstGeom prst="rect">
                <a:avLst/>
              </a:prstGeom>
              <a:blipFill rotWithShape="1">
                <a:blip r:embed="rId1"/>
                <a:stretch>
                  <a:fillRect l="-1" t="-58" r="14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1560185" y="1567334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46479" y="1545526"/>
            <a:ext cx="2410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梧桐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645445" y="2090554"/>
                <a:ext cx="233168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27×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445" y="2090554"/>
                <a:ext cx="2331684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2" t="-19" r="27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2834078" y="2803185"/>
                <a:ext cx="233168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18÷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4078" y="2803185"/>
                <a:ext cx="2331684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3" t="-41" r="2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2819764" y="3515816"/>
                <a:ext cx="233168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18×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764" y="3515816"/>
                <a:ext cx="2331684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16" t="-64" r="14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2847653" y="4208770"/>
            <a:ext cx="1531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6016" y="4132222"/>
            <a:ext cx="2835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答：梧桐有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53273" y="355557"/>
            <a:ext cx="2111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数量关系式：</a:t>
            </a:r>
            <a:endParaRPr lang="zh-CN" altLang="zh-CN" sz="3600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2764" y="6742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27735" y="340739"/>
                <a:ext cx="7604705" cy="1341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水果店运来苹果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筐，运来梨的筐数是苹果的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，又是橘子筐数的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。运来橘子多少筐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735" y="340739"/>
                <a:ext cx="7604705" cy="1341329"/>
              </a:xfrm>
              <a:prstGeom prst="rect">
                <a:avLst/>
              </a:prstGeom>
              <a:blipFill rotWithShape="1">
                <a:blip r:embed="rId2"/>
                <a:stretch>
                  <a:fillRect t="-28" r="-1896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2762944" y="1595397"/>
                <a:ext cx="4556694" cy="6312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苹果筐数的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等于橘子筐数的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𝟗</m:t>
                        </m:r>
                      </m:den>
                    </m:f>
                    <m:r>
                      <a:rPr lang="en-US" altLang="zh-CN" sz="2400" b="1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2944" y="1595397"/>
                <a:ext cx="4556694" cy="631263"/>
              </a:xfrm>
              <a:prstGeom prst="rect">
                <a:avLst/>
              </a:prstGeom>
              <a:blipFill rotWithShape="1">
                <a:blip r:embed="rId3"/>
                <a:stretch>
                  <a:fillRect l="-1" t="-44" r="14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1631" y="1682068"/>
            <a:ext cx="2111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数量关系式：</a:t>
            </a:r>
            <a:endParaRPr lang="zh-CN" altLang="zh-CN" sz="3600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2272" y="2221314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18566" y="2199506"/>
            <a:ext cx="3261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运来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橘子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筐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541953" y="2716320"/>
                <a:ext cx="2331684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20×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1953" y="2716320"/>
                <a:ext cx="2331684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2" t="-59" r="1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744161" y="3291830"/>
                <a:ext cx="2331684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5÷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4161" y="3291830"/>
                <a:ext cx="2331684" cy="721031"/>
              </a:xfrm>
              <a:prstGeom prst="rect">
                <a:avLst/>
              </a:prstGeom>
              <a:blipFill rotWithShape="1">
                <a:blip r:embed="rId5"/>
                <a:stretch>
                  <a:fillRect l="-14" t="-87" r="12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716272" y="3867894"/>
                <a:ext cx="2013815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5×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6272" y="3867894"/>
                <a:ext cx="2013815" cy="712631"/>
              </a:xfrm>
              <a:prstGeom prst="rect">
                <a:avLst/>
              </a:prstGeom>
              <a:blipFill rotWithShape="1">
                <a:blip r:embed="rId6"/>
                <a:stretch>
                  <a:fillRect l="-19" t="-15" r="30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2743057" y="4318915"/>
            <a:ext cx="1531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99992" y="4507173"/>
            <a:ext cx="3261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答：运来橘子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筐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115616" y="627534"/>
                <a:ext cx="7056784" cy="11498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科技馆今天接待观众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人，比昨天接待人数的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多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人。科技馆昨天接待了多少人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627534"/>
                <a:ext cx="7056784" cy="1149867"/>
              </a:xfrm>
              <a:prstGeom prst="rect">
                <a:avLst/>
              </a:prstGeom>
              <a:blipFill rotWithShape="1">
                <a:blip r:embed="rId2"/>
                <a:stretch>
                  <a:fillRect l="-8" t="-13" r="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56582" y="2787774"/>
                <a:ext cx="7287826" cy="718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昨天接待人数的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加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等于今天接待观众人数</a:t>
                </a:r>
                <a:endPara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582" y="2787774"/>
                <a:ext cx="7287826" cy="718979"/>
              </a:xfrm>
              <a:prstGeom prst="rect">
                <a:avLst/>
              </a:prstGeom>
              <a:blipFill rotWithShape="1">
                <a:blip r:embed="rId3"/>
                <a:stretch>
                  <a:fillRect l="-4" t="-17" r="3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04316" y="1964787"/>
            <a:ext cx="2111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数量关系式：</a:t>
            </a:r>
            <a:endParaRPr lang="zh-CN" altLang="zh-CN" sz="3600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71600" y="575268"/>
                <a:ext cx="7560840" cy="718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昨天接待人数的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加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等于今天接待观众人数</a:t>
                </a:r>
                <a:endPara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575268"/>
                <a:ext cx="7560840" cy="718979"/>
              </a:xfrm>
              <a:prstGeom prst="rect">
                <a:avLst/>
              </a:prstGeom>
              <a:blipFill rotWithShape="1">
                <a:blip r:embed="rId1"/>
                <a:stretch>
                  <a:fillRect l="-1" t="-82" r="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1093371" y="1381145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9665" y="1359337"/>
            <a:ext cx="4951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科技馆昨天接待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178631" y="1904365"/>
                <a:ext cx="2331684" cy="718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802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31" y="1904365"/>
                <a:ext cx="2331684" cy="718979"/>
              </a:xfrm>
              <a:prstGeom prst="rect">
                <a:avLst/>
              </a:prstGeom>
              <a:blipFill rotWithShape="1">
                <a:blip r:embed="rId2"/>
                <a:stretch>
                  <a:fillRect l="-25" r="23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367264" y="2616996"/>
                <a:ext cx="233168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800÷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264" y="2616996"/>
                <a:ext cx="2331684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27" t="-23" r="2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352950" y="3329627"/>
                <a:ext cx="2331684" cy="11498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950" y="3329627"/>
                <a:ext cx="2331684" cy="1149867"/>
              </a:xfrm>
              <a:prstGeom prst="rect">
                <a:avLst/>
              </a:prstGeom>
              <a:blipFill rotWithShape="1">
                <a:blip r:embed="rId4"/>
                <a:stretch>
                  <a:fillRect l="-12" t="-28" r="10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2359085" y="3966324"/>
            <a:ext cx="1531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8317" y="4099980"/>
            <a:ext cx="482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答：科技馆昨天接待了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640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952996" y="943108"/>
                <a:ext cx="7344816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地球赤道长约是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万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km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，比光每秒传播的距离的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少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万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km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。光每秒传播约多少万千米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996" y="943108"/>
                <a:ext cx="7344816" cy="1145570"/>
              </a:xfrm>
              <a:prstGeom prst="rect">
                <a:avLst/>
              </a:prstGeom>
              <a:blipFill rotWithShape="1">
                <a:blip r:embed="rId2"/>
                <a:stretch>
                  <a:fillRect l="-7" t="-12" r="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187624" y="2928511"/>
                <a:ext cx="7272808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光每秒传播的距离的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减去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等于地球赤道长</a:t>
                </a:r>
                <a:endPara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928511"/>
                <a:ext cx="7272808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" t="-74" r="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94703" y="2094116"/>
            <a:ext cx="2111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数量关系式：</a:t>
            </a:r>
            <a:endParaRPr lang="zh-CN" altLang="zh-CN" sz="3600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93371" y="1353245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9665" y="1331437"/>
            <a:ext cx="4951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光每秒传播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178631" y="1876465"/>
                <a:ext cx="2331684" cy="718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631" y="1876465"/>
                <a:ext cx="2331684" cy="718979"/>
              </a:xfrm>
              <a:prstGeom prst="rect">
                <a:avLst/>
              </a:prstGeom>
              <a:blipFill rotWithShape="1">
                <a:blip r:embed="rId1"/>
                <a:stretch>
                  <a:fillRect l="-25" t="-6" r="2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367264" y="2616996"/>
                <a:ext cx="2331684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6÷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264" y="2616996"/>
                <a:ext cx="2331684" cy="721031"/>
              </a:xfrm>
              <a:prstGeom prst="rect">
                <a:avLst/>
              </a:prstGeom>
              <a:blipFill rotWithShape="1">
                <a:blip r:embed="rId2"/>
                <a:stretch>
                  <a:fillRect l="-27" t="-22" r="25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2352950" y="3329627"/>
            <a:ext cx="2331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6×5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59085" y="3966324"/>
            <a:ext cx="1531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8317" y="4099980"/>
            <a:ext cx="482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答：光每秒传播约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万千米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90780" y="475377"/>
                <a:ext cx="7439069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光每秒传播的距离的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减去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等于地球赤道长</a:t>
                </a:r>
                <a:endPara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80" y="475377"/>
                <a:ext cx="7439069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3" t="-56" r="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9543" y="1751013"/>
            <a:ext cx="7880246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863600" y="3370795"/>
            <a:ext cx="7092776" cy="5407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能正确应用方程解决实际问题。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600" y="2215337"/>
            <a:ext cx="7172563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能清晰地分析数量关系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找出等量关系式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找准单位“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915816" y="674400"/>
            <a:ext cx="30700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稍复杂的分数问题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67544" y="1197620"/>
          <a:ext cx="8208912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912"/>
              </a:tblGrid>
              <a:tr h="1265365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已知一个数的几分之几等于另一个数的几分之几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求另一个数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所求的量就是单位“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的量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设所求的量为</a:t>
                      </a:r>
                      <a:r>
                        <a:rPr lang="en-US" altLang="zh-CN" sz="2800" b="1" i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可以用方程解答。</a:t>
                      </a:r>
                      <a:endParaRPr lang="zh-CN" altLang="en-US" sz="2800" b="1" dirty="0"/>
                    </a:p>
                  </a:txBody>
                  <a:tcPr/>
                </a:tc>
              </a:tr>
              <a:tr h="513176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解决稍复杂的分数除法问题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关键是找出单位“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和题中存在的等量关系。</a:t>
                      </a:r>
                      <a:endParaRPr lang="zh-CN" altLang="en-US" sz="2800" b="1" dirty="0"/>
                    </a:p>
                  </a:txBody>
                  <a:tcPr/>
                </a:tc>
              </a:tr>
              <a:tr h="8857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甲比乙的几分之几多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少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几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已知甲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求乙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我们可以设乙为</a:t>
                      </a:r>
                      <a:r>
                        <a:rPr lang="en-US" altLang="zh-CN" sz="2800" b="1" i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根据乙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几分之几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±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几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甲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列方程解答。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779889" y="877888"/>
                <a:ext cx="7752551" cy="20056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花园里有美人蕉、月季和玫瑰，其中玫瑰的株数是月季的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，美人蕉的株数是玫瑰的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议一议：上面这段话中两个分数表示的意义。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如果有玫瑰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株，你能提出什么数学问题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89" y="877888"/>
                <a:ext cx="7752551" cy="2005677"/>
              </a:xfrm>
              <a:prstGeom prst="rect">
                <a:avLst/>
              </a:prstGeom>
              <a:blipFill rotWithShape="1">
                <a:blip r:embed="rId2"/>
                <a:stretch>
                  <a:fillRect l="-1" t="-16" r="7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6810" y="1203598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56649" y="997878"/>
            <a:ext cx="1067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250437" y="1755109"/>
                <a:ext cx="117692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437" y="1755109"/>
                <a:ext cx="1176924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10" t="-99" r="33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797810" y="1837049"/>
                <a:ext cx="1305165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7810" y="1837049"/>
                <a:ext cx="1305165" cy="618311"/>
              </a:xfrm>
              <a:prstGeom prst="rect">
                <a:avLst/>
              </a:prstGeom>
              <a:blipFill rotWithShape="1">
                <a:blip r:embed="rId3"/>
                <a:stretch>
                  <a:fillRect l="-20" t="-102" r="38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286752" y="1795357"/>
                <a:ext cx="1553630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16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0" i="1" dirty="0" smtClean="0">
                          <a:latin typeface="Cambria Math" panose="02040503050406030204"/>
                          <a:ea typeface="Cambria Math" panose="02040503050406030204"/>
                        </a:rPr>
                        <m:t>14</m:t>
                      </m:r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752" y="1795357"/>
                <a:ext cx="1553630" cy="610873"/>
              </a:xfrm>
              <a:prstGeom prst="rect">
                <a:avLst/>
              </a:prstGeom>
              <a:blipFill rotWithShape="1">
                <a:blip r:embed="rId4"/>
                <a:stretch>
                  <a:fillRect l="-40" t="-35" r="27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083547" y="2544335"/>
                <a:ext cx="1414170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547" y="2544335"/>
                <a:ext cx="1414170" cy="612732"/>
              </a:xfrm>
              <a:prstGeom prst="rect">
                <a:avLst/>
              </a:prstGeom>
              <a:blipFill rotWithShape="1">
                <a:blip r:embed="rId5"/>
                <a:stretch>
                  <a:fillRect l="-17" t="-86" r="19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/>
          <p:cNvCxnSpPr/>
          <p:nvPr/>
        </p:nvCxnSpPr>
        <p:spPr>
          <a:xfrm>
            <a:off x="1455410" y="2677903"/>
            <a:ext cx="180020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38899" y="2970127"/>
            <a:ext cx="180020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55410" y="2324250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4390" y="2985774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41124" y="2940567"/>
            <a:ext cx="180020" cy="12026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169413" y="2636446"/>
            <a:ext cx="229058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404166" y="2926234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68659" y="2367841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838899" y="2609668"/>
            <a:ext cx="180020" cy="12026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192576" y="3000699"/>
            <a:ext cx="229058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904390" y="2282793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12832" y="3006035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1250437" y="3253791"/>
                <a:ext cx="614271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437" y="3253791"/>
                <a:ext cx="614271" cy="610936"/>
              </a:xfrm>
              <a:prstGeom prst="rect">
                <a:avLst/>
              </a:prstGeom>
              <a:blipFill rotWithShape="1">
                <a:blip r:embed="rId6"/>
                <a:stretch>
                  <a:fillRect l="-20" t="-8" r="57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1" name="TextBox 70"/>
              <p:cNvSpPr txBox="1"/>
              <p:nvPr/>
            </p:nvSpPr>
            <p:spPr>
              <a:xfrm>
                <a:off x="3070638" y="2580614"/>
                <a:ext cx="1790875" cy="6117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16</m:t>
                          </m:r>
                        </m:den>
                      </m:f>
                      <m:r>
                        <a:rPr lang="en-US" altLang="zh-CN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0" i="1" dirty="0" smtClean="0">
                          <a:latin typeface="Cambria Math" panose="02040503050406030204"/>
                          <a:ea typeface="Cambria Math" panose="02040503050406030204"/>
                        </a:rPr>
                        <m:t>14</m:t>
                      </m:r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0638" y="2580614"/>
                <a:ext cx="1790875" cy="611706"/>
              </a:xfrm>
              <a:prstGeom prst="rect">
                <a:avLst/>
              </a:prstGeom>
              <a:blipFill rotWithShape="1">
                <a:blip r:embed="rId7"/>
                <a:stretch>
                  <a:fillRect l="-23" t="-100" r="3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2" name="直接连接符 71"/>
          <p:cNvCxnSpPr/>
          <p:nvPr/>
        </p:nvCxnSpPr>
        <p:spPr>
          <a:xfrm>
            <a:off x="3505754" y="2686054"/>
            <a:ext cx="180020" cy="1818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4474184" y="3000356"/>
            <a:ext cx="229058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3551286" y="2415478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574723" y="3054362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3446690" y="2975746"/>
            <a:ext cx="180020" cy="1818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483482" y="2707576"/>
            <a:ext cx="229058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3571245" y="3054362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592362" y="2438285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620283" y="3192474"/>
            <a:ext cx="180020" cy="1818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3949038" y="2823589"/>
            <a:ext cx="229058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691739" y="3284887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046950" y="2485999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3139554" y="3563395"/>
                <a:ext cx="614271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9554" y="3563395"/>
                <a:ext cx="614271" cy="610936"/>
              </a:xfrm>
              <a:prstGeom prst="rect">
                <a:avLst/>
              </a:prstGeom>
              <a:blipFill rotWithShape="1">
                <a:blip r:embed="rId8"/>
                <a:stretch>
                  <a:fillRect l="-19" t="-67" r="55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5" name="TextBox 84"/>
              <p:cNvSpPr txBox="1"/>
              <p:nvPr/>
            </p:nvSpPr>
            <p:spPr>
              <a:xfrm>
                <a:off x="5661610" y="2650393"/>
                <a:ext cx="1542410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13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1610" y="2650393"/>
                <a:ext cx="1542410" cy="618311"/>
              </a:xfrm>
              <a:prstGeom prst="rect">
                <a:avLst/>
              </a:prstGeom>
              <a:blipFill rotWithShape="1">
                <a:blip r:embed="rId9"/>
                <a:stretch>
                  <a:fillRect l="-38" t="-87" r="38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直接连接符 85"/>
          <p:cNvCxnSpPr/>
          <p:nvPr/>
        </p:nvCxnSpPr>
        <p:spPr>
          <a:xfrm>
            <a:off x="6009940" y="2748768"/>
            <a:ext cx="180020" cy="1818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930313" y="3054362"/>
            <a:ext cx="154297" cy="1381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009940" y="2477485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007461" y="3091294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6034459" y="3053202"/>
            <a:ext cx="180020" cy="1818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6448464" y="2778097"/>
            <a:ext cx="124983" cy="10837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041666" y="3108368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483437" y="2498064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6094243" y="3268704"/>
            <a:ext cx="180020" cy="1818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912393" y="2784389"/>
            <a:ext cx="172217" cy="10207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6189960" y="3291349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018608" y="2507521"/>
            <a:ext cx="2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" name="TextBox 99"/>
              <p:cNvSpPr txBox="1"/>
              <p:nvPr/>
            </p:nvSpPr>
            <p:spPr>
              <a:xfrm>
                <a:off x="5652120" y="3570209"/>
                <a:ext cx="742511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3570209"/>
                <a:ext cx="742511" cy="612732"/>
              </a:xfrm>
              <a:prstGeom prst="rect">
                <a:avLst/>
              </a:prstGeom>
              <a:blipFill rotWithShape="1">
                <a:blip r:embed="rId10"/>
                <a:stretch>
                  <a:fillRect l="-84" t="-39" r="24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4" name="组合 15"/>
          <p:cNvGrpSpPr/>
          <p:nvPr/>
        </p:nvGrpSpPr>
        <p:grpSpPr bwMode="auto">
          <a:xfrm>
            <a:off x="232956" y="317883"/>
            <a:ext cx="2257901" cy="561975"/>
            <a:chOff x="192082" y="413479"/>
            <a:chExt cx="2257643" cy="561692"/>
          </a:xfrm>
        </p:grpSpPr>
        <p:pic>
          <p:nvPicPr>
            <p:cNvPr id="99" name="图片 14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" name="文本框 14"/>
            <p:cNvSpPr txBox="1">
              <a:spLocks noChangeArrowheads="1"/>
            </p:cNvSpPr>
            <p:nvPr/>
          </p:nvSpPr>
          <p:spPr bwMode="auto">
            <a:xfrm>
              <a:off x="602513" y="413479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1" grpId="0"/>
      <p:bldP spid="12" grpId="0"/>
      <p:bldP spid="34" grpId="0"/>
      <p:bldP spid="71" grpId="0"/>
      <p:bldP spid="84" grpId="0"/>
      <p:bldP spid="85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27735" y="843558"/>
                <a:ext cx="7748721" cy="1765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声音在空气中的传播速度约是每秒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km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，是声音在水中传播速度的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。声音在水中每秒传播多少千米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735" y="843558"/>
                <a:ext cx="7748721" cy="1765868"/>
              </a:xfrm>
              <a:prstGeom prst="rect">
                <a:avLst/>
              </a:prstGeom>
              <a:blipFill rotWithShape="1">
                <a:blip r:embed="rId2"/>
                <a:stretch>
                  <a:fillRect t="-16" r="6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475656" y="3263685"/>
                <a:ext cx="6192688" cy="11435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声音在水中传播速度的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800" b="1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＝声音在空气中的传播速度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263685"/>
                <a:ext cx="6192688" cy="1143518"/>
              </a:xfrm>
              <a:prstGeom prst="rect">
                <a:avLst/>
              </a:prstGeom>
              <a:blipFill rotWithShape="1">
                <a:blip r:embed="rId3"/>
                <a:stretch>
                  <a:fillRect l="-9" t="-37" r="1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1019741" y="2736458"/>
            <a:ext cx="2102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等量关系：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07763" y="285803"/>
                <a:ext cx="6696744" cy="11435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声音在水中传播速度的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800" b="1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＝声音在空气中的传播速度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763" y="285803"/>
                <a:ext cx="6696744" cy="1143518"/>
              </a:xfrm>
              <a:prstGeom prst="rect">
                <a:avLst/>
              </a:prstGeom>
              <a:blipFill rotWithShape="1">
                <a:blip r:embed="rId1"/>
                <a:stretch>
                  <a:fillRect l="-5" t="-5" r="5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560185" y="1429321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46479" y="1407513"/>
            <a:ext cx="53658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声音在水中每秒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传播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645445" y="1952541"/>
                <a:ext cx="1733368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445" y="1952541"/>
                <a:ext cx="1733368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2" t="-77" r="28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834078" y="2665172"/>
                <a:ext cx="2331684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4078" y="2665172"/>
                <a:ext cx="2331684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2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819764" y="3377803"/>
                <a:ext cx="233168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×4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764" y="3377803"/>
                <a:ext cx="2331684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16" t="-33" r="14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847653" y="4070757"/>
                <a:ext cx="1531160" cy="741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7653" y="4070757"/>
                <a:ext cx="1531160" cy="741806"/>
              </a:xfrm>
              <a:prstGeom prst="rect">
                <a:avLst/>
              </a:prstGeom>
              <a:blipFill rotWithShape="1">
                <a:blip r:embed="rId5"/>
                <a:stretch>
                  <a:fillRect l="-20" t="-55" r="32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416202" y="4103283"/>
                <a:ext cx="493204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答：在水中每秒传播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𝟑𝟒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6202" y="4103283"/>
                <a:ext cx="4932040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8" t="-77" r="8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2734" y="55552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887756" y="413851"/>
                <a:ext cx="8148739" cy="13329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一列特快列车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时行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120km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。照这样计算，从上海到西安约用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时。上海到西安的铁路长是多少千米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756" y="413851"/>
                <a:ext cx="8148739" cy="1332929"/>
              </a:xfrm>
              <a:prstGeom prst="rect">
                <a:avLst/>
              </a:prstGeom>
              <a:blipFill rotWithShape="1">
                <a:blip r:embed="rId2"/>
                <a:stretch>
                  <a:fillRect t="-35" r="5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059832" y="1884645"/>
                <a:ext cx="210229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1884645"/>
                <a:ext cx="2102294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19" t="-84" r="10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2787560" y="2719420"/>
                <a:ext cx="2646838" cy="713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560" y="2719420"/>
                <a:ext cx="2646838" cy="713529"/>
              </a:xfrm>
              <a:prstGeom prst="rect">
                <a:avLst/>
              </a:prstGeom>
              <a:blipFill rotWithShape="1">
                <a:blip r:embed="rId4"/>
                <a:stretch>
                  <a:fillRect l="-21" t="-49" r="3" b="-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2826023" y="3505057"/>
            <a:ext cx="2385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1480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9609" y="2497056"/>
            <a:ext cx="576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219608" y="2970764"/>
            <a:ext cx="576064" cy="1992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018871" y="3203999"/>
            <a:ext cx="288032" cy="14490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039932" y="2821983"/>
            <a:ext cx="288032" cy="14490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45838" y="3223686"/>
            <a:ext cx="288032" cy="14490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021819" y="3244377"/>
            <a:ext cx="324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10979" y="2447544"/>
            <a:ext cx="324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37868" y="3159797"/>
            <a:ext cx="324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6158" y="4028277"/>
            <a:ext cx="6319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答：上海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到西安的铁路长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1480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6" grpId="0"/>
      <p:bldP spid="17" grpId="0"/>
      <p:bldP spid="18" grpId="0"/>
      <p:bldP spid="28" grpId="0"/>
      <p:bldP spid="29" grpId="0"/>
      <p:bldP spid="30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7" y="52574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056850" y="355159"/>
            <a:ext cx="62323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这台拖拉机每时耕地多少公顷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这台拖拉机耕地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公顷需要多少时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322604"/>
            <a:ext cx="3055566" cy="183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644365" y="1347643"/>
            <a:ext cx="1107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⑴解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31987" y="1860939"/>
                <a:ext cx="610455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根据：工作时间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工作效率＝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工作量可得：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987" y="1860939"/>
                <a:ext cx="6104556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7" t="-84" r="1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1773794" y="1325835"/>
            <a:ext cx="4203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设每时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耕地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953012" y="2268980"/>
                <a:ext cx="1616581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3012" y="2268980"/>
                <a:ext cx="1616581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24" t="-17" r="16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126701" y="2983663"/>
                <a:ext cx="1976621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701" y="2983663"/>
                <a:ext cx="1976621" cy="712631"/>
              </a:xfrm>
              <a:prstGeom prst="rect">
                <a:avLst/>
              </a:prstGeom>
              <a:blipFill rotWithShape="1">
                <a:blip r:embed="rId5"/>
                <a:stretch>
                  <a:fillRect l="-4" t="-61" r="30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126701" y="3759143"/>
                <a:ext cx="1867703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×3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701" y="3759143"/>
                <a:ext cx="1867703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5" t="-81" r="14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150292" y="4427623"/>
                <a:ext cx="1294033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0292" y="4427623"/>
                <a:ext cx="1294033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14" t="-56" r="7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971115" y="4116484"/>
                <a:ext cx="5607077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答：这台拖拉机每时耕地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公顷。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115" y="4116484"/>
                <a:ext cx="5607077" cy="714683"/>
              </a:xfrm>
              <a:prstGeom prst="rect">
                <a:avLst/>
              </a:prstGeom>
              <a:blipFill rotWithShape="1">
                <a:blip r:embed="rId8"/>
                <a:stretch>
                  <a:fillRect l="-8" t="-58" r="9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91771"/>
            <a:ext cx="4032448" cy="241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11189" y="806087"/>
            <a:ext cx="1107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⑵解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31987" y="1355790"/>
                <a:ext cx="711605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根据：工作时间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工作效率＝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工作量可得：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987" y="1355790"/>
                <a:ext cx="7116051" cy="523220"/>
              </a:xfrm>
              <a:prstGeom prst="rect">
                <a:avLst/>
              </a:prstGeom>
              <a:blipFill rotWithShape="1">
                <a:blip r:embed="rId2"/>
                <a:stretch>
                  <a:fillRect l="-6" t="-1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1840618" y="784279"/>
            <a:ext cx="2410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953012" y="2091771"/>
                <a:ext cx="1616581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3012" y="2091771"/>
                <a:ext cx="1616581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4" t="-11" r="16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150292" y="2799370"/>
                <a:ext cx="1976621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</a:rPr>
                      <m:t>𝟏</m:t>
                    </m:r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0292" y="2799370"/>
                <a:ext cx="1976621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9" t="-41" r="2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2112003" y="3547056"/>
            <a:ext cx="1867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1×2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50292" y="4162313"/>
            <a:ext cx="1294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3908" y="4259265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答：需要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2D050"/>
        </a:solidFill>
        <a:ln>
          <a:noFill/>
        </a:ln>
      </a:spPr>
      <a:bodyPr rtlCol="0" anchor="ctr"/>
      <a:lstStyle>
        <a:defPPr algn="ctr">
          <a:defRPr sz="2800" b="1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1821</Words>
  <Application>WPS 演示</Application>
  <PresentationFormat>全屏显示(16:9)</PresentationFormat>
  <Paragraphs>270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楷体</vt:lpstr>
      <vt:lpstr>Calibri</vt:lpstr>
      <vt:lpstr>黑体</vt:lpstr>
      <vt:lpstr>楷体_GB2312</vt:lpstr>
      <vt:lpstr>幼圆</vt:lpstr>
      <vt:lpstr>Times New Roman</vt:lpstr>
      <vt:lpstr>Cambria Math</vt:lpstr>
      <vt:lpstr>华文新魏</vt:lpstr>
      <vt:lpstr>等线</vt:lpstr>
      <vt:lpstr>微软雅黑</vt:lpstr>
      <vt:lpstr>Arial Unicode MS</vt:lpstr>
      <vt:lpstr>2_自定义设计方案</vt:lpstr>
      <vt:lpstr>1_Office 主题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205</cp:revision>
  <dcterms:created xsi:type="dcterms:W3CDTF">2018-09-11T05:46:00Z</dcterms:created>
  <dcterms:modified xsi:type="dcterms:W3CDTF">2023-08-29T01:01:38Z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51318EE2F7BD463EAE3928BD88A5F969_12</vt:lpwstr>
  </property>
</Properties>
</file>