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5" r:id="rId3"/>
  </p:sldMasterIdLst>
  <p:sldIdLst>
    <p:sldId id="256" r:id="rId4"/>
    <p:sldId id="301" r:id="rId5"/>
    <p:sldId id="363" r:id="rId6"/>
    <p:sldId id="364" r:id="rId7"/>
    <p:sldId id="365" r:id="rId8"/>
    <p:sldId id="353" r:id="rId9"/>
    <p:sldId id="361" r:id="rId10"/>
    <p:sldId id="359" r:id="rId11"/>
    <p:sldId id="362" r:id="rId12"/>
    <p:sldId id="360" r:id="rId13"/>
    <p:sldId id="358" r:id="rId14"/>
    <p:sldId id="271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24" y="-90"/>
      </p:cViewPr>
      <p:guideLst>
        <p:guide orient="horz" pos="1620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1B04182-DD99-499D-BE1B-CDA71FEA2F0C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D1DE485-0C59-4388-AF4C-D2284FD54E1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20FA3E1-B7D0-42BF-81B9-3EBCB3A4287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E434BF9-1474-4ADB-998B-2E1E26C1D66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练习四</a:t>
            </a:r>
            <a:endParaRPr lang="en-US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25420CB-889E-41BC-A3F9-B18706EC5E16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2DD679F-2551-4C34-AA55-61C888B64F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练习四</a:t>
            </a:r>
            <a:endParaRPr lang="en-US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25420CB-889E-41BC-A3F9-B18706EC5E16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2DD679F-2551-4C34-AA55-61C888B64F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F9EE4A4-03A8-4DB1-AA13-35F77D28EA54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01E3AB6-00E7-44D3-AB56-D962871E65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9AF60D-327F-4AD0-B3A9-EBA85107ADC3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CE842D8-D39F-405B-9AA5-0FC00BC8B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38F722C-904C-43EB-82BC-E464D87461CE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B8F6FE1-3089-42D8-80E7-6CF84C1D4E9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2E7A934-6844-4CE2-BAC8-A64624120BA3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6B7D454-D6AB-4D48-8B79-2BA64F1780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9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2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060B346-3FD2-45D8-80E5-6D9BC5C1F604}" type="datetimeFigureOut">
              <a:rPr lang="zh-CN" altLang="en-US"/>
            </a:fld>
            <a:endParaRPr lang="zh-CN" altLang="en-US"/>
          </a:p>
        </p:txBody>
      </p:sp>
      <p:sp>
        <p:nvSpPr>
          <p:cNvPr id="15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13D6EEB-00D6-46D7-B3B6-B68E1AABBD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5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70A9F45-E71B-43F3-B9AA-919F0FD280AE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9597C80-8138-402B-9243-91731F6508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4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7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FD15D66-1C44-4CA4-8340-E422AD18F067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1D0A70-9EC8-4EC2-865B-82D86D2A19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0588330-CC79-45B0-9B07-137BC876E334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A427C5F-5DB9-4EFA-8853-BC45653E52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ACC2DE4-EB8F-48A8-8A18-EECB33BA2239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EB32D9D-70E7-4D98-A64A-D4D138847C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A392716-BF3A-436B-AAFB-9DE9429757AA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8529A74-EAE3-412A-8DB1-EBDE322159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4FD2A8B-214E-4867-8A37-368F7519723B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088CEFA-6711-4B52-81EC-7F36E42118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D5CFB49-89CE-440E-B73A-4954416D8029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F2068CB-516C-4E7C-943E-86F9A8968DE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206E8DD-F1F6-4D2B-86DD-50F2E7DC440C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EC24452-F30D-441D-B606-05C0B56F4FC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AF780C1-2ED1-42B6-8F81-42CB072E6D41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3CAB617-4E15-4B17-9687-05FB4132F78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276B4FF-7A78-462D-B1A7-59AB2BADF163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EF9A1F1-28A5-478E-A601-D1C6988471A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040939C-4FA7-45DF-B066-81874CDED7FB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6C81A9-0E06-4B4A-8E5C-4F8142CE3DE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8CA6892-17A0-49AD-BF66-A961CAE69429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F9F056C-E36E-46A5-99F2-1434E068525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0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9" Type="http://schemas.openxmlformats.org/officeDocument/2006/relationships/image" Target="../media/image2.png"/><Relationship Id="rId28" Type="http://schemas.openxmlformats.org/officeDocument/2006/relationships/image" Target="../media/image1.png"/><Relationship Id="rId27" Type="http://schemas.openxmlformats.org/officeDocument/2006/relationships/image" Target="../media/image4.png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5.xml"/><Relationship Id="rId8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3" Type="http://schemas.openxmlformats.org/officeDocument/2006/relationships/theme" Target="../theme/theme2.xml"/><Relationship Id="rId12" Type="http://schemas.openxmlformats.org/officeDocument/2006/relationships/image" Target="../media/image4.png"/><Relationship Id="rId11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pic>
        <p:nvPicPr>
          <p:cNvPr id="14338" name="图片 3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图片 5"/>
          <p:cNvPicPr>
            <a:picLocks noChangeAspect="1"/>
          </p:cNvPicPr>
          <p:nvPr userDrawn="1"/>
        </p:nvPicPr>
        <p:blipFill>
          <a:blip r:embed="rId29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15"/>
          <p:cNvSpPr txBox="1"/>
          <p:nvPr userDrawn="1"/>
        </p:nvSpPr>
        <p:spPr>
          <a:xfrm>
            <a:off x="179388" y="93663"/>
            <a:ext cx="72072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练习四</a:t>
            </a:r>
            <a:endParaRPr lang="en-US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E20C81F-9612-4B33-B805-A843C1D2F7D3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2DB43FE-219D-4622-B3CB-B9C4332AD99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openxmlformats.org/officeDocument/2006/relationships/slide" Target="slide1.xml"/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slide" Target="slide6.xml"/><Relationship Id="rId2" Type="http://schemas.openxmlformats.org/officeDocument/2006/relationships/image" Target="../media/image14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组合 1"/>
          <p:cNvGrpSpPr/>
          <p:nvPr/>
        </p:nvGrpSpPr>
        <p:grpSpPr bwMode="auto">
          <a:xfrm>
            <a:off x="0" y="0"/>
            <a:ext cx="3492500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40991" name="组合 5"/>
            <p:cNvGrpSpPr/>
            <p:nvPr/>
          </p:nvGrpSpPr>
          <p:grpSpPr bwMode="auto">
            <a:xfrm>
              <a:off x="0" y="51470"/>
              <a:ext cx="3275856" cy="288276"/>
              <a:chOff x="0" y="51470"/>
              <a:chExt cx="3275856" cy="288276"/>
            </a:xfrm>
          </p:grpSpPr>
          <p:sp>
            <p:nvSpPr>
              <p:cNvPr id="40992" name="文本框 22"/>
              <p:cNvSpPr txBox="1">
                <a:spLocks noChangeArrowheads="1"/>
              </p:cNvSpPr>
              <p:nvPr/>
            </p:nvSpPr>
            <p:spPr bwMode="auto">
              <a:xfrm>
                <a:off x="179512" y="51470"/>
                <a:ext cx="2338687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3800" y="2952750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513" y="2952750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23119" y="1435155"/>
            <a:ext cx="268727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练习四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0969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813" y="51911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圆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4098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8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40985" name="图片 2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文本框 10"/>
            <p:cNvSpPr txBox="1"/>
            <p:nvPr/>
          </p:nvSpPr>
          <p:spPr>
            <a:xfrm>
              <a:off x="1435375" y="1385539"/>
              <a:ext cx="411647" cy="6314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7" y="684808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1043608" y="555526"/>
            <a:ext cx="66967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杂技演员表演独轮车走钢丝，车轮直径是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0.6m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。走过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47.1m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长的钢丝，车轮要转动多少周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824336" y="1977946"/>
            <a:ext cx="8095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解：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Picture 2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242" y="2518565"/>
            <a:ext cx="1824997" cy="190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云形标注 5"/>
          <p:cNvSpPr/>
          <p:nvPr/>
        </p:nvSpPr>
        <p:spPr>
          <a:xfrm>
            <a:off x="2320161" y="2862176"/>
            <a:ext cx="2739616" cy="1111543"/>
          </a:xfrm>
          <a:prstGeom prst="cloudCallout">
            <a:avLst>
              <a:gd name="adj1" fmla="val -58196"/>
              <a:gd name="adj2" fmla="val -23680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33913" y="2788160"/>
            <a:ext cx="24156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先求出车轮的周长，再求车轮转动的圈数。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962278" y="1995345"/>
            <a:ext cx="47780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根据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C=</a:t>
            </a:r>
            <a:r>
              <a:rPr lang="el-GR" altLang="zh-CN" sz="2800" b="1" dirty="0">
                <a:latin typeface="楷体" panose="02010609060101010101" charset="-122"/>
                <a:ea typeface="楷体" panose="02010609060101010101" charset="-122"/>
              </a:rPr>
              <a:t>π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d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求出车轮的周长。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101368" y="2680284"/>
            <a:ext cx="18133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0.6×3.14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914685" y="2679848"/>
            <a:ext cx="21739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1.884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351315" y="3212960"/>
            <a:ext cx="30371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车轮要转动周数：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360621" y="3736180"/>
            <a:ext cx="21755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47.1÷1.884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7452320" y="3740822"/>
            <a:ext cx="18101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25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（周）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183055" y="4259400"/>
            <a:ext cx="37930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答：车轮要转动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25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周。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/>
      <p:bldP spid="10" grpId="0"/>
      <p:bldP spid="11" grpId="0"/>
      <p:bldP spid="12" grpId="0"/>
      <p:bldP spid="13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7" y="684808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927734" y="555526"/>
            <a:ext cx="73886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在花卉博览会上，把一个直径为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10m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的圆形展区的半径向外延伸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变成一个新的圆形展区。那么这个新展区的周长是多少米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696583"/>
            <a:ext cx="1822133" cy="1698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228184" y="2256558"/>
            <a:ext cx="19692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楷体" panose="02010609060101010101" charset="-122"/>
                <a:ea typeface="楷体" panose="02010609060101010101" charset="-122"/>
              </a:rPr>
              <a:t>2m   10m    2m</a:t>
            </a:r>
            <a:endParaRPr lang="zh-CN" altLang="en-US" dirty="0"/>
          </a:p>
        </p:txBody>
      </p:sp>
      <p:sp>
        <p:nvSpPr>
          <p:cNvPr id="6" name="圆角矩形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3608" y="2151783"/>
            <a:ext cx="5054725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半径向外延伸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，直径增加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4m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27733" y="3003798"/>
            <a:ext cx="8095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解：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704631" y="2990671"/>
            <a:ext cx="47780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根据</a:t>
            </a:r>
            <a:r>
              <a:rPr lang="en-US" altLang="zh-CN" sz="2800" b="1" i="1" dirty="0">
                <a:latin typeface="楷体" panose="02010609060101010101" charset="-122"/>
                <a:ea typeface="楷体" panose="02010609060101010101" charset="-122"/>
              </a:rPr>
              <a:t>C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el-GR" altLang="zh-CN" sz="2800" b="1" dirty="0">
                <a:latin typeface="楷体" panose="02010609060101010101" charset="-122"/>
                <a:ea typeface="楷体" panose="02010609060101010101" charset="-122"/>
              </a:rPr>
              <a:t>π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d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求出新展区的周长。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942158" y="3511664"/>
            <a:ext cx="32576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3.14×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10+2×2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905960" y="3520355"/>
            <a:ext cx="18133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=3.14×14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857679" y="4034884"/>
            <a:ext cx="23535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43.96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（米）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043608" y="4412744"/>
            <a:ext cx="57791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答：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这个新展区的周长是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43.96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米。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751013"/>
            <a:ext cx="7775575" cy="2044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grpSp>
        <p:nvGrpSpPr>
          <p:cNvPr id="95238" name="组合 12"/>
          <p:cNvGrpSpPr/>
          <p:nvPr/>
        </p:nvGrpSpPr>
        <p:grpSpPr bwMode="auto">
          <a:xfrm>
            <a:off x="212725" y="411163"/>
            <a:ext cx="2246313" cy="561975"/>
            <a:chOff x="212193" y="411510"/>
            <a:chExt cx="2246579" cy="561692"/>
          </a:xfrm>
        </p:grpSpPr>
        <p:pic>
          <p:nvPicPr>
            <p:cNvPr id="95239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2193" y="492071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240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课堂小结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331640" y="2283718"/>
            <a:ext cx="61660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运用圆的周长公式：</a:t>
            </a:r>
            <a:r>
              <a:rPr lang="en-US" altLang="zh-CN" sz="2800" b="1" i="1" dirty="0">
                <a:latin typeface="楷体" panose="02010609060101010101" charset="-122"/>
                <a:ea typeface="楷体" panose="02010609060101010101" charset="-122"/>
              </a:rPr>
              <a:t>C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=πd</a:t>
            </a:r>
            <a:r>
              <a:rPr lang="zh-CN" altLang="en-US" sz="2800" b="1" i="1" dirty="0">
                <a:latin typeface="楷体" panose="02010609060101010101" charset="-122"/>
                <a:ea typeface="楷体" panose="02010609060101010101" charset="-122"/>
              </a:rPr>
              <a:t>或</a:t>
            </a:r>
            <a:r>
              <a:rPr lang="en-US" altLang="zh-CN" sz="2800" b="1" i="1" dirty="0">
                <a:latin typeface="楷体" panose="02010609060101010101" charset="-122"/>
                <a:ea typeface="楷体" panose="02010609060101010101" charset="-122"/>
              </a:rPr>
              <a:t>C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=2π</a:t>
            </a:r>
            <a:r>
              <a:rPr lang="en-US" altLang="zh-CN" sz="2800" b="1" i="1" dirty="0">
                <a:latin typeface="楷体" panose="02010609060101010101" charset="-122"/>
                <a:ea typeface="楷体" panose="02010609060101010101" charset="-122"/>
              </a:rPr>
              <a:t>r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解决生活中的实际问题。</a:t>
            </a:r>
            <a:endParaRPr lang="en-US" altLang="zh-CN" sz="2800" b="1" i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3137429"/>
            <a:ext cx="309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dirty="0">
              <a:ea typeface="楷体_GB2312" panose="02010609030101010101" pitchFamily="49" charset="-122"/>
            </a:endParaRPr>
          </a:p>
        </p:txBody>
      </p:sp>
      <p:grpSp>
        <p:nvGrpSpPr>
          <p:cNvPr id="41988" name="组合 1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41993" name="图片 1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3059832" y="1001713"/>
            <a:ext cx="18133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圆的周长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92039" y="1740766"/>
          <a:ext cx="8372925" cy="2487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5705"/>
                <a:gridCol w="649722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>
                          <a:latin typeface="楷体" panose="02010609060101010101" charset="-122"/>
                          <a:ea typeface="楷体" panose="02010609060101010101" charset="-122"/>
                        </a:rPr>
                        <a:t>已知直径、半径求周长</a:t>
                      </a:r>
                      <a:endParaRPr lang="zh-CN" altLang="en-US" sz="240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1" fontAlgn="auto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圆的周长</a:t>
                      </a:r>
                      <a:r>
                        <a:rPr lang="en-US" altLang="zh-CN" sz="2800" b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=</a:t>
                      </a:r>
                      <a:r>
                        <a:rPr lang="zh-CN" altLang="en-US" sz="2800" b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直径</a:t>
                      </a:r>
                      <a:r>
                        <a:rPr lang="en-US" altLang="zh-CN" sz="2800" b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×</a:t>
                      </a:r>
                      <a:r>
                        <a:rPr lang="zh-CN" altLang="en-US" sz="2800" b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圆周率        </a:t>
                      </a:r>
                      <a:r>
                        <a:rPr lang="en-US" altLang="zh-CN" sz="2800" b="1" i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C</a:t>
                      </a:r>
                      <a:r>
                        <a:rPr lang="en-US" altLang="zh-CN" sz="2800" b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=π</a:t>
                      </a:r>
                      <a:r>
                        <a:rPr lang="en-US" altLang="zh-CN" sz="2800" b="1" i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d</a:t>
                      </a:r>
                      <a:endParaRPr lang="en-US" altLang="zh-CN" sz="2800" b="1" i="1" dirty="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eaLnBrk="1" fontAlgn="auto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圆的周长</a:t>
                      </a:r>
                      <a:r>
                        <a:rPr lang="en-US" altLang="zh-CN" sz="2800" b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=</a:t>
                      </a:r>
                      <a:r>
                        <a:rPr lang="zh-CN" altLang="en-US" sz="2800" b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半径</a:t>
                      </a:r>
                      <a:r>
                        <a:rPr lang="en-US" altLang="zh-CN" sz="2800" b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×2×</a:t>
                      </a:r>
                      <a:r>
                        <a:rPr lang="zh-CN" altLang="en-US" sz="2800" b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圆周率</a:t>
                      </a:r>
                      <a:r>
                        <a:rPr lang="en-US" altLang="zh-CN" sz="2800" b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     </a:t>
                      </a:r>
                      <a:r>
                        <a:rPr lang="en-US" altLang="zh-CN" sz="2800" b="1" i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C</a:t>
                      </a:r>
                      <a:r>
                        <a:rPr lang="en-US" altLang="zh-CN" sz="2800" b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=2π</a:t>
                      </a:r>
                      <a:r>
                        <a:rPr lang="en-US" altLang="zh-CN" sz="2800" b="1" i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r</a:t>
                      </a:r>
                      <a:endParaRPr lang="en-US" altLang="zh-CN" sz="2800" b="1" i="1" dirty="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938499">
                <a:tc>
                  <a:txBody>
                    <a:bodyPr/>
                    <a:lstStyle/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已知周长求直径、半径</a:t>
                      </a:r>
                      <a:endParaRPr lang="zh-CN" altLang="en-US" sz="28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已知圆的周长</a:t>
                      </a: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求圆的直径或半径</a:t>
                      </a: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可以根据圆的周长公式用方程解</a:t>
                      </a: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也可以用公式</a:t>
                      </a:r>
                      <a:r>
                        <a:rPr lang="en-US" altLang="zh-CN" sz="2800" b="1" i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d</a:t>
                      </a: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=</a:t>
                      </a:r>
                      <a:r>
                        <a:rPr lang="en-US" altLang="zh-CN" sz="2800" b="1" i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C</a:t>
                      </a: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÷π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、 </a:t>
                      </a:r>
                      <a:r>
                        <a:rPr lang="en-US" altLang="zh-CN" sz="2800" b="1" i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r</a:t>
                      </a: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=</a:t>
                      </a:r>
                      <a:r>
                        <a:rPr lang="en-US" altLang="zh-CN" sz="2800" b="1" i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C</a:t>
                      </a: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÷π÷2(</a:t>
                      </a:r>
                      <a:r>
                        <a:rPr lang="en-US" altLang="zh-CN" sz="2800" b="1" i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r</a:t>
                      </a: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=</a:t>
                      </a:r>
                      <a:r>
                        <a:rPr lang="en-US" altLang="zh-CN" sz="2800" b="1" i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d</a:t>
                      </a: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÷2)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来解。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755576" y="1017209"/>
            <a:ext cx="3457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求下列各圆的周长。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Picture 7" descr="练习１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116" y="1544029"/>
            <a:ext cx="5184775" cy="1727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620764" y="3088103"/>
            <a:ext cx="14769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C=2πr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4213151" y="3107153"/>
            <a:ext cx="1727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C=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π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d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6122095" y="3111345"/>
            <a:ext cx="20875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C=2πr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4"/>
          <p:cNvSpPr txBox="1">
            <a:spLocks noChangeArrowheads="1"/>
          </p:cNvSpPr>
          <p:nvPr/>
        </p:nvSpPr>
        <p:spPr bwMode="auto">
          <a:xfrm>
            <a:off x="615016" y="406427"/>
            <a:ext cx="1847424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631246" y="3593364"/>
            <a:ext cx="22320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3.14×2×2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1368350" y="4136762"/>
            <a:ext cx="22320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12.56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(cm)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4222457" y="3551986"/>
            <a:ext cx="1727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3.14×5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4162606" y="4116584"/>
            <a:ext cx="1727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15.7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(m)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6152640" y="3536597"/>
            <a:ext cx="2345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3.14×2×1.5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6122095" y="4136762"/>
            <a:ext cx="2345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9.42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(dm)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9" name="图片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606" y="483518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1979613" y="1995488"/>
            <a:ext cx="4824412" cy="801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P5 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练习一 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题；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2123728" y="1601237"/>
            <a:ext cx="482453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819370" y="1286314"/>
            <a:ext cx="7345363" cy="1577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）圆周率是（    ）和（     ）的比值，它用字母（    ）表示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它是我国古代数学家（      ）发现的。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3483989" y="1286314"/>
            <a:ext cx="1008062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周长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5383701" y="1286314"/>
            <a:ext cx="1008062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直径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1186880" y="2312301"/>
            <a:ext cx="1296988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祖冲之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827088" y="2810584"/>
            <a:ext cx="7489825" cy="1645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）圆的周长总是直径的（    ）倍。已知圆的直径就可以用公式（      ）求周长；已知圆的半径就可以用公式（      ）求周长。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Rectangle 19"/>
          <p:cNvSpPr>
            <a:spLocks noChangeArrowheads="1"/>
          </p:cNvSpPr>
          <p:nvPr/>
        </p:nvSpPr>
        <p:spPr bwMode="auto">
          <a:xfrm>
            <a:off x="5473700" y="2797175"/>
            <a:ext cx="542434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π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 Box 22"/>
          <p:cNvSpPr txBox="1">
            <a:spLocks noChangeArrowheads="1"/>
          </p:cNvSpPr>
          <p:nvPr/>
        </p:nvSpPr>
        <p:spPr bwMode="auto">
          <a:xfrm>
            <a:off x="7603626" y="4288510"/>
            <a:ext cx="181407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2756655" y="1779696"/>
            <a:ext cx="542434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π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4751007" y="3370737"/>
            <a:ext cx="1287830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πd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Text Box 25"/>
          <p:cNvSpPr txBox="1">
            <a:spLocks noChangeArrowheads="1"/>
          </p:cNvSpPr>
          <p:nvPr/>
        </p:nvSpPr>
        <p:spPr bwMode="auto">
          <a:xfrm>
            <a:off x="5112383" y="3879775"/>
            <a:ext cx="1265067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2π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Picture 2" descr="C:\Documents and Settings\Administrator\桌面\6年级\p031-01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64" y="410596"/>
            <a:ext cx="2141075" cy="994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1979613" y="1995488"/>
            <a:ext cx="4824412" cy="801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P5 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练习一 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题；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2123728" y="1601237"/>
            <a:ext cx="482453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标题 2"/>
          <p:cNvSpPr txBox="1">
            <a:spLocks noChangeArrowheads="1"/>
          </p:cNvSpPr>
          <p:nvPr/>
        </p:nvSpPr>
        <p:spPr>
          <a:xfrm>
            <a:off x="457200" y="524978"/>
            <a:ext cx="1522413" cy="571500"/>
          </a:xfrm>
          <a:prstGeom prst="rect">
            <a:avLst/>
          </a:prstGeom>
          <a:noFill/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</a:rPr>
              <a:t>判断</a:t>
            </a:r>
            <a:endParaRPr lang="zh-CN" altLang="en-US" sz="33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1045210"/>
            <a:ext cx="76328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a.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只要知道圆的直径或半径就可以计算出圆的周长。                             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(    )</a:t>
            </a:r>
            <a:endParaRPr lang="en-US" altLang="zh-CN" sz="2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b.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大圆的圆周率大，小圆的圆周率小。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(    )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c.π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的值就是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3.14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           (    )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d.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直径是半径的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倍。               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(    ) e.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半圆的周长是圆周长的一半。      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(    )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24328" y="1480953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√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34369" y="1995488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34369" y="2397277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24328" y="2797175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24328" y="3204109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6" y="1011867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1043608" y="848774"/>
            <a:ext cx="7272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石英钟的分针尖端到钟面中心的距离是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15cm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。该分针转动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周，它的尖端走过的路程是多少厘米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13"/>
          <p:cNvSpPr>
            <a:spLocks noChangeArrowheads="1"/>
          </p:cNvSpPr>
          <p:nvPr/>
        </p:nvSpPr>
        <p:spPr bwMode="auto">
          <a:xfrm>
            <a:off x="1043608" y="2355726"/>
            <a:ext cx="7323932" cy="1532334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分针的运动轨迹是圆，求它的尖端走过的路程就是求这个圆的周长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;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分针尖端到钟面中心的距离就是圆的半径。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665276" y="1424346"/>
            <a:ext cx="4760696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圆的周长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半径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×2×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圆周率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7736" y="843558"/>
            <a:ext cx="8640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691680" y="849021"/>
            <a:ext cx="27126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圆的半径：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15cm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606881" y="2081195"/>
            <a:ext cx="55948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圆的周长即分针尖端走过的路程：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150027" y="2642176"/>
            <a:ext cx="21739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15×2×3.14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979712" y="3091270"/>
            <a:ext cx="19424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=30×3.14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5576" y="3936185"/>
            <a:ext cx="62326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答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：它的尖端走过的路程是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94.2</a:t>
            </a:r>
            <a:r>
              <a:rPr lang="zh-CN" altLang="en-US" sz="2800" b="1" kern="100" dirty="0">
                <a:latin typeface="楷体" panose="02010609060101010101" charset="-122"/>
                <a:ea typeface="楷体" panose="02010609060101010101" charset="-122"/>
              </a:rPr>
              <a:t>厘米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006497" y="3517813"/>
            <a:ext cx="21739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94.2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cm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10" grpId="0"/>
      <p:bldP spid="11" grpId="0"/>
      <p:bldP spid="12" grpId="0"/>
      <p:bldP spid="13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7" y="684808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927734" y="651076"/>
            <a:ext cx="73166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国庆活动中，要做一批铁环。如果每个铁环用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1.5m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长的铁条做成，那么铁环的直径是多少米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?(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得数保留一位小数。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)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359984" y="2190798"/>
            <a:ext cx="64521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解：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设铁环的直径是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d 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。根据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C=</a:t>
            </a:r>
            <a:r>
              <a:rPr lang="el-GR" altLang="zh-CN" sz="2800" b="1" dirty="0">
                <a:latin typeface="楷体" panose="02010609060101010101" charset="-122"/>
                <a:ea typeface="楷体" panose="02010609060101010101" charset="-122"/>
              </a:rPr>
              <a:t>π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d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得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123728" y="4083918"/>
            <a:ext cx="43348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答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：铁环的直径是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0.5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米。</a:t>
            </a:r>
            <a:endParaRPr lang="zh-CN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889563" y="2835759"/>
            <a:ext cx="23044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3.14d=1.5</a:t>
            </a:r>
            <a:endParaRPr lang="zh-CN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419872" y="3401742"/>
            <a:ext cx="15322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d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0.5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　</a:t>
            </a:r>
            <a:endParaRPr lang="zh-CN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882858" y="496662"/>
            <a:ext cx="7273925" cy="113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ea typeface="楷体_GB2312" panose="0201060903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下图是育才小学操场的跑道，跑道外圈长多少米？内圈长多少米？</a:t>
            </a:r>
            <a:r>
              <a:rPr lang="zh-CN" altLang="en-US" sz="2800" b="1" dirty="0">
                <a:solidFill>
                  <a:srgbClr val="009900"/>
                </a:solidFill>
                <a:latin typeface="楷体" panose="02010609060101010101" charset="-122"/>
                <a:ea typeface="楷体" panose="02010609060101010101" charset="-122"/>
              </a:rPr>
              <a:t>（两端各是半圆）</a:t>
            </a:r>
            <a:endParaRPr lang="zh-CN" altLang="en-US" sz="2800" b="1" dirty="0">
              <a:solidFill>
                <a:srgbClr val="0099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" name="Group 5"/>
          <p:cNvGrpSpPr/>
          <p:nvPr/>
        </p:nvGrpSpPr>
        <p:grpSpPr bwMode="auto">
          <a:xfrm>
            <a:off x="882858" y="1876921"/>
            <a:ext cx="4077480" cy="1822949"/>
            <a:chOff x="0" y="0"/>
            <a:chExt cx="3583" cy="1542"/>
          </a:xfrm>
        </p:grpSpPr>
        <p:sp>
          <p:nvSpPr>
            <p:cNvPr id="22" name="PubChord"/>
            <p:cNvSpPr>
              <a:spLocks noEditPoints="1" noChangeArrowheads="1"/>
            </p:cNvSpPr>
            <p:nvPr/>
          </p:nvSpPr>
          <p:spPr bwMode="auto">
            <a:xfrm rot="8075240" flipH="1">
              <a:off x="-22" y="19"/>
              <a:ext cx="1542" cy="1497"/>
            </a:xfrm>
            <a:custGeom>
              <a:avLst/>
              <a:gdLst>
                <a:gd name="T0" fmla="*/ 3163 w 21600"/>
                <a:gd name="T1" fmla="*/ 3163 h 21600"/>
                <a:gd name="T2" fmla="*/ 0 w 21600"/>
                <a:gd name="T3" fmla="*/ 10799 h 21600"/>
                <a:gd name="T4" fmla="*/ 10800 w 21600"/>
                <a:gd name="T5" fmla="*/ 21600 h 21600"/>
                <a:gd name="T6" fmla="*/ 18436 w 21600"/>
                <a:gd name="T7" fmla="*/ 18436 h 21600"/>
                <a:gd name="T8" fmla="*/ 3163 w 21600"/>
                <a:gd name="T9" fmla="*/ 316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3163" y="3163"/>
                  </a:moveTo>
                  <a:cubicBezTo>
                    <a:pt x="1137" y="5188"/>
                    <a:pt x="0" y="7935"/>
                    <a:pt x="0" y="10799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3664" y="21600"/>
                    <a:pt x="16411" y="20462"/>
                    <a:pt x="18436" y="18436"/>
                  </a:cubicBezTo>
                  <a:lnTo>
                    <a:pt x="3163" y="3163"/>
                  </a:lnTo>
                  <a:close/>
                </a:path>
              </a:pathLst>
            </a:custGeom>
            <a:solidFill>
              <a:srgbClr val="A50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PubChord"/>
            <p:cNvSpPr>
              <a:spLocks noEditPoints="1" noChangeArrowheads="1"/>
            </p:cNvSpPr>
            <p:nvPr/>
          </p:nvSpPr>
          <p:spPr bwMode="auto">
            <a:xfrm rot="-8089039">
              <a:off x="2066" y="22"/>
              <a:ext cx="1532" cy="1497"/>
            </a:xfrm>
            <a:custGeom>
              <a:avLst/>
              <a:gdLst>
                <a:gd name="T0" fmla="*/ 3163 w 21600"/>
                <a:gd name="T1" fmla="*/ 3163 h 21600"/>
                <a:gd name="T2" fmla="*/ 0 w 21600"/>
                <a:gd name="T3" fmla="*/ 10799 h 21600"/>
                <a:gd name="T4" fmla="*/ 10800 w 21600"/>
                <a:gd name="T5" fmla="*/ 21600 h 21600"/>
                <a:gd name="T6" fmla="*/ 18436 w 21600"/>
                <a:gd name="T7" fmla="*/ 18436 h 21600"/>
                <a:gd name="T8" fmla="*/ 3163 w 21600"/>
                <a:gd name="T9" fmla="*/ 316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3163" y="3163"/>
                  </a:moveTo>
                  <a:cubicBezTo>
                    <a:pt x="1137" y="5188"/>
                    <a:pt x="0" y="7935"/>
                    <a:pt x="0" y="10799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3664" y="21600"/>
                    <a:pt x="16411" y="20462"/>
                    <a:pt x="18436" y="18436"/>
                  </a:cubicBezTo>
                  <a:lnTo>
                    <a:pt x="3163" y="3163"/>
                  </a:lnTo>
                  <a:close/>
                </a:path>
              </a:pathLst>
            </a:custGeom>
            <a:solidFill>
              <a:srgbClr val="A50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PubChord"/>
            <p:cNvSpPr>
              <a:spLocks noEditPoints="1" noChangeArrowheads="1"/>
            </p:cNvSpPr>
            <p:nvPr/>
          </p:nvSpPr>
          <p:spPr bwMode="auto">
            <a:xfrm rot="8158061" flipH="1">
              <a:off x="226" y="217"/>
              <a:ext cx="1089" cy="1089"/>
            </a:xfrm>
            <a:custGeom>
              <a:avLst/>
              <a:gdLst>
                <a:gd name="T0" fmla="*/ 3163 w 21600"/>
                <a:gd name="T1" fmla="*/ 3163 h 21600"/>
                <a:gd name="T2" fmla="*/ 0 w 21600"/>
                <a:gd name="T3" fmla="*/ 10799 h 21600"/>
                <a:gd name="T4" fmla="*/ 10800 w 21600"/>
                <a:gd name="T5" fmla="*/ 21600 h 21600"/>
                <a:gd name="T6" fmla="*/ 18436 w 21600"/>
                <a:gd name="T7" fmla="*/ 18436 h 21600"/>
                <a:gd name="T8" fmla="*/ 3163 w 21600"/>
                <a:gd name="T9" fmla="*/ 316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3163" y="3163"/>
                  </a:moveTo>
                  <a:cubicBezTo>
                    <a:pt x="1137" y="5188"/>
                    <a:pt x="0" y="7935"/>
                    <a:pt x="0" y="10799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3664" y="21600"/>
                    <a:pt x="16411" y="20462"/>
                    <a:pt x="18436" y="18436"/>
                  </a:cubicBezTo>
                  <a:lnTo>
                    <a:pt x="3163" y="3163"/>
                  </a:lnTo>
                  <a:close/>
                </a:path>
              </a:pathLst>
            </a:custGeom>
            <a:solidFill>
              <a:srgbClr val="00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Rectangle 9"/>
            <p:cNvSpPr>
              <a:spLocks noChangeArrowheads="1"/>
            </p:cNvSpPr>
            <p:nvPr/>
          </p:nvSpPr>
          <p:spPr bwMode="auto">
            <a:xfrm>
              <a:off x="728" y="14"/>
              <a:ext cx="2132" cy="1522"/>
            </a:xfrm>
            <a:prstGeom prst="rect">
              <a:avLst/>
            </a:prstGeom>
            <a:solidFill>
              <a:srgbClr val="A50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6" name="Rectangle 10"/>
            <p:cNvSpPr>
              <a:spLocks noChangeArrowheads="1"/>
            </p:cNvSpPr>
            <p:nvPr/>
          </p:nvSpPr>
          <p:spPr bwMode="auto">
            <a:xfrm>
              <a:off x="728" y="219"/>
              <a:ext cx="2132" cy="1089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7" name="PubChord"/>
            <p:cNvSpPr>
              <a:spLocks noEditPoints="1" noChangeArrowheads="1"/>
            </p:cNvSpPr>
            <p:nvPr/>
          </p:nvSpPr>
          <p:spPr bwMode="auto">
            <a:xfrm rot="-8158061">
              <a:off x="2268" y="217"/>
              <a:ext cx="1089" cy="1089"/>
            </a:xfrm>
            <a:custGeom>
              <a:avLst/>
              <a:gdLst>
                <a:gd name="T0" fmla="*/ 3163 w 21600"/>
                <a:gd name="T1" fmla="*/ 3163 h 21600"/>
                <a:gd name="T2" fmla="*/ 0 w 21600"/>
                <a:gd name="T3" fmla="*/ 10799 h 21600"/>
                <a:gd name="T4" fmla="*/ 10800 w 21600"/>
                <a:gd name="T5" fmla="*/ 21600 h 21600"/>
                <a:gd name="T6" fmla="*/ 18436 w 21600"/>
                <a:gd name="T7" fmla="*/ 18436 h 21600"/>
                <a:gd name="T8" fmla="*/ 3163 w 21600"/>
                <a:gd name="T9" fmla="*/ 316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3163" y="3163"/>
                  </a:moveTo>
                  <a:cubicBezTo>
                    <a:pt x="1137" y="5188"/>
                    <a:pt x="0" y="7935"/>
                    <a:pt x="0" y="10799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3664" y="21600"/>
                    <a:pt x="16411" y="20462"/>
                    <a:pt x="18436" y="18436"/>
                  </a:cubicBezTo>
                  <a:lnTo>
                    <a:pt x="3163" y="3163"/>
                  </a:lnTo>
                  <a:close/>
                </a:path>
              </a:pathLst>
            </a:custGeom>
            <a:solidFill>
              <a:srgbClr val="00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Line 12"/>
          <p:cNvSpPr>
            <a:spLocks noChangeShapeType="1"/>
          </p:cNvSpPr>
          <p:nvPr/>
        </p:nvSpPr>
        <p:spPr bwMode="auto">
          <a:xfrm>
            <a:off x="1707913" y="1930120"/>
            <a:ext cx="0" cy="176975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Line 13"/>
          <p:cNvSpPr>
            <a:spLocks noChangeShapeType="1"/>
          </p:cNvSpPr>
          <p:nvPr/>
        </p:nvSpPr>
        <p:spPr bwMode="auto">
          <a:xfrm>
            <a:off x="4134145" y="1930120"/>
            <a:ext cx="0" cy="176975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>
            <a:off x="1707913" y="3699870"/>
            <a:ext cx="0" cy="268359"/>
          </a:xfrm>
          <a:prstGeom prst="line">
            <a:avLst/>
          </a:prstGeom>
          <a:noFill/>
          <a:ln w="25400">
            <a:solidFill>
              <a:srgbClr val="0000C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Line 15"/>
          <p:cNvSpPr>
            <a:spLocks noChangeShapeType="1"/>
          </p:cNvSpPr>
          <p:nvPr/>
        </p:nvSpPr>
        <p:spPr bwMode="auto">
          <a:xfrm>
            <a:off x="4131122" y="3668496"/>
            <a:ext cx="0" cy="268359"/>
          </a:xfrm>
          <a:prstGeom prst="line">
            <a:avLst/>
          </a:prstGeom>
          <a:noFill/>
          <a:ln w="25400">
            <a:solidFill>
              <a:srgbClr val="0000C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6"/>
          <p:cNvSpPr>
            <a:spLocks noChangeShapeType="1"/>
          </p:cNvSpPr>
          <p:nvPr/>
        </p:nvSpPr>
        <p:spPr bwMode="auto">
          <a:xfrm>
            <a:off x="3322745" y="3897518"/>
            <a:ext cx="826193" cy="0"/>
          </a:xfrm>
          <a:prstGeom prst="line">
            <a:avLst/>
          </a:prstGeom>
          <a:noFill/>
          <a:ln w="25400">
            <a:solidFill>
              <a:srgbClr val="0000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7"/>
          <p:cNvSpPr>
            <a:spLocks noChangeShapeType="1"/>
          </p:cNvSpPr>
          <p:nvPr/>
        </p:nvSpPr>
        <p:spPr bwMode="auto">
          <a:xfrm flipH="1">
            <a:off x="1694257" y="3911586"/>
            <a:ext cx="826193" cy="0"/>
          </a:xfrm>
          <a:prstGeom prst="line">
            <a:avLst/>
          </a:prstGeom>
          <a:noFill/>
          <a:ln w="25400">
            <a:solidFill>
              <a:srgbClr val="0000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2429853" y="3689230"/>
            <a:ext cx="803723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4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100m</a:t>
            </a:r>
            <a:endParaRPr lang="zh-CN" altLang="en-US" sz="24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Line 19"/>
          <p:cNvSpPr>
            <a:spLocks noChangeShapeType="1"/>
          </p:cNvSpPr>
          <p:nvPr/>
        </p:nvSpPr>
        <p:spPr bwMode="auto">
          <a:xfrm>
            <a:off x="4134145" y="2788395"/>
            <a:ext cx="567866" cy="160779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Line 20"/>
          <p:cNvSpPr>
            <a:spLocks noChangeShapeType="1"/>
          </p:cNvSpPr>
          <p:nvPr/>
        </p:nvSpPr>
        <p:spPr bwMode="auto">
          <a:xfrm rot="19900027">
            <a:off x="4443683" y="2680815"/>
            <a:ext cx="826193" cy="0"/>
          </a:xfrm>
          <a:prstGeom prst="line">
            <a:avLst/>
          </a:prstGeom>
          <a:noFill/>
          <a:ln w="25400">
            <a:solidFill>
              <a:srgbClr val="0000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Text Box 21"/>
          <p:cNvSpPr txBox="1">
            <a:spLocks noChangeArrowheads="1"/>
          </p:cNvSpPr>
          <p:nvPr/>
        </p:nvSpPr>
        <p:spPr bwMode="auto">
          <a:xfrm>
            <a:off x="5128763" y="2251677"/>
            <a:ext cx="648232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4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10m</a:t>
            </a:r>
            <a:endParaRPr lang="zh-CN" altLang="en-US" sz="24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Line 22"/>
          <p:cNvSpPr>
            <a:spLocks noChangeShapeType="1"/>
          </p:cNvSpPr>
          <p:nvPr/>
        </p:nvSpPr>
        <p:spPr bwMode="auto">
          <a:xfrm rot="19900027">
            <a:off x="4115936" y="1908840"/>
            <a:ext cx="464307" cy="53199"/>
          </a:xfrm>
          <a:prstGeom prst="line">
            <a:avLst/>
          </a:prstGeom>
          <a:noFill/>
          <a:ln w="25400">
            <a:solidFill>
              <a:srgbClr val="0000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Text Box 23"/>
          <p:cNvSpPr txBox="1">
            <a:spLocks noChangeArrowheads="1"/>
          </p:cNvSpPr>
          <p:nvPr/>
        </p:nvSpPr>
        <p:spPr bwMode="auto">
          <a:xfrm>
            <a:off x="4535861" y="1608562"/>
            <a:ext cx="492740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4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3m</a:t>
            </a:r>
            <a:endParaRPr lang="zh-CN" altLang="en-US" sz="24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文本框 1"/>
          <p:cNvSpPr txBox="1">
            <a:spLocks noChangeArrowheads="1"/>
          </p:cNvSpPr>
          <p:nvPr/>
        </p:nvSpPr>
        <p:spPr bwMode="auto">
          <a:xfrm>
            <a:off x="5462709" y="1578875"/>
            <a:ext cx="14882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内圈长：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文本框 1"/>
          <p:cNvSpPr txBox="1">
            <a:spLocks noChangeArrowheads="1"/>
          </p:cNvSpPr>
          <p:nvPr/>
        </p:nvSpPr>
        <p:spPr bwMode="auto">
          <a:xfrm>
            <a:off x="5595631" y="1990067"/>
            <a:ext cx="35638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100+2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3.14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文本框 1"/>
          <p:cNvSpPr txBox="1">
            <a:spLocks noChangeArrowheads="1"/>
          </p:cNvSpPr>
          <p:nvPr/>
        </p:nvSpPr>
        <p:spPr bwMode="auto">
          <a:xfrm>
            <a:off x="5595631" y="2607174"/>
            <a:ext cx="24216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262.8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（米）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文本框 1"/>
          <p:cNvSpPr txBox="1">
            <a:spLocks noChangeArrowheads="1"/>
          </p:cNvSpPr>
          <p:nvPr/>
        </p:nvSpPr>
        <p:spPr bwMode="auto">
          <a:xfrm>
            <a:off x="5462120" y="3138468"/>
            <a:ext cx="17278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外圈长：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文本框 1"/>
          <p:cNvSpPr txBox="1">
            <a:spLocks noChangeArrowheads="1"/>
          </p:cNvSpPr>
          <p:nvPr/>
        </p:nvSpPr>
        <p:spPr bwMode="auto">
          <a:xfrm>
            <a:off x="5348211" y="3668496"/>
            <a:ext cx="35442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100+2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13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3.14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文本框 1"/>
          <p:cNvSpPr txBox="1">
            <a:spLocks noChangeArrowheads="1"/>
          </p:cNvSpPr>
          <p:nvPr/>
        </p:nvSpPr>
        <p:spPr bwMode="auto">
          <a:xfrm>
            <a:off x="5330832" y="4153076"/>
            <a:ext cx="28259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281.64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（米）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7" y="684808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 animBg="1"/>
      <p:bldP spid="18" grpId="0" animBg="1"/>
      <p:bldP spid="19" grpId="0"/>
      <p:bldP spid="20" grpId="0" animBg="1"/>
      <p:bldP spid="21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1376</Words>
  <Application>WPS 演示</Application>
  <PresentationFormat>全屏显示(16:9)</PresentationFormat>
  <Paragraphs>188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黑体</vt:lpstr>
      <vt:lpstr>Calibri</vt:lpstr>
      <vt:lpstr>楷体_GB2312</vt:lpstr>
      <vt:lpstr>幼圆</vt:lpstr>
      <vt:lpstr>楷体</vt:lpstr>
      <vt:lpstr>Comic Sans MS</vt:lpstr>
      <vt:lpstr>等线</vt:lpstr>
      <vt:lpstr>微软雅黑</vt:lpstr>
      <vt:lpstr>Arial Unicode MS</vt:lpstr>
      <vt:lpstr>2_自定义设计方案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110</cp:revision>
  <dcterms:created xsi:type="dcterms:W3CDTF">2018-09-11T05:46:00Z</dcterms:created>
  <dcterms:modified xsi:type="dcterms:W3CDTF">2023-08-29T01:05:54Z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69C86557CC4C463DBF1B43CE8ACCB26B_12</vt:lpwstr>
  </property>
</Properties>
</file>