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  <p:sldMasterId id="2147483687" r:id="rId4"/>
    <p:sldMasterId id="2147483698" r:id="rId5"/>
  </p:sldMasterIdLst>
  <p:notesMasterIdLst>
    <p:notesMasterId r:id="rId8"/>
  </p:notesMasterIdLst>
  <p:sldIdLst>
    <p:sldId id="256" r:id="rId6"/>
    <p:sldId id="430" r:id="rId7"/>
    <p:sldId id="418" r:id="rId9"/>
    <p:sldId id="419" r:id="rId10"/>
    <p:sldId id="420" r:id="rId11"/>
    <p:sldId id="426" r:id="rId12"/>
    <p:sldId id="427" r:id="rId13"/>
    <p:sldId id="429" r:id="rId14"/>
    <p:sldId id="271" r:id="rId15"/>
  </p:sldIdLst>
  <p:sldSz cx="9144000" cy="5143500" type="screen16x9"/>
  <p:notesSz cx="6858000" cy="9144000"/>
  <p:custDataLst>
    <p:tags r:id="rId1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55" userDrawn="1">
          <p15:clr>
            <a:srgbClr val="A4A3A4"/>
          </p15:clr>
        </p15:guide>
        <p15:guide id="2" pos="284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0000"/>
    <a:srgbClr val="180DA3"/>
    <a:srgbClr val="17DBF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855" autoAdjust="0"/>
    <p:restoredTop sz="99852" autoAdjust="0"/>
  </p:normalViewPr>
  <p:slideViewPr>
    <p:cSldViewPr showGuides="1">
      <p:cViewPr varScale="1">
        <p:scale>
          <a:sx n="114" d="100"/>
          <a:sy n="114" d="100"/>
        </p:scale>
        <p:origin x="-816" y="-102"/>
      </p:cViewPr>
      <p:guideLst>
        <p:guide orient="horz" pos="1655"/>
        <p:guide pos="284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3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2.xml"/><Relationship Id="rId6" Type="http://schemas.openxmlformats.org/officeDocument/2006/relationships/slide" Target="slides/slide1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fld id="{2A67FC05-5F85-4397-9A9F-5E0D3CA0FB73}" type="slidenum">
              <a:rPr lang="en-US" altLang="zh-CN"/>
            </a:fld>
            <a:endParaRPr lang="en-US" altLang="zh-CN"/>
          </a:p>
        </p:txBody>
      </p:sp>
      <p:sp>
        <p:nvSpPr>
          <p:cNvPr id="225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本资料来自于资源最齐全的２１世纪教育网</a:t>
            </a:r>
            <a:r>
              <a:rPr lang="en-US" altLang="zh-CN"/>
              <a:t>www.21cnjy.com</a:t>
            </a:r>
            <a:endParaRPr lang="en-US" alt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fld id="{5072A4DA-1195-4B36-8F66-007FE8404C41}" type="slidenum">
              <a:rPr lang="en-US" altLang="zh-CN"/>
            </a:fld>
            <a:endParaRPr lang="en-US" altLang="zh-CN"/>
          </a:p>
        </p:txBody>
      </p:sp>
      <p:sp>
        <p:nvSpPr>
          <p:cNvPr id="256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本资料来自于资源最齐全的２１世纪教育网</a:t>
            </a:r>
            <a:r>
              <a:rPr lang="en-US" altLang="zh-CN"/>
              <a:t>www.21cnjy.com</a:t>
            </a:r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644CA67A-5131-44CD-8AF4-862863868F3D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BC71114-5348-4759-9094-CB4D943801A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BF1794EF-AEAE-4B9B-B6BC-03E8827895B5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D9A3988A-7E08-433F-95BD-DFA5788E742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8BBDBEC5-7629-4AD2-AD9E-5B878F9D0803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83F925D7-D6E2-4C5A-90C9-46F53CF0937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 showMasterSp="0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301625" y="514350"/>
            <a:ext cx="8543925" cy="38862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301625" y="4514850"/>
            <a:ext cx="2289175" cy="357188"/>
          </a:xfrm>
        </p:spPr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514850"/>
            <a:ext cx="2895600" cy="357188"/>
          </a:xfrm>
        </p:spPr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514850"/>
            <a:ext cx="2289175" cy="357188"/>
          </a:xfrm>
        </p:spPr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1111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806" y="3305176"/>
            <a:ext cx="7772221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806" y="2180035"/>
            <a:ext cx="7772221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86C6C3A3-C81F-47A2-B510-E6C8076D219B}" type="datetimeFigureOut">
              <a:rPr lang="zh-CN" altLang="en-US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D7758F06-98A4-4DA0-BF83-44B78770641D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60" y="1200151"/>
            <a:ext cx="405698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8562" y="1200151"/>
            <a:ext cx="405817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8D8907CC-4D6E-4FA1-9AE5-1D1918B8F150}" type="datetimeFigureOut">
              <a:rPr lang="zh-CN" altLang="en-US"/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A59F4F23-766D-4FA5-8169-BBF283C599BA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61" y="1151335"/>
            <a:ext cx="404031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61" y="1631156"/>
            <a:ext cx="404031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236" y="1151335"/>
            <a:ext cx="404150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236" y="1631156"/>
            <a:ext cx="404150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0EE7DBEC-D00B-4EFE-8947-CEBCC6DE8BC1}" type="datetimeFigureOut">
              <a:rPr lang="zh-CN" altLang="en-US"/>
            </a:fld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EF776A8C-BBEE-4A6F-824E-869BF0E12C1A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279CC6C4-1B0C-4076-B354-C01BC4E8CA89}" type="datetimeFigureOut">
              <a:rPr lang="zh-CN" altLang="en-US"/>
            </a:fld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BC4D8217-DCD3-4B6A-8717-DB0F3BC5CCD1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F6D20857-E398-4B0A-8230-5503E1AA6EF8}" type="datetimeFigureOut">
              <a:rPr lang="zh-CN" altLang="en-US"/>
            </a:fld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DA20093A-2E85-4663-911F-BC402730A7BA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7CB74ABE-88A7-4E82-AFCF-EF5F4A994906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59F0A0B7-D463-407C-9D88-0C8D202D3A4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0" y="204787"/>
            <a:ext cx="3007910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724" y="204789"/>
            <a:ext cx="5112019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60" y="1076327"/>
            <a:ext cx="3007910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0BBE860F-A520-4C54-8A16-81DC03703D8F}" type="datetimeFigureOut">
              <a:rPr lang="zh-CN" altLang="en-US"/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995FA687-8282-4E18-BFCF-797647C839BD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124" y="3600451"/>
            <a:ext cx="548711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124" y="459581"/>
            <a:ext cx="548711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124" y="4025504"/>
            <a:ext cx="548711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07E8A174-0DA8-43AA-87BE-41F0A70D8365}" type="datetimeFigureOut">
              <a:rPr lang="zh-CN" altLang="en-US"/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0F30A7B-7F81-4255-A8C1-77AAAB0B02AC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60A15A8D-D63C-419F-9E7F-68C798990202}" type="datetimeFigureOut">
              <a:rPr lang="zh-CN" altLang="en-US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08E7744A-5AF6-486B-8FD6-C6327DD4A938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266" y="205980"/>
            <a:ext cx="2056477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1" y="205980"/>
            <a:ext cx="6058689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8E4A133-6202-48D8-ADB4-833968CA314F}" type="datetimeFigureOut">
              <a:rPr lang="zh-CN" altLang="en-US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84887605-5C15-46A0-B3B1-B952DB8829D9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4AC70283-6286-4488-B366-ECAD9693639A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3210FC54-4958-41F6-8A19-376E30A0B9D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9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624B62CA-1780-4D74-B669-9D05D2D6398B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8CF647A2-5C66-418A-9600-A80275D787D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7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333829"/>
            <a:ext cx="3655181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1999034"/>
            <a:ext cx="3655181" cy="264321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3829"/>
            <a:ext cx="3673182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034"/>
            <a:ext cx="3673182" cy="264321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3124012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01"/>
            <a:ext cx="4629150" cy="405288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3124012" cy="2858691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 showMasterSp="0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273844"/>
            <a:ext cx="7886700" cy="4358879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9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0593F9D9-56DA-44BF-B9B5-4228B0BC678A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C48D48B7-80FB-4892-8BE7-D08649E24A7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7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333829"/>
            <a:ext cx="3655181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1999034"/>
            <a:ext cx="3655181" cy="264321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3829"/>
            <a:ext cx="3673182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034"/>
            <a:ext cx="3673182" cy="264321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3124012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01"/>
            <a:ext cx="4629150" cy="405288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3124012" cy="2858691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 showMasterSp="0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273844"/>
            <a:ext cx="7886700" cy="4358879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E11AE134-27FC-4CE8-96F4-FDC9FB9CA9A5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4EAD2C51-421D-4B6A-BD11-DE7DAF7EBC6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A62C7987-68FC-4FBA-BDCB-9C3CF9E33594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3F74511-A324-4634-958B-97021161728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87F77BAF-608B-45B9-86E9-DF25365B82ED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CBAB744C-721B-4FC9-B101-04B6C1C8055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B912A0B2-E6AD-4A86-92C3-2759304EF788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791E42E2-E392-4F65-A748-C6853058DBD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image" Target="../media/image4.png"/><Relationship Id="rId16" Type="http://schemas.openxmlformats.org/officeDocument/2006/relationships/slide" Target="../slides/slide1.xml"/><Relationship Id="rId15" Type="http://schemas.openxmlformats.org/officeDocument/2006/relationships/image" Target="../media/image3.png"/><Relationship Id="rId14" Type="http://schemas.openxmlformats.org/officeDocument/2006/relationships/image" Target="../media/image2.png"/><Relationship Id="rId13" Type="http://schemas.openxmlformats.org/officeDocument/2006/relationships/image" Target="../media/image1.pn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1.xml"/><Relationship Id="rId8" Type="http://schemas.openxmlformats.org/officeDocument/2006/relationships/slideLayout" Target="../slideLayouts/slideLayout20.xml"/><Relationship Id="rId7" Type="http://schemas.openxmlformats.org/officeDocument/2006/relationships/slideLayout" Target="../slideLayouts/slideLayout19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5.xml"/><Relationship Id="rId29" Type="http://schemas.openxmlformats.org/officeDocument/2006/relationships/theme" Target="../theme/theme2.xml"/><Relationship Id="rId28" Type="http://schemas.openxmlformats.org/officeDocument/2006/relationships/image" Target="../media/image2.png"/><Relationship Id="rId27" Type="http://schemas.openxmlformats.org/officeDocument/2006/relationships/image" Target="../media/image3.png"/><Relationship Id="rId26" Type="http://schemas.openxmlformats.org/officeDocument/2006/relationships/image" Target="../media/image1.png"/><Relationship Id="rId25" Type="http://schemas.openxmlformats.org/officeDocument/2006/relationships/slideLayout" Target="../slideLayouts/slideLayout37.xml"/><Relationship Id="rId24" Type="http://schemas.openxmlformats.org/officeDocument/2006/relationships/slideLayout" Target="../slideLayouts/slideLayout36.xml"/><Relationship Id="rId23" Type="http://schemas.openxmlformats.org/officeDocument/2006/relationships/slideLayout" Target="../slideLayouts/slideLayout35.xml"/><Relationship Id="rId22" Type="http://schemas.openxmlformats.org/officeDocument/2006/relationships/slideLayout" Target="../slideLayouts/slideLayout34.xml"/><Relationship Id="rId21" Type="http://schemas.openxmlformats.org/officeDocument/2006/relationships/slideLayout" Target="../slideLayouts/slideLayout33.xml"/><Relationship Id="rId20" Type="http://schemas.openxmlformats.org/officeDocument/2006/relationships/slideLayout" Target="../slideLayouts/slideLayout32.xml"/><Relationship Id="rId2" Type="http://schemas.openxmlformats.org/officeDocument/2006/relationships/slideLayout" Target="../slideLayouts/slideLayout14.xml"/><Relationship Id="rId19" Type="http://schemas.openxmlformats.org/officeDocument/2006/relationships/slideLayout" Target="../slideLayouts/slideLayout31.xml"/><Relationship Id="rId18" Type="http://schemas.openxmlformats.org/officeDocument/2006/relationships/slideLayout" Target="../slideLayouts/slideLayout30.xml"/><Relationship Id="rId17" Type="http://schemas.openxmlformats.org/officeDocument/2006/relationships/slideLayout" Target="../slideLayouts/slideLayout29.xml"/><Relationship Id="rId16" Type="http://schemas.openxmlformats.org/officeDocument/2006/relationships/slideLayout" Target="../slideLayouts/slideLayout28.xml"/><Relationship Id="rId15" Type="http://schemas.openxmlformats.org/officeDocument/2006/relationships/slideLayout" Target="../slideLayouts/slideLayout27.xml"/><Relationship Id="rId14" Type="http://schemas.openxmlformats.org/officeDocument/2006/relationships/slideLayout" Target="../slideLayouts/slideLayout26.xml"/><Relationship Id="rId13" Type="http://schemas.openxmlformats.org/officeDocument/2006/relationships/slideLayout" Target="../slideLayouts/slideLayout25.xml"/><Relationship Id="rId12" Type="http://schemas.openxmlformats.org/officeDocument/2006/relationships/slideLayout" Target="../slideLayouts/slideLayout24.xml"/><Relationship Id="rId11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13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6.xml"/><Relationship Id="rId8" Type="http://schemas.openxmlformats.org/officeDocument/2006/relationships/slideLayout" Target="../slideLayouts/slideLayout45.xml"/><Relationship Id="rId7" Type="http://schemas.openxmlformats.org/officeDocument/2006/relationships/slideLayout" Target="../slideLayouts/slideLayout44.xml"/><Relationship Id="rId6" Type="http://schemas.openxmlformats.org/officeDocument/2006/relationships/slideLayout" Target="../slideLayouts/slideLayout43.xml"/><Relationship Id="rId5" Type="http://schemas.openxmlformats.org/officeDocument/2006/relationships/slideLayout" Target="../slideLayouts/slideLayout42.xml"/><Relationship Id="rId4" Type="http://schemas.openxmlformats.org/officeDocument/2006/relationships/slideLayout" Target="../slideLayouts/slideLayout41.xml"/><Relationship Id="rId3" Type="http://schemas.openxmlformats.org/officeDocument/2006/relationships/slideLayout" Target="../slideLayouts/slideLayout40.xml"/><Relationship Id="rId2" Type="http://schemas.openxmlformats.org/officeDocument/2006/relationships/slideLayout" Target="../slideLayouts/slideLayout39.xml"/><Relationship Id="rId12" Type="http://schemas.openxmlformats.org/officeDocument/2006/relationships/theme" Target="../theme/theme3.xml"/><Relationship Id="rId11" Type="http://schemas.openxmlformats.org/officeDocument/2006/relationships/image" Target="../media/image1.png"/><Relationship Id="rId10" Type="http://schemas.openxmlformats.org/officeDocument/2006/relationships/slideLayout" Target="../slideLayouts/slideLayout47.xml"/><Relationship Id="rId1" Type="http://schemas.openxmlformats.org/officeDocument/2006/relationships/slideLayout" Target="../slideLayouts/slideLayout38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6.xml"/><Relationship Id="rId8" Type="http://schemas.openxmlformats.org/officeDocument/2006/relationships/slideLayout" Target="../slideLayouts/slideLayout55.xml"/><Relationship Id="rId7" Type="http://schemas.openxmlformats.org/officeDocument/2006/relationships/slideLayout" Target="../slideLayouts/slideLayout54.xml"/><Relationship Id="rId6" Type="http://schemas.openxmlformats.org/officeDocument/2006/relationships/slideLayout" Target="../slideLayouts/slideLayout53.xml"/><Relationship Id="rId5" Type="http://schemas.openxmlformats.org/officeDocument/2006/relationships/slideLayout" Target="../slideLayouts/slideLayout52.xml"/><Relationship Id="rId4" Type="http://schemas.openxmlformats.org/officeDocument/2006/relationships/slideLayout" Target="../slideLayouts/slideLayout51.xml"/><Relationship Id="rId3" Type="http://schemas.openxmlformats.org/officeDocument/2006/relationships/slideLayout" Target="../slideLayouts/slideLayout50.xml"/><Relationship Id="rId2" Type="http://schemas.openxmlformats.org/officeDocument/2006/relationships/slideLayout" Target="../slideLayouts/slideLayout49.xml"/><Relationship Id="rId12" Type="http://schemas.openxmlformats.org/officeDocument/2006/relationships/theme" Target="../theme/theme4.xml"/><Relationship Id="rId11" Type="http://schemas.openxmlformats.org/officeDocument/2006/relationships/image" Target="../media/image1.png"/><Relationship Id="rId10" Type="http://schemas.openxmlformats.org/officeDocument/2006/relationships/slideLayout" Target="../slideLayouts/slideLayout57.xml"/><Relationship Id="rId1" Type="http://schemas.openxmlformats.org/officeDocument/2006/relationships/slideLayout" Target="../slideLayouts/slideLayout4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6"/>
          <p:cNvPicPr>
            <a:picLocks noChangeAspect="1"/>
          </p:cNvPicPr>
          <p:nvPr userDrawn="1"/>
        </p:nvPicPr>
        <p:blipFill>
          <a:blip r:embed="rId14"/>
          <a:srcRect/>
          <a:stretch>
            <a:fillRect/>
          </a:stretch>
        </p:blipFill>
        <p:spPr bwMode="auto">
          <a:xfrm>
            <a:off x="0" y="4732338"/>
            <a:ext cx="9144000" cy="41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>
          <a:xfrm flipH="1">
            <a:off x="0" y="124113"/>
            <a:ext cx="241176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pic>
        <p:nvPicPr>
          <p:cNvPr id="1030" name="图片 8"/>
          <p:cNvPicPr>
            <a:picLocks noChangeAspect="1"/>
          </p:cNvPicPr>
          <p:nvPr userDrawn="1"/>
        </p:nvPicPr>
        <p:blipFill>
          <a:blip r:embed="rId15"/>
          <a:srcRect/>
          <a:stretch>
            <a:fillRect/>
          </a:stretch>
        </p:blipFill>
        <p:spPr bwMode="auto">
          <a:xfrm>
            <a:off x="8027988" y="123825"/>
            <a:ext cx="915987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 userDrawn="1"/>
        </p:nvSpPr>
        <p:spPr>
          <a:xfrm>
            <a:off x="179705" y="93980"/>
            <a:ext cx="1412875" cy="2755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比例尺⑶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032" name="组合 5"/>
          <p:cNvGrpSpPr/>
          <p:nvPr userDrawn="1"/>
        </p:nvGrpSpPr>
        <p:grpSpPr bwMode="auto">
          <a:xfrm>
            <a:off x="8039100" y="4772025"/>
            <a:ext cx="1104900" cy="371475"/>
            <a:chOff x="7643422" y="4681236"/>
            <a:chExt cx="1105042" cy="370719"/>
          </a:xfrm>
        </p:grpSpPr>
        <p:pic>
          <p:nvPicPr>
            <p:cNvPr id="1033" name="图片 10">
              <a:hlinkClick r:id="rId16" action="ppaction://hlinksldjump"/>
            </p:cNvPr>
            <p:cNvPicPr>
              <a:picLocks noChangeAspect="1"/>
            </p:cNvPicPr>
            <p:nvPr/>
          </p:nvPicPr>
          <p:blipFill>
            <a:blip r:embed="rId17"/>
            <a:srcRect/>
            <a:stretch>
              <a:fillRect/>
            </a:stretch>
          </p:blipFill>
          <p:spPr bwMode="auto">
            <a:xfrm>
              <a:off x="7643422" y="4713389"/>
              <a:ext cx="1105042" cy="3385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" name="文本框 26">
              <a:hlinkClick r:id="rId16" action="ppaction://hlinksldjump"/>
            </p:cNvPr>
            <p:cNvSpPr txBox="1"/>
            <p:nvPr/>
          </p:nvSpPr>
          <p:spPr>
            <a:xfrm>
              <a:off x="7762500" y="4681236"/>
              <a:ext cx="647783" cy="36913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1" lang="zh-CN" altLang="en-US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图片 9"/>
          <p:cNvPicPr>
            <a:picLocks noChangeAspect="1"/>
          </p:cNvPicPr>
          <p:nvPr userDrawn="1"/>
        </p:nvPicPr>
        <p:blipFill>
          <a:blip r:embed="rId27"/>
          <a:srcRect/>
          <a:stretch>
            <a:fillRect/>
          </a:stretch>
        </p:blipFill>
        <p:spPr bwMode="auto">
          <a:xfrm>
            <a:off x="8027988" y="123825"/>
            <a:ext cx="915987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5" name="图片 5"/>
          <p:cNvPicPr>
            <a:picLocks noChangeAspect="1"/>
          </p:cNvPicPr>
          <p:nvPr userDrawn="1"/>
        </p:nvPicPr>
        <p:blipFill>
          <a:blip r:embed="rId28"/>
          <a:srcRect/>
          <a:stretch>
            <a:fillRect/>
          </a:stretch>
        </p:blipFill>
        <p:spPr bwMode="auto">
          <a:xfrm>
            <a:off x="0" y="4732338"/>
            <a:ext cx="9144000" cy="41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  <p:sldLayoutId id="2147483675" r:id="rId14"/>
    <p:sldLayoutId id="2147483676" r:id="rId15"/>
    <p:sldLayoutId id="2147483677" r:id="rId16"/>
    <p:sldLayoutId id="2147483678" r:id="rId17"/>
    <p:sldLayoutId id="2147483679" r:id="rId18"/>
    <p:sldLayoutId id="2147483680" r:id="rId19"/>
    <p:sldLayoutId id="2147483681" r:id="rId20"/>
    <p:sldLayoutId id="2147483682" r:id="rId21"/>
    <p:sldLayoutId id="2147483683" r:id="rId22"/>
    <p:sldLayoutId id="2147483684" r:id="rId23"/>
    <p:sldLayoutId id="2147483685" r:id="rId24"/>
    <p:sldLayoutId id="2147483686" r:id="rId25"/>
  </p:sldLayoutIdLst>
  <p:txStyles>
    <p:titleStyle>
      <a:lvl1pPr algn="ctr" defTabSz="683895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3895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defTabSz="683895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defTabSz="683895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defTabSz="683895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defTabSz="683895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defTabSz="683895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defTabSz="683895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defTabSz="683895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257175" indent="-257175" algn="l" defTabSz="68389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5625" indent="-212725" algn="l" defTabSz="68389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389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389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389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7" Type="http://schemas.openxmlformats.org/officeDocument/2006/relationships/image" Target="../media/image6.png"/><Relationship Id="rId6" Type="http://schemas.openxmlformats.org/officeDocument/2006/relationships/slide" Target="slide6.xml"/><Relationship Id="rId5" Type="http://schemas.openxmlformats.org/officeDocument/2006/relationships/slide" Target="slide1.xml"/><Relationship Id="rId4" Type="http://schemas.openxmlformats.org/officeDocument/2006/relationships/slide" Target="slide9.xml"/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image" Target="../media/image5.emf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937" name="组合 1"/>
          <p:cNvGrpSpPr/>
          <p:nvPr/>
        </p:nvGrpSpPr>
        <p:grpSpPr bwMode="auto">
          <a:xfrm>
            <a:off x="-252" y="-6606"/>
            <a:ext cx="3492752" cy="430469"/>
            <a:chOff x="0" y="-6611"/>
            <a:chExt cx="3491880" cy="430779"/>
          </a:xfrm>
        </p:grpSpPr>
        <p:sp>
          <p:nvSpPr>
            <p:cNvPr id="4" name="矩形 3"/>
            <p:cNvSpPr/>
            <p:nvPr/>
          </p:nvSpPr>
          <p:spPr>
            <a:xfrm>
              <a:off x="252" y="0"/>
              <a:ext cx="3491628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/>
            </a:p>
          </p:txBody>
        </p:sp>
        <p:grpSp>
          <p:nvGrpSpPr>
            <p:cNvPr id="39971" name="组合 5"/>
            <p:cNvGrpSpPr/>
            <p:nvPr/>
          </p:nvGrpSpPr>
          <p:grpSpPr bwMode="auto">
            <a:xfrm>
              <a:off x="0" y="-6611"/>
              <a:ext cx="3275856" cy="277198"/>
              <a:chOff x="0" y="-6611"/>
              <a:chExt cx="3275856" cy="277198"/>
            </a:xfrm>
          </p:grpSpPr>
          <p:sp>
            <p:nvSpPr>
              <p:cNvPr id="39972" name="文本框 22"/>
              <p:cNvSpPr txBox="1">
                <a:spLocks noChangeArrowheads="1"/>
              </p:cNvSpPr>
              <p:nvPr/>
            </p:nvSpPr>
            <p:spPr bwMode="auto">
              <a:xfrm>
                <a:off x="179367" y="-6611"/>
                <a:ext cx="2338518" cy="277198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西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师大版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数学  六年级  上册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267686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3800" y="3719513"/>
            <a:ext cx="1800225" cy="431800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10" name="单圆角矩形 9"/>
          <p:cNvSpPr/>
          <p:nvPr/>
        </p:nvSpPr>
        <p:spPr>
          <a:xfrm>
            <a:off x="2195513" y="3719513"/>
            <a:ext cx="1800225" cy="431800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11" name="单圆角矩形 10"/>
          <p:cNvSpPr/>
          <p:nvPr/>
        </p:nvSpPr>
        <p:spPr>
          <a:xfrm>
            <a:off x="5940425" y="3025775"/>
            <a:ext cx="1800225" cy="431800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12" name="单圆角矩形 11"/>
          <p:cNvSpPr/>
          <p:nvPr/>
        </p:nvSpPr>
        <p:spPr>
          <a:xfrm>
            <a:off x="3563938" y="3025775"/>
            <a:ext cx="1800225" cy="431800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13" name="单圆角矩形 12"/>
          <p:cNvSpPr/>
          <p:nvPr/>
        </p:nvSpPr>
        <p:spPr>
          <a:xfrm>
            <a:off x="1187450" y="3025775"/>
            <a:ext cx="1800225" cy="431800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700609" y="1435155"/>
            <a:ext cx="3536866" cy="1084912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>
            <a:spAutoFit/>
          </a:bodyPr>
          <a:lstStyle/>
          <a:p>
            <a:pPr algn="ctr">
              <a:defRPr/>
            </a:pPr>
            <a:r>
              <a:rPr kumimoji="1" lang="zh-CN" altLang="en-US" sz="6600" b="1" noProof="0" dirty="0">
                <a:ln>
                  <a:noFill/>
                </a:ln>
                <a:uLnTx/>
                <a:uFillTx/>
                <a:latin typeface="+mn-ea"/>
                <a:ea typeface="+mn-ea"/>
                <a:sym typeface="+mn-ea"/>
              </a:rPr>
              <a:t>比例尺⑶</a:t>
            </a:r>
            <a:endParaRPr kumimoji="1" lang="zh-CN" altLang="en-US" sz="6600" noProof="0" dirty="0">
              <a:ln>
                <a:noFill/>
              </a:ln>
              <a:uLnTx/>
              <a:uFillTx/>
              <a:latin typeface="+mn-ea"/>
              <a:ea typeface="+mn-ea"/>
              <a:sym typeface="+mn-ea"/>
            </a:endParaRPr>
          </a:p>
        </p:txBody>
      </p:sp>
      <p:pic>
        <p:nvPicPr>
          <p:cNvPr id="39946" name="图片 5"/>
          <p:cNvPicPr>
            <a:picLocks noChangeAspect="1"/>
          </p:cNvPicPr>
          <p:nvPr/>
        </p:nvPicPr>
        <p:blipFill>
          <a:blip r:embed="rId1"/>
          <a:srcRect l="35500" r="32249" b="80045"/>
          <a:stretch>
            <a:fillRect/>
          </a:stretch>
        </p:blipFill>
        <p:spPr bwMode="auto">
          <a:xfrm flipH="1">
            <a:off x="1612900" y="4457700"/>
            <a:ext cx="322263" cy="28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209945" y="2952109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课前导入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+mj-ea"/>
                <a:ea typeface="+mj-ea"/>
              </a:rPr>
              <a:t>探究新知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+mj-ea"/>
                <a:ea typeface="+mj-ea"/>
              </a:rPr>
              <a:t>课堂小结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+mj-ea"/>
                <a:ea typeface="+mj-ea"/>
              </a:rPr>
              <a:t>课后作业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39959" name="矩形 19"/>
          <p:cNvSpPr>
            <a:spLocks noChangeArrowheads="1"/>
          </p:cNvSpPr>
          <p:nvPr/>
        </p:nvSpPr>
        <p:spPr bwMode="auto">
          <a:xfrm>
            <a:off x="912813" y="519113"/>
            <a:ext cx="4732020" cy="6838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pPr algn="l"/>
            <a:r>
              <a:rPr kumimoji="1" lang="zh-CN" altLang="en-US" sz="4000" b="1" noProof="0" dirty="0">
                <a:solidFill>
                  <a:schemeClr val="tx2"/>
                </a:solidFill>
                <a:latin typeface="+mn-ea"/>
                <a:ea typeface="+mn-ea"/>
                <a:sym typeface="+mn-ea"/>
              </a:rPr>
              <a:t>图形变化和确定位置</a:t>
            </a:r>
            <a:endParaRPr lang="zh-CN" altLang="en-US" sz="4000" b="1" dirty="0">
              <a:solidFill>
                <a:schemeClr val="tx2"/>
              </a:solidFill>
              <a:latin typeface="+mn-ea"/>
              <a:ea typeface="+mn-ea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+mj-ea"/>
                <a:ea typeface="+mj-ea"/>
              </a:rPr>
              <a:t>课堂练习</a:t>
            </a:r>
            <a:endParaRPr lang="zh-CN" altLang="en-US" sz="2800" b="1" dirty="0">
              <a:latin typeface="+mj-ea"/>
              <a:ea typeface="+mj-ea"/>
            </a:endParaRPr>
          </a:p>
        </p:txBody>
      </p:sp>
      <p:pic>
        <p:nvPicPr>
          <p:cNvPr id="39963" name="图片 5"/>
          <p:cNvPicPr>
            <a:picLocks noChangeAspect="1"/>
          </p:cNvPicPr>
          <p:nvPr/>
        </p:nvPicPr>
        <p:blipFill>
          <a:blip r:embed="rId1"/>
          <a:srcRect l="35500" r="32249" b="80045"/>
          <a:stretch>
            <a:fillRect/>
          </a:stretch>
        </p:blipFill>
        <p:spPr bwMode="auto">
          <a:xfrm>
            <a:off x="6780213" y="4413250"/>
            <a:ext cx="322262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9964" name="组合 22"/>
          <p:cNvGrpSpPr/>
          <p:nvPr/>
        </p:nvGrpSpPr>
        <p:grpSpPr bwMode="auto">
          <a:xfrm>
            <a:off x="231775" y="500063"/>
            <a:ext cx="654050" cy="703262"/>
            <a:chOff x="1306635" y="1385539"/>
            <a:chExt cx="654821" cy="702878"/>
          </a:xfrm>
        </p:grpSpPr>
        <p:pic>
          <p:nvPicPr>
            <p:cNvPr id="39965" name="图片 23"/>
            <p:cNvPicPr>
              <a:picLocks noChangeAspect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1306635" y="1440417"/>
              <a:ext cx="654821" cy="648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9966" name="文本框 10"/>
            <p:cNvSpPr txBox="1">
              <a:spLocks noChangeArrowheads="1"/>
            </p:cNvSpPr>
            <p:nvPr/>
          </p:nvSpPr>
          <p:spPr bwMode="auto">
            <a:xfrm>
              <a:off x="1435375" y="1385539"/>
              <a:ext cx="407515" cy="62957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kumimoji="1" lang="en-US" altLang="zh-CN" sz="3500" b="1">
                  <a:solidFill>
                    <a:srgbClr val="0050AA"/>
                  </a:solidFill>
                  <a:latin typeface="宋体" panose="02010600030101010101" pitchFamily="2" charset="-122"/>
                </a:rPr>
                <a:t>5</a:t>
              </a:r>
              <a:endParaRPr kumimoji="1" lang="zh-CN" altLang="en-US" sz="3500" b="1">
                <a:solidFill>
                  <a:srgbClr val="0050AA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68" name="Text Box 56"/>
          <p:cNvSpPr txBox="1">
            <a:spLocks noChangeArrowheads="1"/>
          </p:cNvSpPr>
          <p:nvPr/>
        </p:nvSpPr>
        <p:spPr bwMode="auto">
          <a:xfrm>
            <a:off x="428148" y="1092274"/>
            <a:ext cx="8536339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kumimoji="1" lang="en-US" altLang="zh-CN" sz="2400" b="1" dirty="0">
                <a:latin typeface="Times New Roman" panose="02020603050405020304" pitchFamily="18" charset="0"/>
              </a:rPr>
              <a:t>      </a:t>
            </a:r>
            <a:r>
              <a:rPr kumimoji="1"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设计一座厂房，在平面图上用</a:t>
            </a:r>
            <a:r>
              <a:rPr kumimoji="1"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kumimoji="1"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厘米的距离表示地面上</a:t>
            </a:r>
            <a:r>
              <a:rPr kumimoji="1"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kumimoji="1"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米的的距离。求图上距离和实际距离的比。</a:t>
            </a:r>
            <a:endParaRPr kumimoji="1"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370" name="Text Box 58"/>
          <p:cNvSpPr txBox="1">
            <a:spLocks noChangeArrowheads="1"/>
          </p:cNvSpPr>
          <p:nvPr/>
        </p:nvSpPr>
        <p:spPr bwMode="auto">
          <a:xfrm>
            <a:off x="1138262" y="2065232"/>
            <a:ext cx="7263527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kumimoji="1" lang="zh-CN" altLang="en-US" sz="2400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要求图上距离与实际距离的比，能不能直接用题中给</a:t>
            </a:r>
            <a:endParaRPr kumimoji="1" lang="zh-CN" altLang="en-US" sz="2400" b="1" dirty="0">
              <a:solidFill>
                <a:srgbClr val="FF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kumimoji="1" lang="zh-CN" altLang="en-US" sz="2400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出的两个数列式？为什么？应该怎么办？</a:t>
            </a:r>
            <a:endParaRPr kumimoji="1" lang="zh-CN" altLang="en-US" sz="2400" b="1" dirty="0">
              <a:solidFill>
                <a:srgbClr val="FF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371" name="Text Box 59"/>
          <p:cNvSpPr txBox="1">
            <a:spLocks noChangeArrowheads="1"/>
          </p:cNvSpPr>
          <p:nvPr/>
        </p:nvSpPr>
        <p:spPr bwMode="auto">
          <a:xfrm>
            <a:off x="2398713" y="3325323"/>
            <a:ext cx="26468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kumimoji="1"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kumimoji="1"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米 ＝ </a:t>
            </a:r>
            <a:r>
              <a:rPr kumimoji="1"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1000</a:t>
            </a:r>
            <a:r>
              <a:rPr kumimoji="1"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endParaRPr kumimoji="1"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372" name="Text Box 60"/>
          <p:cNvSpPr txBox="1">
            <a:spLocks noChangeArrowheads="1"/>
          </p:cNvSpPr>
          <p:nvPr/>
        </p:nvSpPr>
        <p:spPr bwMode="auto">
          <a:xfrm>
            <a:off x="1106051" y="2896229"/>
            <a:ext cx="757130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kumimoji="1"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因为图上距离和实际距离单位不同，所以不能直接列式</a:t>
            </a:r>
            <a:endParaRPr kumimoji="1"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373" name="Text Box 61"/>
          <p:cNvSpPr txBox="1">
            <a:spLocks noChangeArrowheads="1"/>
          </p:cNvSpPr>
          <p:nvPr/>
        </p:nvSpPr>
        <p:spPr bwMode="auto">
          <a:xfrm>
            <a:off x="2339752" y="3653163"/>
            <a:ext cx="295465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kumimoji="1"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10∶1000 </a:t>
            </a:r>
            <a:r>
              <a:rPr kumimoji="1"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kumimoji="1"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 ∶100</a:t>
            </a:r>
            <a:endParaRPr kumimoji="1"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379" name="Text Box 67"/>
          <p:cNvSpPr txBox="1">
            <a:spLocks noChangeArrowheads="1"/>
          </p:cNvSpPr>
          <p:nvPr/>
        </p:nvSpPr>
        <p:spPr bwMode="auto">
          <a:xfrm>
            <a:off x="1907704" y="4198317"/>
            <a:ext cx="572464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kumimoji="1"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答：图上距离和实际距离的比是</a:t>
            </a:r>
            <a:r>
              <a:rPr kumimoji="1"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1∶100</a:t>
            </a:r>
            <a:r>
              <a:rPr kumimoji="1"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kumimoji="1"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14"/>
          <p:cNvSpPr txBox="1">
            <a:spLocks noChangeArrowheads="1"/>
          </p:cNvSpPr>
          <p:nvPr/>
        </p:nvSpPr>
        <p:spPr bwMode="auto">
          <a:xfrm>
            <a:off x="611188" y="439738"/>
            <a:ext cx="1847850" cy="5619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3200" b="1">
                <a:solidFill>
                  <a:srgbClr val="875000"/>
                </a:solidFill>
                <a:latin typeface="幼圆" panose="02010509060101010101" charset="-122"/>
                <a:ea typeface="幼圆" panose="02010509060101010101" charset="-122"/>
              </a:rPr>
              <a:t>课前导入</a:t>
            </a:r>
            <a:endParaRPr lang="zh-CN" altLang="en-US" sz="3200" b="1">
              <a:solidFill>
                <a:srgbClr val="875000"/>
              </a:solidFill>
              <a:latin typeface="幼圆" panose="02010509060101010101" charset="-122"/>
              <a:ea typeface="幼圆" panose="02010509060101010101" charset="-122"/>
            </a:endParaRPr>
          </a:p>
        </p:txBody>
      </p:sp>
      <p:pic>
        <p:nvPicPr>
          <p:cNvPr id="16" name="图片 10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44793" y="492760"/>
            <a:ext cx="366712" cy="45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Text Box 65"/>
          <p:cNvSpPr txBox="1">
            <a:spLocks noChangeArrowheads="1"/>
          </p:cNvSpPr>
          <p:nvPr/>
        </p:nvSpPr>
        <p:spPr bwMode="auto">
          <a:xfrm>
            <a:off x="5364015" y="3682213"/>
            <a:ext cx="4921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kumimoji="1"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或</a:t>
            </a:r>
            <a:endParaRPr kumimoji="1"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TextBox 2"/>
              <p:cNvSpPr txBox="1"/>
              <p:nvPr/>
            </p:nvSpPr>
            <p:spPr>
              <a:xfrm>
                <a:off x="5940152" y="3585585"/>
                <a:ext cx="662361" cy="6127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b="1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1" i="1" smtClean="0">
                              <a:latin typeface="Cambria Math" panose="02040503050406030204"/>
                            </a:rPr>
                            <m:t>𝟏</m:t>
                          </m:r>
                        </m:num>
                        <m:den>
                          <m:r>
                            <a:rPr lang="en-US" altLang="zh-CN" b="1" i="1" smtClean="0">
                              <a:latin typeface="Cambria Math" panose="02040503050406030204"/>
                            </a:rPr>
                            <m:t>𝟏𝟎𝟎</m:t>
                          </m:r>
                        </m:den>
                      </m:f>
                    </m:oMath>
                  </m:oMathPara>
                </a14:m>
                <a:endParaRPr lang="zh-CN" altLang="en-US" b="1" dirty="0"/>
              </a:p>
            </p:txBody>
          </p:sp>
        </mc:Choice>
        <mc:Fallback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40152" y="3585585"/>
                <a:ext cx="662361" cy="612732"/>
              </a:xfrm>
              <a:prstGeom prst="rect">
                <a:avLst/>
              </a:prstGeom>
              <a:blipFill rotWithShape="1">
                <a:blip r:embed="rId2"/>
                <a:stretch>
                  <a:fillRect l="-55" t="-61" r="63" b="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33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3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3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3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3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3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68" grpId="0"/>
      <p:bldP spid="13370" grpId="0"/>
      <p:bldP spid="13371" grpId="0"/>
      <p:bldP spid="13372" grpId="0"/>
      <p:bldP spid="13373" grpId="0"/>
      <p:bldP spid="13379" grpId="0"/>
      <p:bldP spid="17" grpId="0"/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5" name="矩形 6"/>
          <p:cNvSpPr/>
          <p:nvPr/>
        </p:nvSpPr>
        <p:spPr>
          <a:xfrm>
            <a:off x="1297940" y="1057677"/>
            <a:ext cx="7597030" cy="181588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在比例尺是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1∶6000000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的中国地图上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小兰量得北京到重庆的图上距离是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24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实际距离是多少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如果飞机平均每时飞行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720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千米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从北京到重庆乘飞机需要多少时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486" name="Rectangle 3"/>
          <p:cNvSpPr/>
          <p:nvPr/>
        </p:nvSpPr>
        <p:spPr>
          <a:xfrm>
            <a:off x="1143000" y="117589"/>
            <a:ext cx="184731" cy="107722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eaLnBrk="1" hangingPunct="1"/>
            <a:endParaRPr lang="zh-CN" altLang="en-US" sz="100" b="1" dirty="0">
              <a:latin typeface="Calibri" panose="020F0502020204030204" pitchFamily="34" charset="0"/>
            </a:endParaRPr>
          </a:p>
        </p:txBody>
      </p:sp>
      <p:sp>
        <p:nvSpPr>
          <p:cNvPr id="20487" name="WordArt 8"/>
          <p:cNvSpPr>
            <a:spLocks noTextEdit="1"/>
          </p:cNvSpPr>
          <p:nvPr/>
        </p:nvSpPr>
        <p:spPr>
          <a:xfrm>
            <a:off x="6731794" y="4731544"/>
            <a:ext cx="1028700" cy="263129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normAutofit fontScale="90000" lnSpcReduction="10000"/>
            <a:scene3d>
              <a:camera prst="legacyPerspectiveFront">
                <a:rot lat="2052000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endParaRPr lang="zh-CN" altLang="en-US" sz="1350" b="1">
              <a:gradFill rotWithShape="1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  <a:tileRect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2029" name="图片 2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02248" y="466090"/>
            <a:ext cx="366712" cy="45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2030" name="文本框 14"/>
          <p:cNvSpPr txBox="1">
            <a:spLocks noChangeArrowheads="1"/>
          </p:cNvSpPr>
          <p:nvPr/>
        </p:nvSpPr>
        <p:spPr bwMode="auto">
          <a:xfrm>
            <a:off x="621348" y="344318"/>
            <a:ext cx="1847850" cy="5619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charset="-122"/>
                <a:ea typeface="幼圆" panose="02010509060101010101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charset="-122"/>
              <a:ea typeface="幼圆" panose="02010509060101010101" charset="-122"/>
            </a:endParaRPr>
          </a:p>
        </p:txBody>
      </p:sp>
      <p:grpSp>
        <p:nvGrpSpPr>
          <p:cNvPr id="42034" name="组合 30"/>
          <p:cNvGrpSpPr/>
          <p:nvPr/>
        </p:nvGrpSpPr>
        <p:grpSpPr bwMode="auto">
          <a:xfrm>
            <a:off x="107950" y="1018422"/>
            <a:ext cx="1166813" cy="1064786"/>
            <a:chOff x="670145" y="1457273"/>
            <a:chExt cx="1555361" cy="1418832"/>
          </a:xfrm>
        </p:grpSpPr>
        <p:pic>
          <p:nvPicPr>
            <p:cNvPr id="3" name="图片 31" descr="28Z58PICt4r.jpg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670145" y="1457273"/>
              <a:ext cx="1555361" cy="13934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2042" name="矩形 32"/>
            <p:cNvSpPr>
              <a:spLocks noChangeArrowheads="1"/>
            </p:cNvSpPr>
            <p:nvPr/>
          </p:nvSpPr>
          <p:spPr bwMode="auto">
            <a:xfrm>
              <a:off x="921965" y="2322452"/>
              <a:ext cx="970536" cy="55365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zh-CN" altLang="en-US" sz="2100" b="1">
                  <a:latin typeface="黑体" panose="02010609060101010101" pitchFamily="49" charset="-122"/>
                  <a:ea typeface="黑体" panose="02010609060101010101" pitchFamily="49" charset="-122"/>
                </a:rPr>
                <a:t>例 </a:t>
              </a:r>
              <a:r>
                <a:rPr lang="en-US" altLang="zh-CN" sz="2100" b="1">
                  <a:latin typeface="黑体" panose="02010609060101010101" pitchFamily="49" charset="-122"/>
                  <a:ea typeface="黑体" panose="02010609060101010101" pitchFamily="49" charset="-122"/>
                </a:rPr>
                <a:t>4</a:t>
              </a:r>
              <a:endParaRPr lang="zh-CN" altLang="en-US" sz="21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1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68960" y="3382432"/>
            <a:ext cx="832778" cy="13668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云形标注 12"/>
          <p:cNvSpPr/>
          <p:nvPr/>
        </p:nvSpPr>
        <p:spPr>
          <a:xfrm>
            <a:off x="1979712" y="2873559"/>
            <a:ext cx="3672408" cy="1157358"/>
          </a:xfrm>
          <a:prstGeom prst="cloudCallout">
            <a:avLst>
              <a:gd name="adj1" fmla="val -58903"/>
              <a:gd name="adj2" fmla="val 28724"/>
            </a:avLst>
          </a:prstGeom>
          <a:gradFill>
            <a:gsLst>
              <a:gs pos="0">
                <a:srgbClr val="8488C4"/>
              </a:gs>
              <a:gs pos="53000">
                <a:srgbClr val="D4DEFF"/>
              </a:gs>
              <a:gs pos="14000">
                <a:srgbClr val="D4DEFF"/>
              </a:gs>
              <a:gs pos="100000">
                <a:srgbClr val="96AB94"/>
              </a:gs>
            </a:gsLst>
            <a:lin ang="5400000" scaled="0"/>
          </a:gra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algn="ctr"/>
            <a:endParaRPr lang="zh-CN" altLang="en-US" sz="2100" b="1" dirty="0">
              <a:latin typeface="Arial" panose="020B0604020202020204" pitchFamily="34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262682" y="3036739"/>
            <a:ext cx="316056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地图上的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厘米表示实际距离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6000000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厘米。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20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20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5" grpId="0"/>
      <p:bldP spid="13" grpId="0" animBg="1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下箭头 14"/>
          <p:cNvSpPr/>
          <p:nvPr/>
        </p:nvSpPr>
        <p:spPr>
          <a:xfrm>
            <a:off x="3925491" y="3074524"/>
            <a:ext cx="428625" cy="86082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1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1509" name="矩形 6"/>
          <p:cNvSpPr/>
          <p:nvPr/>
        </p:nvSpPr>
        <p:spPr>
          <a:xfrm>
            <a:off x="1384101" y="483518"/>
            <a:ext cx="1819747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理解题意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043007" y="3705245"/>
            <a:ext cx="1980029" cy="5232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1∶6000000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978004" y="1014743"/>
            <a:ext cx="1261884" cy="5232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24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直角上箭头 10"/>
          <p:cNvSpPr/>
          <p:nvPr/>
        </p:nvSpPr>
        <p:spPr>
          <a:xfrm rot="5400000">
            <a:off x="2737842" y="2277401"/>
            <a:ext cx="647700" cy="925116"/>
          </a:xfrm>
          <a:prstGeom prst="bent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1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下箭头 11"/>
          <p:cNvSpPr/>
          <p:nvPr/>
        </p:nvSpPr>
        <p:spPr>
          <a:xfrm>
            <a:off x="6818710" y="3075715"/>
            <a:ext cx="428625" cy="586979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1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上箭头 12"/>
          <p:cNvSpPr/>
          <p:nvPr/>
        </p:nvSpPr>
        <p:spPr>
          <a:xfrm>
            <a:off x="5360194" y="1533855"/>
            <a:ext cx="540544" cy="1102519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1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487341" y="2636374"/>
            <a:ext cx="4673074" cy="5232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实际距离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图上距离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÷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比例尺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384101" y="3274102"/>
            <a:ext cx="2505814" cy="4616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zh-CN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路程</a:t>
            </a:r>
            <a:r>
              <a:rPr lang="en-US" altLang="zh-CN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÷</a:t>
            </a:r>
            <a:r>
              <a:rPr lang="zh-CN" altLang="zh-CN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速度</a:t>
            </a:r>
            <a:r>
              <a:rPr lang="en-US" altLang="zh-CN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zh-CN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时间</a:t>
            </a:r>
            <a:endParaRPr lang="zh-CN" altLang="en-US" sz="24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489597" y="3986543"/>
            <a:ext cx="3775393" cy="5232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北京到重庆的飞行时间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6" name="TextBox 15"/>
              <p:cNvSpPr txBox="1"/>
              <p:nvPr/>
            </p:nvSpPr>
            <p:spPr>
              <a:xfrm>
                <a:off x="1460953" y="1539972"/>
                <a:ext cx="2893163" cy="87613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b="1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zh-CN" altLang="en-US" sz="2400" b="1" i="1">
                              <a:latin typeface="Cambria Math" panose="02040503050406030204"/>
                            </a:rPr>
                            <m:t>图上</m:t>
                          </m:r>
                          <m:r>
                            <a:rPr lang="zh-CN" altLang="en-US" sz="2400" b="1" i="1" smtClean="0">
                              <a:latin typeface="Cambria Math" panose="02040503050406030204"/>
                            </a:rPr>
                            <m:t>距离</m:t>
                          </m:r>
                        </m:num>
                        <m:den>
                          <m:r>
                            <a:rPr lang="zh-CN" altLang="en-US" sz="2400" b="1" i="1">
                              <a:latin typeface="Cambria Math" panose="02040503050406030204"/>
                            </a:rPr>
                            <m:t>实际距离</m:t>
                          </m:r>
                        </m:den>
                      </m:f>
                      <m:r>
                        <a:rPr lang="en-US" altLang="zh-CN" sz="2400" b="1" i="1" smtClean="0">
                          <a:latin typeface="Cambria Math" panose="02040503050406030204"/>
                        </a:rPr>
                        <m:t>=</m:t>
                      </m:r>
                      <m:r>
                        <a:rPr lang="zh-CN" altLang="en-US" sz="2400" b="1" i="1">
                          <a:latin typeface="Cambria Math" panose="02040503050406030204"/>
                        </a:rPr>
                        <m:t>比例尺</m:t>
                      </m:r>
                    </m:oMath>
                  </m:oMathPara>
                </a14:m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6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60953" y="1539972"/>
                <a:ext cx="2893163" cy="876137"/>
              </a:xfrm>
              <a:prstGeom prst="rect">
                <a:avLst/>
              </a:prstGeom>
              <a:blipFill rotWithShape="1">
                <a:blip r:embed="rId1"/>
                <a:stretch>
                  <a:fillRect l="-16" t="-11" r="19" b="6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21509" grpId="0"/>
      <p:bldP spid="8" grpId="0"/>
      <p:bldP spid="10" grpId="0"/>
      <p:bldP spid="11" grpId="0" animBg="1"/>
      <p:bldP spid="12" grpId="0" animBg="1"/>
      <p:bldP spid="13" grpId="0" animBg="1"/>
      <p:bldP spid="14" grpId="0"/>
      <p:bldP spid="4" grpId="0"/>
      <p:bldP spid="5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矩形 6"/>
          <p:cNvSpPr/>
          <p:nvPr/>
        </p:nvSpPr>
        <p:spPr>
          <a:xfrm>
            <a:off x="1331640" y="699542"/>
            <a:ext cx="2430065" cy="5232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解决问题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973863" y="2408570"/>
            <a:ext cx="6468437" cy="5232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北京到重庆的实际距离是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1440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千米。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362630" y="3123666"/>
            <a:ext cx="3416320" cy="5232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⑵ 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1440÷720=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2(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时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007416" y="3905493"/>
            <a:ext cx="5211683" cy="5232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北京到重庆乘飞机需要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时。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矩形 9"/>
              <p:cNvSpPr/>
              <p:nvPr/>
            </p:nvSpPr>
            <p:spPr>
              <a:xfrm>
                <a:off x="1259632" y="1419622"/>
                <a:ext cx="7870576" cy="71468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⑴ </a:t>
                </a:r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24÷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𝟔𝟎𝟎𝟎𝟎𝟎𝟎</m:t>
                        </m:r>
                      </m:den>
                    </m:f>
                  </m:oMath>
                </a14:m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＝</a:t>
                </a:r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144000000(</a:t>
                </a:r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厘米</a:t>
                </a:r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)=</a:t>
                </a:r>
                <a:r>
                  <a:rPr lang="en-US" altLang="zh-CN" sz="28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1440(</a:t>
                </a:r>
                <a:r>
                  <a:rPr lang="zh-CN" altLang="en-US" sz="28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千米</a:t>
                </a:r>
                <a:r>
                  <a:rPr lang="en-US" altLang="zh-CN" sz="28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)</a:t>
                </a:r>
                <a:endParaRPr lang="en-US" altLang="zh-CN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0" name="矩形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59632" y="1419622"/>
                <a:ext cx="7870576" cy="714683"/>
              </a:xfrm>
              <a:prstGeom prst="rect">
                <a:avLst/>
              </a:prstGeom>
              <a:blipFill rotWithShape="1">
                <a:blip r:embed="rId1"/>
                <a:stretch>
                  <a:fillRect l="-5" t="-56" r="2" b="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2" grpId="0"/>
      <p:bldP spid="6" grpId="0"/>
      <p:bldP spid="9" grpId="0"/>
      <p:bldP spid="16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3"/>
          <p:cNvSpPr txBox="1"/>
          <p:nvPr/>
        </p:nvSpPr>
        <p:spPr>
          <a:xfrm>
            <a:off x="1213606" y="1131590"/>
            <a:ext cx="7534857" cy="95410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在比例尺为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     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的地图上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量得</a:t>
            </a:r>
            <a:r>
              <a:rPr lang="en-US" altLang="zh-CN" sz="2800" b="1" i="1" dirty="0"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到</a:t>
            </a:r>
            <a:r>
              <a:rPr lang="en-US" altLang="zh-CN" sz="2800" b="1" i="1" dirty="0"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的距离是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29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en-US" altLang="zh-CN" sz="2800" b="1" i="1" dirty="0"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到</a:t>
            </a:r>
            <a:r>
              <a:rPr lang="en-US" altLang="zh-CN" sz="2800" b="1" i="1" dirty="0"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的实际距离有多少千米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8683" name="W64.eps" descr="id:2147509562;FounderCES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31840" y="1172403"/>
            <a:ext cx="1944110" cy="26573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" name="矩形 15"/>
          <p:cNvSpPr/>
          <p:nvPr/>
        </p:nvSpPr>
        <p:spPr>
          <a:xfrm>
            <a:off x="1673472" y="2419678"/>
            <a:ext cx="802878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解：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554351" y="4244200"/>
            <a:ext cx="5382245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en-US" altLang="zh-CN" sz="2800" b="1" i="1" dirty="0"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到</a:t>
            </a:r>
            <a:r>
              <a:rPr lang="en-US" altLang="zh-CN" sz="2800" b="1" i="1" dirty="0"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的实际距离有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1450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千米。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554351" y="2419678"/>
            <a:ext cx="4673074" cy="5232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实际距离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图上距离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÷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比例尺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771800" y="2942898"/>
            <a:ext cx="3990115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50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千米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=5000000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2" name="图片 1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4793" y="517525"/>
            <a:ext cx="366712" cy="45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文本框 14"/>
          <p:cNvSpPr txBox="1">
            <a:spLocks noChangeArrowheads="1"/>
          </p:cNvSpPr>
          <p:nvPr/>
        </p:nvSpPr>
        <p:spPr bwMode="auto">
          <a:xfrm>
            <a:off x="611188" y="411163"/>
            <a:ext cx="1847850" cy="5619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charset="-122"/>
                <a:ea typeface="幼圆" panose="02010509060101010101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charset="-122"/>
              <a:ea typeface="幼圆" panose="02010509060101010101" charset="-122"/>
            </a:endParaRPr>
          </a:p>
        </p:txBody>
      </p:sp>
      <p:pic>
        <p:nvPicPr>
          <p:cNvPr id="14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766" y="1202314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TextBox 1"/>
              <p:cNvSpPr txBox="1"/>
              <p:nvPr/>
            </p:nvSpPr>
            <p:spPr>
              <a:xfrm>
                <a:off x="2813281" y="3469353"/>
                <a:ext cx="4374916" cy="7861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1" i="1" smtClean="0">
                          <a:latin typeface="Cambria Math" panose="02040503050406030204"/>
                          <a:ea typeface="Cambria Math" panose="02040503050406030204"/>
                        </a:rPr>
                        <m:t>𝟐𝟗</m:t>
                      </m:r>
                      <m:r>
                        <a:rPr lang="en-US" altLang="zh-CN" sz="2400" b="1" i="1" smtClean="0">
                          <a:latin typeface="Cambria Math" panose="02040503050406030204"/>
                          <a:ea typeface="Cambria Math" panose="02040503050406030204"/>
                        </a:rPr>
                        <m:t>÷</m:t>
                      </m:r>
                      <m:f>
                        <m:fPr>
                          <m:ctrlP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𝟏</m:t>
                          </m:r>
                        </m:num>
                        <m:den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𝟓𝟎𝟎𝟎𝟎𝟎𝟎</m:t>
                          </m:r>
                        </m:den>
                      </m:f>
                      <m:r>
                        <a:rPr lang="en-US" altLang="zh-CN" sz="2400" b="1" i="1" smtClean="0">
                          <a:latin typeface="Cambria Math" panose="02040503050406030204"/>
                          <a:ea typeface="Cambria Math" panose="02040503050406030204"/>
                        </a:rPr>
                        <m:t>=</m:t>
                      </m:r>
                      <m:r>
                        <a:rPr lang="en-US" altLang="zh-CN" sz="2400" b="1" i="1" smtClean="0">
                          <a:solidFill>
                            <a:srgbClr val="FF0000"/>
                          </a:solidFill>
                          <a:latin typeface="Cambria Math" panose="02040503050406030204"/>
                          <a:ea typeface="Cambria Math" panose="02040503050406030204"/>
                        </a:rPr>
                        <m:t>𝟏𝟒𝟓𝟎</m:t>
                      </m:r>
                      <m:r>
                        <a:rPr lang="en-US" altLang="zh-CN" sz="2400" b="1" i="1" smtClean="0">
                          <a:solidFill>
                            <a:srgbClr val="FF0000"/>
                          </a:solidFill>
                          <a:latin typeface="Cambria Math" panose="02040503050406030204"/>
                          <a:ea typeface="Cambria Math" panose="02040503050406030204"/>
                        </a:rPr>
                        <m:t>(千米)</m:t>
                      </m:r>
                    </m:oMath>
                  </m:oMathPara>
                </a14:m>
                <a:endPara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13281" y="3469353"/>
                <a:ext cx="4374916" cy="786177"/>
              </a:xfrm>
              <a:prstGeom prst="rect">
                <a:avLst/>
              </a:prstGeom>
              <a:blipFill rotWithShape="1">
                <a:blip r:embed="rId4"/>
                <a:stretch>
                  <a:fillRect l="-5" t="-44" r="14" b="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286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8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3" grpId="0"/>
      <p:bldP spid="4" grpId="0"/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827584" y="627534"/>
            <a:ext cx="799288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上海到北京的实际距离约是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1050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千米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在一幅地图上的距离是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4.2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厘米。广州到北京的实际距离约是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2300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千米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在这幅地图上的距离是多少厘米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639616" y="2074536"/>
            <a:ext cx="4673074" cy="5232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图上距离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∶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实际距离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比例尺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1" name="矩形 480"/>
          <p:cNvSpPr/>
          <p:nvPr/>
        </p:nvSpPr>
        <p:spPr>
          <a:xfrm>
            <a:off x="1506141" y="2597756"/>
            <a:ext cx="761603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解：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704" name="WordArt 9"/>
          <p:cNvSpPr>
            <a:spLocks noTextEdit="1"/>
          </p:cNvSpPr>
          <p:nvPr/>
        </p:nvSpPr>
        <p:spPr>
          <a:xfrm>
            <a:off x="6731794" y="4731544"/>
            <a:ext cx="1028700" cy="263129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normAutofit fontScale="90000" lnSpcReduction="10000"/>
            <a:scene3d>
              <a:camera prst="legacyPerspectiveFront">
                <a:rot lat="2052000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endParaRPr lang="zh-CN" altLang="en-US" sz="1350" b="1">
              <a:gradFill rotWithShape="1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  <a:tileRect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267744" y="2715766"/>
            <a:ext cx="28543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4.2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厘米∶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1050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千米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271192" y="3548504"/>
            <a:ext cx="44606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2300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千米＝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230000000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" name="TextBox 11"/>
              <p:cNvSpPr txBox="1"/>
              <p:nvPr/>
            </p:nvSpPr>
            <p:spPr>
              <a:xfrm>
                <a:off x="2483768" y="3867894"/>
                <a:ext cx="5276726" cy="6258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230000000×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smtClean="0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400" b="1" i="1" smtClean="0">
                            <a:latin typeface="Cambria Math" panose="02040503050406030204"/>
                          </a:rPr>
                          <m:t>𝟏</m:t>
                        </m:r>
                      </m:num>
                      <m:den>
                        <m:r>
                          <a:rPr lang="en-US" altLang="zh-CN" sz="2400" b="1" i="1" smtClean="0">
                            <a:latin typeface="Cambria Math" panose="02040503050406030204"/>
                          </a:rPr>
                          <m:t>𝟐𝟓𝟎𝟎𝟎𝟎𝟎𝟎</m:t>
                        </m:r>
                      </m:den>
                    </m:f>
                  </m:oMath>
                </a14:m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＝</a:t>
                </a:r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9.2</a:t>
                </a: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厘米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2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83768" y="3867894"/>
                <a:ext cx="5276726" cy="625877"/>
              </a:xfrm>
              <a:prstGeom prst="rect">
                <a:avLst/>
              </a:prstGeom>
              <a:blipFill rotWithShape="1">
                <a:blip r:embed="rId1"/>
                <a:stretch>
                  <a:fillRect l="-5" t="-17" r="3" b="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矩形 3"/>
          <p:cNvSpPr/>
          <p:nvPr/>
        </p:nvSpPr>
        <p:spPr>
          <a:xfrm>
            <a:off x="2555776" y="4485432"/>
            <a:ext cx="495520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答：这幅地图上的距离是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9.2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厘米。</a:t>
            </a:r>
            <a:endParaRPr lang="zh-CN" altLang="en-US" sz="24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4824028" y="2678043"/>
            <a:ext cx="27723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42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∶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1050000000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824028" y="3093400"/>
            <a:ext cx="24221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∶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25000000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" grpId="0"/>
      <p:bldP spid="481" grpId="0"/>
      <p:bldP spid="3" grpId="0"/>
      <p:bldP spid="11" grpId="0"/>
      <p:bldP spid="12" grpId="0"/>
      <p:bldP spid="4" grpId="0"/>
      <p:bldP spid="13" grpId="0"/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5" name="Text Box 7"/>
          <p:cNvSpPr txBox="1">
            <a:spLocks noChangeArrowheads="1"/>
          </p:cNvSpPr>
          <p:nvPr/>
        </p:nvSpPr>
        <p:spPr bwMode="auto">
          <a:xfrm>
            <a:off x="246063" y="453332"/>
            <a:ext cx="8531226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kumimoji="1"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kumimoji="1"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在比例尺是</a:t>
            </a:r>
            <a:r>
              <a:rPr kumimoji="1"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 ∶6000000</a:t>
            </a:r>
            <a:r>
              <a:rPr kumimoji="1"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的地图上，量得南京到北京的距离是</a:t>
            </a:r>
            <a:r>
              <a:rPr kumimoji="1"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15</a:t>
            </a:r>
            <a:r>
              <a:rPr kumimoji="1"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厘米。南京到北京的实际距离是多少千米？</a:t>
            </a:r>
            <a:endParaRPr kumimoji="1"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2803" name="Text Box 35"/>
          <p:cNvSpPr txBox="1">
            <a:spLocks noChangeArrowheads="1"/>
          </p:cNvSpPr>
          <p:nvPr/>
        </p:nvSpPr>
        <p:spPr bwMode="auto">
          <a:xfrm>
            <a:off x="5286425" y="3615460"/>
            <a:ext cx="357020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kumimoji="1"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90000000</a:t>
            </a:r>
            <a:r>
              <a:rPr kumimoji="1"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厘米 </a:t>
            </a:r>
            <a:r>
              <a:rPr kumimoji="1"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= 900</a:t>
            </a:r>
            <a:r>
              <a:rPr kumimoji="1"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千米</a:t>
            </a:r>
            <a:endParaRPr kumimoji="1"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2804" name="Text Box 36"/>
          <p:cNvSpPr txBox="1">
            <a:spLocks noChangeArrowheads="1"/>
          </p:cNvSpPr>
          <p:nvPr/>
        </p:nvSpPr>
        <p:spPr bwMode="auto">
          <a:xfrm>
            <a:off x="1994137" y="4155926"/>
            <a:ext cx="567420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kumimoji="1"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答：南京到北京的实际距离是</a:t>
            </a:r>
            <a:r>
              <a:rPr kumimoji="1"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900</a:t>
            </a:r>
            <a:r>
              <a:rPr kumimoji="1"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千米。</a:t>
            </a:r>
            <a:endParaRPr kumimoji="1"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3" name="Text Box 9"/>
          <p:cNvSpPr txBox="1">
            <a:spLocks noChangeArrowheads="1"/>
          </p:cNvSpPr>
          <p:nvPr/>
        </p:nvSpPr>
        <p:spPr bwMode="auto">
          <a:xfrm>
            <a:off x="611560" y="1546765"/>
            <a:ext cx="110799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kumimoji="1"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因为：</a:t>
            </a:r>
            <a:endParaRPr kumimoji="1"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4" name="TextBox 33"/>
              <p:cNvSpPr txBox="1"/>
              <p:nvPr/>
            </p:nvSpPr>
            <p:spPr>
              <a:xfrm>
                <a:off x="1542102" y="1417812"/>
                <a:ext cx="2443105" cy="74546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b="1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zh-CN" altLang="en-US" sz="2000" b="1" i="1">
                              <a:latin typeface="Cambria Math" panose="02040503050406030204"/>
                            </a:rPr>
                            <m:t>图上</m:t>
                          </m:r>
                          <m:r>
                            <a:rPr lang="zh-CN" altLang="en-US" sz="2000" b="1" i="1" smtClean="0">
                              <a:latin typeface="Cambria Math" panose="02040503050406030204"/>
                            </a:rPr>
                            <m:t>距离</m:t>
                          </m:r>
                        </m:num>
                        <m:den>
                          <m:r>
                            <a:rPr lang="zh-CN" altLang="en-US" sz="2000" b="1" i="1">
                              <a:latin typeface="Cambria Math" panose="02040503050406030204"/>
                            </a:rPr>
                            <m:t>实际距离</m:t>
                          </m:r>
                        </m:den>
                      </m:f>
                      <m:r>
                        <a:rPr lang="en-US" altLang="zh-CN" sz="2000" b="1" i="1" smtClean="0">
                          <a:latin typeface="Cambria Math" panose="02040503050406030204"/>
                        </a:rPr>
                        <m:t>=</m:t>
                      </m:r>
                      <m:r>
                        <a:rPr lang="zh-CN" altLang="en-US" sz="2000" b="1" i="1">
                          <a:latin typeface="Cambria Math" panose="02040503050406030204"/>
                        </a:rPr>
                        <m:t>比例尺</m:t>
                      </m:r>
                    </m:oMath>
                  </m:oMathPara>
                </a14:m>
                <a:endPara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4" name="TextBox 3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42102" y="1417812"/>
                <a:ext cx="2443105" cy="745460"/>
              </a:xfrm>
              <a:prstGeom prst="rect">
                <a:avLst/>
              </a:prstGeom>
              <a:blipFill rotWithShape="1">
                <a:blip r:embed="rId1"/>
                <a:stretch>
                  <a:fillRect l="-13" t="-66" r="24" b="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5" name="Text Box 13"/>
          <p:cNvSpPr txBox="1">
            <a:spLocks noChangeArrowheads="1"/>
          </p:cNvSpPr>
          <p:nvPr/>
        </p:nvSpPr>
        <p:spPr bwMode="auto">
          <a:xfrm>
            <a:off x="3703082" y="1609255"/>
            <a:ext cx="518939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kumimoji="1"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，可以用解比例的方法求出实际距离。</a:t>
            </a:r>
            <a:endParaRPr kumimoji="1"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6" name="Text Box 15"/>
          <p:cNvSpPr txBox="1">
            <a:spLocks noChangeArrowheads="1"/>
          </p:cNvSpPr>
          <p:nvPr/>
        </p:nvSpPr>
        <p:spPr bwMode="auto">
          <a:xfrm>
            <a:off x="1869830" y="2070920"/>
            <a:ext cx="572464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kumimoji="1"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解：设南京到北京的实际距离</a:t>
            </a:r>
            <a:r>
              <a:rPr kumimoji="1"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是</a:t>
            </a:r>
            <a:r>
              <a:rPr kumimoji="1" lang="en-US" altLang="zh-CN" sz="2400" b="1" i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kumimoji="1"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厘米</a:t>
            </a:r>
            <a:r>
              <a:rPr kumimoji="1"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kumimoji="1"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TextBox 6"/>
              <p:cNvSpPr txBox="1"/>
              <p:nvPr/>
            </p:nvSpPr>
            <p:spPr>
              <a:xfrm>
                <a:off x="2638068" y="2518447"/>
                <a:ext cx="577401" cy="61831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b="1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1" i="1" smtClean="0">
                              <a:latin typeface="Cambria Math" panose="02040503050406030204"/>
                            </a:rPr>
                            <m:t>𝟏𝟓</m:t>
                          </m:r>
                        </m:num>
                        <m:den>
                          <m:r>
                            <a:rPr lang="en-US" altLang="zh-CN" b="1" i="1" smtClean="0">
                              <a:latin typeface="Cambria Math" panose="02040503050406030204"/>
                            </a:rPr>
                            <m:t>𝒙</m:t>
                          </m:r>
                        </m:den>
                      </m:f>
                    </m:oMath>
                  </m:oMathPara>
                </a14:m>
                <a:endPara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38068" y="2518447"/>
                <a:ext cx="577401" cy="618311"/>
              </a:xfrm>
              <a:prstGeom prst="rect">
                <a:avLst/>
              </a:prstGeom>
              <a:blipFill rotWithShape="1">
                <a:blip r:embed="rId2"/>
                <a:stretch>
                  <a:fillRect l="-48" t="-6" r="80" b="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8" name="TextBox 37"/>
              <p:cNvSpPr txBox="1"/>
              <p:nvPr/>
            </p:nvSpPr>
            <p:spPr>
              <a:xfrm>
                <a:off x="3483109" y="2518447"/>
                <a:ext cx="1266692" cy="6127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b="1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1" i="1" smtClean="0">
                              <a:latin typeface="Cambria Math" panose="02040503050406030204"/>
                            </a:rPr>
                            <m:t>𝟏</m:t>
                          </m:r>
                        </m:num>
                        <m:den>
                          <m:r>
                            <a:rPr lang="en-US" altLang="zh-CN" b="1" i="1" smtClean="0">
                              <a:latin typeface="Cambria Math" panose="02040503050406030204"/>
                            </a:rPr>
                            <m:t>𝟔𝟎𝟎𝟎𝟎𝟎𝟎</m:t>
                          </m:r>
                        </m:den>
                      </m:f>
                    </m:oMath>
                  </m:oMathPara>
                </a14:m>
                <a:endPara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8" name="TextBox 3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83109" y="2518447"/>
                <a:ext cx="1266692" cy="612732"/>
              </a:xfrm>
              <a:prstGeom prst="rect">
                <a:avLst/>
              </a:prstGeom>
              <a:blipFill rotWithShape="1">
                <a:blip r:embed="rId3"/>
                <a:stretch>
                  <a:fillRect l="-11" t="-6" b="1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9" name="Text Box 30"/>
          <p:cNvSpPr txBox="1">
            <a:spLocks noChangeArrowheads="1"/>
          </p:cNvSpPr>
          <p:nvPr/>
        </p:nvSpPr>
        <p:spPr bwMode="auto">
          <a:xfrm>
            <a:off x="3125922" y="2624937"/>
            <a:ext cx="34015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kumimoji="1"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endParaRPr kumimoji="1" lang="en-US" altLang="zh-CN" sz="24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0" name="Text Box 31"/>
          <p:cNvSpPr txBox="1">
            <a:spLocks noChangeArrowheads="1"/>
          </p:cNvSpPr>
          <p:nvPr/>
        </p:nvSpPr>
        <p:spPr bwMode="auto">
          <a:xfrm>
            <a:off x="2968903" y="3131179"/>
            <a:ext cx="266932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kumimoji="1" lang="en-US" altLang="zh-CN" sz="2400" b="1" i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kumimoji="1"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kumimoji="1"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15 × 6000000</a:t>
            </a:r>
            <a:endParaRPr kumimoji="1" lang="en-US" altLang="zh-CN" sz="24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1" name="Text Box 31"/>
          <p:cNvSpPr txBox="1">
            <a:spLocks noChangeArrowheads="1"/>
          </p:cNvSpPr>
          <p:nvPr/>
        </p:nvSpPr>
        <p:spPr bwMode="auto">
          <a:xfrm>
            <a:off x="3007228" y="3589852"/>
            <a:ext cx="204895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kumimoji="1" lang="en-US" altLang="zh-CN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kumimoji="1" lang="en-US" altLang="zh-CN" sz="2400" b="1" i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kumimoji="1"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kumimoji="1"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90000000</a:t>
            </a:r>
            <a:endParaRPr kumimoji="1" lang="en-US" altLang="zh-CN" sz="24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2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328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28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28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328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28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28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5" grpId="0" autoUpdateAnimBg="0"/>
      <p:bldP spid="32803" grpId="0"/>
      <p:bldP spid="32804" grpId="0"/>
      <p:bldP spid="33" grpId="0"/>
      <p:bldP spid="34" grpId="0"/>
      <p:bldP spid="35" grpId="0"/>
      <p:bldP spid="36" grpId="0"/>
      <p:bldP spid="7" grpId="0"/>
      <p:bldP spid="38" grpId="0"/>
      <p:bldP spid="39" grpId="0"/>
      <p:bldP spid="40" grpId="0"/>
      <p:bldP spid="4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6193" name="图片 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84530" y="1779662"/>
            <a:ext cx="7632065" cy="2016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800" b="1" dirty="0">
                <a:latin typeface="+mn-ea"/>
                <a:ea typeface="+mn-ea"/>
              </a:rPr>
              <a:t>这节课你们都学会了哪些知识？</a:t>
            </a:r>
            <a:endParaRPr lang="zh-CN" altLang="en-US" sz="2800" b="1" dirty="0">
              <a:latin typeface="+mn-ea"/>
              <a:ea typeface="+mn-ea"/>
            </a:endParaRPr>
          </a:p>
        </p:txBody>
      </p:sp>
      <p:pic>
        <p:nvPicPr>
          <p:cNvPr id="136197" name="图片 7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2725" y="492125"/>
            <a:ext cx="366713" cy="45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6198" name="文本框 14"/>
          <p:cNvSpPr txBox="1">
            <a:spLocks noChangeArrowheads="1"/>
          </p:cNvSpPr>
          <p:nvPr/>
        </p:nvSpPr>
        <p:spPr bwMode="auto">
          <a:xfrm>
            <a:off x="611188" y="411163"/>
            <a:ext cx="1847850" cy="5619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3200" b="1">
                <a:solidFill>
                  <a:srgbClr val="875000"/>
                </a:solidFill>
                <a:latin typeface="幼圆" panose="02010509060101010101" charset="-122"/>
                <a:ea typeface="幼圆" panose="02010509060101010101" charset="-122"/>
              </a:rPr>
              <a:t>课堂小结</a:t>
            </a:r>
            <a:endParaRPr lang="zh-CN" altLang="en-US" sz="3200" b="1">
              <a:solidFill>
                <a:srgbClr val="875000"/>
              </a:solidFill>
              <a:latin typeface="幼圆" panose="02010509060101010101" charset="-122"/>
              <a:ea typeface="幼圆" panose="02010509060101010101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535113" y="2317115"/>
            <a:ext cx="6210300" cy="82994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已知比例尺和图上距离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求实际距离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可以根据“实际距离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图上距离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÷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比例尺”计算。</a:t>
            </a:r>
            <a:endParaRPr kumimoji="0" lang="zh-CN" altLang="zh-CN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</p:bldLst>
  </p:timing>
</p:sld>
</file>

<file path=ppt/tags/tag1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12700" cmpd="sng">
          <a:solidFill>
            <a:schemeClr val="accent1">
              <a:shade val="50000"/>
            </a:schemeClr>
          </a:solidFill>
          <a:prstDash val="solid"/>
        </a:ln>
      </a:spPr>
      <a:bodyPr rtlCol="0" anchor="ctr"/>
      <a:lstStyle>
        <a:defPPr algn="ctr">
          <a:defRPr lang="zh-CN" altLang="en-US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1091</Words>
  <Application>WPS 演示</Application>
  <PresentationFormat>全屏显示(16:9)</PresentationFormat>
  <Paragraphs>131</Paragraphs>
  <Slides>9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9</vt:i4>
      </vt:variant>
    </vt:vector>
  </HeadingPairs>
  <TitlesOfParts>
    <vt:vector size="27" baseType="lpstr">
      <vt:lpstr>Arial</vt:lpstr>
      <vt:lpstr>宋体</vt:lpstr>
      <vt:lpstr>Wingdings</vt:lpstr>
      <vt:lpstr>黑体</vt:lpstr>
      <vt:lpstr>Calibri</vt:lpstr>
      <vt:lpstr>Times New Roman</vt:lpstr>
      <vt:lpstr>楷体</vt:lpstr>
      <vt:lpstr>幼圆</vt:lpstr>
      <vt:lpstr>Cambria Math</vt:lpstr>
      <vt:lpstr>等线</vt:lpstr>
      <vt:lpstr>微软雅黑</vt:lpstr>
      <vt:lpstr>Arial Unicode MS</vt:lpstr>
      <vt:lpstr>Calibri Light</vt:lpstr>
      <vt:lpstr>Cambria Math</vt:lpstr>
      <vt:lpstr>Office 主题</vt:lpstr>
      <vt:lpstr>2_自定义设计方案</vt:lpstr>
      <vt:lpstr>1_自定义设计方案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xjj</dc:creator>
  <cp:lastModifiedBy>Administrator</cp:lastModifiedBy>
  <cp:revision>151</cp:revision>
  <dcterms:created xsi:type="dcterms:W3CDTF">2018-09-11T05:46:00Z</dcterms:created>
  <dcterms:modified xsi:type="dcterms:W3CDTF">2023-08-29T00:57:04Z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BA43D2CFCCF64BEF9CA567B5B6FB9F8B_12</vt:lpwstr>
  </property>
</Properties>
</file>