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sldIdLst>
    <p:sldId id="256" r:id="rId4"/>
    <p:sldId id="291" r:id="rId5"/>
    <p:sldId id="332" r:id="rId6"/>
    <p:sldId id="333" r:id="rId7"/>
    <p:sldId id="335" r:id="rId8"/>
    <p:sldId id="334" r:id="rId9"/>
    <p:sldId id="336" r:id="rId10"/>
    <p:sldId id="303" r:id="rId11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3300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186" y="-90"/>
      </p:cViewPr>
      <p:guideLst>
        <p:guide orient="horz" pos="164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3BE368-CCC5-4288-B33C-5E26003883C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E83F368-15C4-40B3-A9D7-A1B9DFFF91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220E7DB-4689-410E-9B4D-09ACEE2B16E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A8C9EB-956C-4B07-A30F-294CD779C2D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BB1FAB1-3C11-4978-B0DD-1AA3C9B9FCCD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A3A5719-D503-4E09-921F-8C3A74C9543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4ACF82-420E-4EB8-8A9D-ACC413D0D4C4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E7B14FE-1986-4D89-8557-E0FD01B169C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CA899F7-0F90-4A54-8244-19AF05B0BEEE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092E17E-1A3E-4833-8CA3-E783746304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CAD5BE1-0F30-43D3-B1A3-08F6C3E69F07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82E3F73-6A71-4DD0-8C17-BF07AFC9399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48B5480-D5F5-4934-A8E8-A9994870892C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52349EE-741C-4396-8F39-51F2E1BA86D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C6FE69C-0786-43B1-9806-3D4535A23C94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24E8117-B915-4B18-BFEB-97640E4EC9B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95FF35C-56EF-4963-A9EA-06FA84350420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11328C7-F64A-4BA0-B198-0622B35D23F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7D23F55-CE9A-409A-BABC-877C21511FB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FF45753-2465-4CF0-8882-956FB78881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80D4C9D-E667-45F7-8735-C154221D840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7C9FDE-431B-4C35-8EC0-B4F2E1F27C0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E72327B-DB51-4AFE-A56D-4B0B80FC35B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82E2CD1-C9B9-496C-B92F-7D5A31AE41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B067C1F-6BEF-4E30-8BEA-86D865DBB13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711F480-AD51-4F2A-B7F7-290B891086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A53A5A9-FE47-4D7D-90D9-B7F3444356C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F44B01-0201-40D2-929F-806C567DAE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B1557AE-CAEF-4E45-8153-A81C89D2334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F11645A-7D64-4F47-94F8-429BE91D9C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068EEDE-69DA-4743-B5F3-E2625495E64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4E6C1E8-6D8B-4533-A6B4-9EEE7079AC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E77CFD7-6D52-4678-B2D7-7E1956C29EE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4B0013-7C4A-47B2-B250-619B5A0092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710158-0278-42C1-8E39-4AE38E2F84E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F6BF752-38CA-4640-9F44-9896F742E6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png"/><Relationship Id="rId13" Type="http://schemas.openxmlformats.org/officeDocument/2006/relationships/slide" Target="../slides/slide1.xml"/><Relationship Id="rId12" Type="http://schemas.openxmlformats.org/officeDocument/2006/relationships/image" Target="../media/image3.png"/><Relationship Id="rId11" Type="http://schemas.openxmlformats.org/officeDocument/2006/relationships/image" Target="../media/image2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9" Type="http://schemas.openxmlformats.org/officeDocument/2006/relationships/theme" Target="../theme/theme2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33.xml"/><Relationship Id="rId23" Type="http://schemas.openxmlformats.org/officeDocument/2006/relationships/slideLayout" Target="../slideLayouts/slideLayout32.xml"/><Relationship Id="rId22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2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14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179388" y="93663"/>
            <a:ext cx="172878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修晒坝的经费预算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7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文本框 26">
              <a:hlinkClick r:id="rId13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6.png"/><Relationship Id="rId5" Type="http://schemas.openxmlformats.org/officeDocument/2006/relationships/slide" Target="slide7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组合 1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7919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37920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51470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339975" y="3751263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322513" y="2952750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8670" y="1435155"/>
            <a:ext cx="690958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600" b="1" dirty="0">
                <a:latin typeface="+mn-ea"/>
                <a:ea typeface="+mn-ea"/>
              </a:rPr>
              <a:t>修晒坝的经费预算</a:t>
            </a:r>
            <a:endParaRPr lang="zh-CN" altLang="en-US" sz="6600" b="1" dirty="0">
              <a:latin typeface="+mn-ea"/>
              <a:ea typeface="+mn-ea"/>
            </a:endParaRPr>
          </a:p>
        </p:txBody>
      </p:sp>
      <p:pic>
        <p:nvPicPr>
          <p:cNvPr id="37897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344821" y="287963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5065053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活动探究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课外活动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0050AA"/>
                </a:solidFill>
                <a:latin typeface="+mj-ea"/>
                <a:ea typeface="+mj-ea"/>
              </a:rPr>
              <a:t>综合与实践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447988" y="3657678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拓展延伸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7911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13" name="图片 2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1775" y="554971"/>
            <a:ext cx="654050" cy="648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913" name="组合 1"/>
          <p:cNvGrpSpPr/>
          <p:nvPr/>
        </p:nvGrpSpPr>
        <p:grpSpPr bwMode="auto">
          <a:xfrm>
            <a:off x="192088" y="439738"/>
            <a:ext cx="2266950" cy="561975"/>
            <a:chOff x="192082" y="439395"/>
            <a:chExt cx="2266690" cy="561692"/>
          </a:xfrm>
        </p:grpSpPr>
        <p:sp>
          <p:nvSpPr>
            <p:cNvPr id="78921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情境导入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  <p:pic>
          <p:nvPicPr>
            <p:cNvPr id="78922" name="图片 4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2" y="492072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8918" name="Rectangle 59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78919" name="Rectangle 61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78920" name="Rectangle 6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774" y="949011"/>
            <a:ext cx="6519602" cy="378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907704" y="2053322"/>
            <a:ext cx="1907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这块空地的长时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米，宽是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7944" y="1864444"/>
            <a:ext cx="1885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修晒坝要先平整土地，再铺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厘米厚的混合土。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76056" y="2645499"/>
            <a:ext cx="1864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需要准备多少沙子、石子和水泥？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24128" y="3293571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修晒坝的人工费要多少？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39774" y="2656532"/>
            <a:ext cx="16160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利用这块空地修一块晾晒粮食的晒坝。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82" name="组合 24"/>
          <p:cNvGrpSpPr/>
          <p:nvPr/>
        </p:nvGrpSpPr>
        <p:grpSpPr bwMode="auto">
          <a:xfrm>
            <a:off x="145254" y="546894"/>
            <a:ext cx="2266950" cy="557212"/>
            <a:chOff x="192083" y="439395"/>
            <a:chExt cx="2266689" cy="556932"/>
          </a:xfrm>
        </p:grpSpPr>
        <p:pic>
          <p:nvPicPr>
            <p:cNvPr id="79885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9886" name="文本框 14"/>
            <p:cNvSpPr txBox="1">
              <a:spLocks noChangeArrowheads="1"/>
            </p:cNvSpPr>
            <p:nvPr/>
          </p:nvSpPr>
          <p:spPr bwMode="auto">
            <a:xfrm>
              <a:off x="611135" y="439395"/>
              <a:ext cx="1847637" cy="5569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活动探究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36394" y="1275606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材料预算。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2156" y="2283718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如果用水：水泥：沙子：石子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=3:5:12:20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的混凝土，修这个晒坝需要购买多少沙子、石子和水泥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如果每立方米混凝土重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2400kg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Rectangle 4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9" name="TextBox 8"/>
          <p:cNvSpPr txBox="1"/>
          <p:nvPr/>
        </p:nvSpPr>
        <p:spPr>
          <a:xfrm>
            <a:off x="703578" y="3048599"/>
            <a:ext cx="38684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25×24×0.1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3801" y="2527357"/>
            <a:ext cx="2285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9014" y="3927351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2400×60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144000(kg)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3743193" y="3840736"/>
                <a:ext cx="3962944" cy="625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石子：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144000×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b="1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3193" y="3840736"/>
                <a:ext cx="3962944" cy="625941"/>
              </a:xfrm>
              <a:prstGeom prst="rect">
                <a:avLst/>
              </a:prstGeom>
              <a:blipFill rotWithShape="1">
                <a:blip r:embed="rId2"/>
                <a:stretch>
                  <a:fillRect l="-13" t="-41" r="10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3743193" y="3101167"/>
                <a:ext cx="3962944" cy="625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沙子：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144000×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b="1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3193" y="3101167"/>
                <a:ext cx="3962944" cy="625941"/>
              </a:xfrm>
              <a:prstGeom prst="rect">
                <a:avLst/>
              </a:prstGeom>
              <a:blipFill rotWithShape="1">
                <a:blip r:embed="rId3"/>
                <a:stretch>
                  <a:fillRect l="-13" t="-74" r="10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3743194" y="2416883"/>
                <a:ext cx="3962944" cy="6313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水泥：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144000×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b="1" dirty="0"/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3194" y="2416883"/>
                <a:ext cx="3962944" cy="631391"/>
              </a:xfrm>
              <a:prstGeom prst="rect">
                <a:avLst/>
              </a:prstGeom>
              <a:blipFill rotWithShape="1">
                <a:blip r:embed="rId4"/>
                <a:stretch>
                  <a:fillRect l="-13" t="-12" r="10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7512110" y="2497161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18000(kg)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12110" y="313447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43200(kg)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12110" y="391838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72000(kg)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3578" y="506879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材料预算。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3568" y="1034846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如果用水：水泥：沙子：石子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=3:5:12:20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的混凝土，修这个晒坝需要购买多少沙子、石子和水泥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如果每立方米混凝土重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2400kg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3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4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81924" name="Rectangle 5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827584" y="487382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工时预算。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1010602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如果平整这块空地要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个工作日，铺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厚的混凝土，每人每天大约能铺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20~25m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。修这个晒坝，需要多少个工作日才能完成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6607" y="2395597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25×24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2327" y="2953775"/>
            <a:ext cx="3450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600÷20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9467" y="3474904"/>
            <a:ext cx="3450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600÷25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86607" y="3996033"/>
            <a:ext cx="68018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答：修这个晒坝，需要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44~50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个工作日才能完成。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5"/>
          <p:cNvSpPr>
            <a:spLocks noChangeArrowheads="1"/>
          </p:cNvSpPr>
          <p:nvPr/>
        </p:nvSpPr>
        <p:spPr bwMode="auto">
          <a:xfrm>
            <a:off x="2861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668780" y="62071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经费预算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0170" y="1204123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调查：水、水泥、沙子、石子的单价，运费和人工费。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8466" y="2210447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计算：修好这个晒坝，需要经费多少元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73954" y="3435846"/>
          <a:ext cx="6096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材料费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运费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人工费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680730" y="288640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单位：元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5616" y="3867894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7784" y="3867894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00500" y="388273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7800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80112" y="3882730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10670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4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068" name="Rectangle 5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046" name="组合 15"/>
          <p:cNvGrpSpPr/>
          <p:nvPr/>
        </p:nvGrpSpPr>
        <p:grpSpPr bwMode="auto">
          <a:xfrm>
            <a:off x="192088" y="411163"/>
            <a:ext cx="2266950" cy="561975"/>
            <a:chOff x="192082" y="411510"/>
            <a:chExt cx="2266690" cy="561692"/>
          </a:xfrm>
        </p:grpSpPr>
        <p:pic>
          <p:nvPicPr>
            <p:cNvPr id="2" name="图片 14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7051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58990" y="1059582"/>
            <a:ext cx="78488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向阳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有一块空地，长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30m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20m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，准备在这块空地上修晒坝，请帮他们村预算一下吧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(1)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在这块空地上要铺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10cm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厚的混凝土，需要多少立方米的混凝土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(2)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混凝土按水：水泥：沙子：石子＝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配制，修这个晒坝需要购买多少水泥、沙子和石子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 (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每立方米混凝土重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2400kg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1680" y="31043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60X2400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144000(kg) 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9752" y="2033595"/>
            <a:ext cx="2132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30X20X0.1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60(m</a:t>
            </a:r>
            <a:r>
              <a:rPr lang="en-US" altLang="zh-CN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691680" y="3381781"/>
                <a:ext cx="4572000" cy="49661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水泥</a:t>
                </a:r>
                <a:r>
                  <a:rPr lang="zh-CN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：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144000X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b="1" i="1">
                            <a:latin typeface="Cambria Math" panose="02040503050406030204"/>
                          </a:rPr>
                          <m:t>𝟑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𝟓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𝟏𝟐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18000(kg</a:t>
                </a:r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3381781"/>
                <a:ext cx="4572000" cy="496611"/>
              </a:xfrm>
              <a:prstGeom prst="rect">
                <a:avLst/>
              </a:prstGeom>
              <a:blipFill rotWithShape="1">
                <a:blip r:embed="rId2"/>
                <a:stretch>
                  <a:fillRect l="-1" t="-82" r="1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1691680" y="3871467"/>
                <a:ext cx="4572000" cy="49250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沙子</a:t>
                </a:r>
                <a:r>
                  <a:rPr lang="zh-CN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：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144000X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 panose="02040503050406030204"/>
                          </a:rPr>
                          <m:t>𝟏𝟐</m:t>
                        </m:r>
                      </m:num>
                      <m:den>
                        <m:r>
                          <a:rPr lang="en-US" altLang="zh-CN" b="1" i="1">
                            <a:latin typeface="Cambria Math" panose="02040503050406030204"/>
                          </a:rPr>
                          <m:t>𝟑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𝟓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𝟏𝟐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  <m:r>
                      <a:rPr lang="en-US" altLang="zh-CN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43200(kg</a:t>
                </a:r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3871467"/>
                <a:ext cx="4572000" cy="492507"/>
              </a:xfrm>
              <a:prstGeom prst="rect">
                <a:avLst/>
              </a:prstGeom>
              <a:blipFill rotWithShape="1">
                <a:blip r:embed="rId3"/>
                <a:stretch>
                  <a:fillRect l="-1" t="-103" r="1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1691680" y="4366716"/>
                <a:ext cx="4572000" cy="49250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石子</a:t>
                </a:r>
                <a:r>
                  <a:rPr lang="zh-CN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：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144000X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 panose="02040503050406030204"/>
                          </a:rPr>
                          <m:t>𝟐𝟎</m:t>
                        </m:r>
                      </m:num>
                      <m:den>
                        <m:r>
                          <a:rPr lang="en-US" altLang="zh-CN" b="1" i="1">
                            <a:latin typeface="Cambria Math" panose="02040503050406030204"/>
                          </a:rPr>
                          <m:t>𝟑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𝟓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𝟏𝟐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b="1" i="1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  <m:r>
                      <a:rPr lang="en-US" altLang="zh-CN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72000(kg)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4366716"/>
                <a:ext cx="4572000" cy="492507"/>
              </a:xfrm>
              <a:prstGeom prst="rect">
                <a:avLst/>
              </a:prstGeom>
              <a:blipFill rotWithShape="1">
                <a:blip r:embed="rId4"/>
                <a:stretch>
                  <a:fillRect l="-1" t="-93" r="1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4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068" name="Rectangle 5"/>
          <p:cNvSpPr>
            <a:spLocks noChangeArrowheads="1"/>
          </p:cNvSpPr>
          <p:nvPr/>
        </p:nvSpPr>
        <p:spPr bwMode="auto">
          <a:xfrm>
            <a:off x="0" y="2191822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31640" y="3731785"/>
          <a:ext cx="4868116" cy="7338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89482"/>
                <a:gridCol w="1044576"/>
                <a:gridCol w="1389482"/>
                <a:gridCol w="1044576"/>
              </a:tblGrid>
              <a:tr h="3445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材料费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运费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人工费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合计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893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58990" y="1059582"/>
            <a:ext cx="78488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修这个晒坝先要平整这块空地，如果平整这块空地要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个工作日，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铺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10cm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厚的混凝土，每人每天能铺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25m</a:t>
            </a:r>
            <a:r>
              <a:rPr lang="en-US" altLang="zh-CN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。修这个晒坝，需要多少个工作日才能完成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3568" y="555526"/>
            <a:ext cx="2377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再来预算一下工时吧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3846" y="2787774"/>
            <a:ext cx="67284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来预算一下经费吧！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根据市场调查的情况，计算，修好这个晒坝，需要经费多少元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83768" y="2191535"/>
            <a:ext cx="2752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40×15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30+15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35(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18931" y="4014403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1920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43808" y="4011910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950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23928" y="401440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7000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20072" y="401689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9870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29" grpId="0"/>
      <p:bldP spid="30" grpId="0"/>
      <p:bldP spid="31" grpId="0"/>
      <p:bldP spid="32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1147</Words>
  <Application>WPS 演示</Application>
  <PresentationFormat>全屏显示(16:9)</PresentationFormat>
  <Paragraphs>142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黑体</vt:lpstr>
      <vt:lpstr>Calibri</vt:lpstr>
      <vt:lpstr>幼圆</vt:lpstr>
      <vt:lpstr>楷体</vt:lpstr>
      <vt:lpstr>Cambria Math</vt:lpstr>
      <vt:lpstr>Times New Roman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92</cp:revision>
  <dcterms:created xsi:type="dcterms:W3CDTF">2018-09-11T05:46:00Z</dcterms:created>
  <dcterms:modified xsi:type="dcterms:W3CDTF">2023-08-29T00:59:44Z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0E4B419BE4764CAD9D7FACFB2F167B20_12</vt:lpwstr>
  </property>
</Properties>
</file>