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01" r:id="rId4"/>
    <p:sldId id="302" r:id="rId5"/>
    <p:sldId id="347" r:id="rId6"/>
    <p:sldId id="349" r:id="rId7"/>
    <p:sldId id="351" r:id="rId8"/>
    <p:sldId id="348" r:id="rId9"/>
    <p:sldId id="352" r:id="rId10"/>
    <p:sldId id="318" r:id="rId11"/>
    <p:sldId id="271" r:id="rId12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8E56"/>
    <a:srgbClr val="82907E"/>
    <a:srgbClr val="FF0000"/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3" d="100"/>
          <a:sy n="113" d="100"/>
        </p:scale>
        <p:origin x="-120" y="-186"/>
      </p:cViewPr>
      <p:guideLst>
        <p:guide orient="horz" pos="162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1B04182-DD99-499D-BE1B-CDA71FEA2F0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D1DE485-0C59-4388-AF4C-D2284FD54E1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20FA3E1-B7D0-42BF-81B9-3EBCB3A4287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E434BF9-1474-4ADB-998B-2E1E26C1D6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练习五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38F722C-904C-43EB-82BC-E464D87461C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B8F6FE1-3089-42D8-80E7-6CF84C1D4E9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D5CFB49-89CE-440E-B73A-4954416D80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F2068CB-516C-4E7C-943E-86F9A8968DE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206E8DD-F1F6-4D2B-86DD-50F2E7DC440C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EC24452-F30D-441D-B606-05C0B56F4FC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AF780C1-2ED1-42B6-8F81-42CB072E6D41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3CAB617-4E15-4B17-9687-05FB4132F78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76B4FF-7A78-462D-B1A7-59AB2BADF163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EF9A1F1-28A5-478E-A601-D1C6988471A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040939C-4FA7-45DF-B066-81874CDED7FB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6C81A9-0E06-4B4A-8E5C-4F8142CE3DE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8CA6892-17A0-49AD-BF66-A961CAE694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9F056C-E36E-46A5-99F2-1434E06852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2.png"/><Relationship Id="rId28" Type="http://schemas.openxmlformats.org/officeDocument/2006/relationships/image" Target="../media/image1.png"/><Relationship Id="rId27" Type="http://schemas.openxmlformats.org/officeDocument/2006/relationships/image" Target="../media/image4.png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5"/>
          <p:cNvPicPr>
            <a:picLocks noChangeAspect="1"/>
          </p:cNvPicPr>
          <p:nvPr userDrawn="1"/>
        </p:nvPicPr>
        <p:blipFill>
          <a:blip r:embed="rId29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练习五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1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40991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40992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513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3119" y="1347614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练习五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6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813" y="51911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098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8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40985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文本框 10"/>
            <p:cNvSpPr txBox="1"/>
            <p:nvPr/>
          </p:nvSpPr>
          <p:spPr>
            <a:xfrm>
              <a:off x="1435375" y="1385539"/>
              <a:ext cx="411647" cy="6314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751013"/>
            <a:ext cx="7775575" cy="2548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2987" y="2355726"/>
            <a:ext cx="7058025" cy="13619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的面积与周长的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计算方法：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解决实际问题时，要先根据题目特点，合理选择计算公式，并根据计算公式进行计算。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309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ea typeface="楷体_GB2312" panose="02010609030101010101" pitchFamily="49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2459984" y="1197620"/>
            <a:ext cx="23487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圆的面积公式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755576" y="1910779"/>
          <a:ext cx="7396480" cy="156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3065"/>
                <a:gridCol w="5733415"/>
              </a:tblGrid>
              <a:tr h="9448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面积计算公式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20000"/>
                        </a:lnSpc>
                        <a:spcAft>
                          <a:spcPts val="0"/>
                        </a:spcAft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圆的面积近似等于拼成的长方形的面积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圆的面积公式是</a:t>
                      </a:r>
                      <a:r>
                        <a:rPr lang="en-US" altLang="zh-CN" sz="2800" b="1" i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S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=π</a:t>
                      </a:r>
                      <a:r>
                        <a:rPr lang="en-US" altLang="zh-CN" sz="2800" b="1" i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r</a:t>
                      </a:r>
                      <a:r>
                        <a:rPr lang="en-US" altLang="zh-CN" sz="2800" b="1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。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注 意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 b="1" i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r</a:t>
                      </a:r>
                      <a:r>
                        <a:rPr lang="en-US" altLang="zh-CN" sz="2800" b="1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 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 r×r</a:t>
                      </a:r>
                      <a:endParaRPr lang="zh-CN" altLang="en-US" sz="2800" b="0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27" name="Rectangle 15"/>
          <p:cNvSpPr>
            <a:spLocks noChangeArrowheads="1"/>
          </p:cNvSpPr>
          <p:nvPr/>
        </p:nvSpPr>
        <p:spPr bwMode="auto">
          <a:xfrm>
            <a:off x="2434223" y="623888"/>
            <a:ext cx="198002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环形的面积</a:t>
            </a:r>
            <a:endParaRPr lang="en-US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755576" y="1491630"/>
          <a:ext cx="8063865" cy="1583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6565"/>
                <a:gridCol w="6337300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计算法则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20000"/>
                        </a:lnSpc>
                        <a:spcBef>
                          <a:spcPct val="0"/>
                        </a:spcBef>
                        <a:defRPr/>
                      </a:pP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环形的面积等于外圆面积减去内圆面积。</a:t>
                      </a:r>
                      <a:endParaRPr kumimoji="0" lang="zh-CN" alt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b="1">
                        <a:ea typeface="楷体_GB2312" panose="02010609030101010101" pitchFamily="49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注意事项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用</a:t>
                      </a:r>
                      <a:r>
                        <a:rPr lang="en-US" altLang="zh-CN" sz="2800" i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S</a:t>
                      </a: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表示环形的面积，环形的面积公式是</a:t>
                      </a:r>
                      <a:r>
                        <a:rPr lang="en-US" altLang="zh-CN" sz="2800" i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S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=π</a:t>
                      </a:r>
                      <a:r>
                        <a:rPr lang="en-US" altLang="zh-CN" sz="2800" i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R</a:t>
                      </a:r>
                      <a:r>
                        <a:rPr lang="en-US" altLang="zh-CN" sz="2800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-π</a:t>
                      </a:r>
                      <a:r>
                        <a:rPr lang="en-US" altLang="zh-CN" sz="2800" i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r</a:t>
                      </a:r>
                      <a:r>
                        <a:rPr lang="en-US" altLang="zh-CN" sz="2800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或</a:t>
                      </a:r>
                      <a:r>
                        <a:rPr lang="en-US" altLang="zh-CN" sz="2800" i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S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=π(</a:t>
                      </a:r>
                      <a:r>
                        <a:rPr lang="en-US" altLang="zh-CN" sz="2800" i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R</a:t>
                      </a:r>
                      <a:r>
                        <a:rPr lang="en-US" altLang="zh-CN" sz="2800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-</a:t>
                      </a:r>
                      <a:r>
                        <a:rPr lang="en-US" altLang="zh-CN" sz="2800" i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r</a:t>
                      </a:r>
                      <a:r>
                        <a:rPr lang="en-US" altLang="zh-CN" sz="2800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。</a:t>
                      </a:r>
                      <a:endParaRPr lang="en-US" altLang="zh-CN" sz="28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4613" y="879558"/>
            <a:ext cx="64807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王家村修了一个周长是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251.2m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的圆形蓄水池。它的占地面积是多少平方米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11561" y="1833665"/>
            <a:ext cx="10185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zh-CN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35696" y="2356885"/>
            <a:ext cx="4163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251.2÷3.14÷2=40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363" y="396516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79889" y="315913"/>
            <a:ext cx="1847424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703600" y="1833665"/>
            <a:ext cx="63247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先根据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el-GR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求出圆形蓄水池的半径。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769300" y="4397553"/>
            <a:ext cx="57791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：它的占地面积是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627313" y="3351113"/>
            <a:ext cx="17776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14×40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454147" y="3874333"/>
            <a:ext cx="29001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5024(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630517" y="2904468"/>
            <a:ext cx="66392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再根据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求出圆形蓄水池的占地面积。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192" y="999887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  <p:bldP spid="16" grpId="0"/>
      <p:bldP spid="17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698441"/>
            <a:ext cx="6357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用下面这张长方形纸剪出一个最大的圆。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6" name="Picture 4" descr="C:\Documents and Settings\Administrator\桌面\6年级\p007-04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191" y="2137132"/>
            <a:ext cx="1242243" cy="163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35"/>
          <p:cNvSpPr>
            <a:spLocks noChangeArrowheads="1"/>
          </p:cNvSpPr>
          <p:nvPr/>
        </p:nvSpPr>
        <p:spPr bwMode="auto">
          <a:xfrm>
            <a:off x="1026972" y="1347614"/>
            <a:ext cx="1958438" cy="754380"/>
          </a:xfrm>
          <a:prstGeom prst="cloudCallout">
            <a:avLst>
              <a:gd name="adj1" fmla="val 21314"/>
              <a:gd name="adj2" fmla="val 54318"/>
            </a:avLst>
          </a:prstGeom>
          <a:solidFill>
            <a:srgbClr val="99CCFF">
              <a:alpha val="52000"/>
            </a:srgbClr>
          </a:solidFill>
          <a:ln w="9525">
            <a:solidFill>
              <a:srgbClr val="33CCCC"/>
            </a:solidFill>
            <a:round/>
          </a:ln>
          <a:effectLst/>
        </p:spPr>
        <p:txBody>
          <a:bodyPr/>
          <a:lstStyle/>
          <a:p>
            <a:pPr algn="ctr"/>
            <a:endParaRPr lang="zh-CN" altLang="en-US" b="1"/>
          </a:p>
        </p:txBody>
      </p:sp>
      <p:sp>
        <p:nvSpPr>
          <p:cNvPr id="13" name="圆角矩形 13"/>
          <p:cNvSpPr/>
          <p:nvPr/>
        </p:nvSpPr>
        <p:spPr bwMode="auto">
          <a:xfrm>
            <a:off x="1103318" y="1498822"/>
            <a:ext cx="1742964" cy="4519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圆的直径是多少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35"/>
          <p:cNvSpPr>
            <a:spLocks noChangeArrowheads="1"/>
          </p:cNvSpPr>
          <p:nvPr/>
        </p:nvSpPr>
        <p:spPr bwMode="auto">
          <a:xfrm>
            <a:off x="5765827" y="1511737"/>
            <a:ext cx="1958438" cy="754380"/>
          </a:xfrm>
          <a:prstGeom prst="cloudCallout">
            <a:avLst>
              <a:gd name="adj1" fmla="val -29720"/>
              <a:gd name="adj2" fmla="val 79687"/>
            </a:avLst>
          </a:prstGeom>
          <a:solidFill>
            <a:srgbClr val="99CCFF">
              <a:alpha val="52000"/>
            </a:srgbClr>
          </a:solidFill>
          <a:ln w="9525">
            <a:solidFill>
              <a:srgbClr val="33CCCC"/>
            </a:solidFill>
            <a:round/>
          </a:ln>
          <a:effectLst/>
        </p:spPr>
        <p:txBody>
          <a:bodyPr/>
          <a:lstStyle/>
          <a:p>
            <a:pPr algn="ctr"/>
            <a:endParaRPr lang="zh-CN" altLang="en-US" b="1"/>
          </a:p>
        </p:txBody>
      </p:sp>
      <p:sp>
        <p:nvSpPr>
          <p:cNvPr id="16" name="圆角矩形 13"/>
          <p:cNvSpPr/>
          <p:nvPr/>
        </p:nvSpPr>
        <p:spPr bwMode="auto">
          <a:xfrm>
            <a:off x="6037019" y="1587341"/>
            <a:ext cx="1579838" cy="6031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圆的面积是多少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01171" y="1842105"/>
            <a:ext cx="1944216" cy="1444939"/>
          </a:xfrm>
          <a:prstGeom prst="rect">
            <a:avLst/>
          </a:prstGeom>
          <a:solidFill>
            <a:srgbClr val="B88E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TextBox 3"/>
          <p:cNvSpPr txBox="1"/>
          <p:nvPr/>
        </p:nvSpPr>
        <p:spPr>
          <a:xfrm>
            <a:off x="4752422" y="2443023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14cm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41231" y="2954609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20cm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7" name="Picture 5" descr="C:\Documents and Settings\Administrator\桌面\6年级\p014-03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2303" y="2388043"/>
            <a:ext cx="1293883" cy="1664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2"/>
          <p:cNvSpPr txBox="1">
            <a:spLocks noChangeArrowheads="1"/>
          </p:cNvSpPr>
          <p:nvPr/>
        </p:nvSpPr>
        <p:spPr bwMode="auto">
          <a:xfrm>
            <a:off x="933690" y="3822031"/>
            <a:ext cx="853485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最大的圆的直径为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14cm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153.86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841137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/>
      <p:bldP spid="15" grpId="0" animBg="1"/>
      <p:bldP spid="16" grpId="0"/>
      <p:bldP spid="3" grpId="0" animBg="1"/>
      <p:bldP spid="4" grpId="0"/>
      <p:bldP spid="19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"/>
          <p:cNvSpPr txBox="1">
            <a:spLocks noChangeArrowheads="1"/>
          </p:cNvSpPr>
          <p:nvPr/>
        </p:nvSpPr>
        <p:spPr bwMode="auto">
          <a:xfrm>
            <a:off x="2595753" y="1203598"/>
            <a:ext cx="36059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最大的圆直径为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14cm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086462" y="667924"/>
            <a:ext cx="10185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zh-CN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2664727" y="2036076"/>
            <a:ext cx="19093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"/>
          <p:cNvSpPr txBox="1">
            <a:spLocks noChangeArrowheads="1"/>
          </p:cNvSpPr>
          <p:nvPr/>
        </p:nvSpPr>
        <p:spPr bwMode="auto">
          <a:xfrm>
            <a:off x="2803561" y="2559296"/>
            <a:ext cx="3818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3.14×(14÷2)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2"/>
          <p:cNvSpPr txBox="1">
            <a:spLocks noChangeArrowheads="1"/>
          </p:cNvSpPr>
          <p:nvPr/>
        </p:nvSpPr>
        <p:spPr bwMode="auto">
          <a:xfrm>
            <a:off x="2595753" y="3197428"/>
            <a:ext cx="22407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=3.14×49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2"/>
          <p:cNvSpPr txBox="1">
            <a:spLocks noChangeArrowheads="1"/>
          </p:cNvSpPr>
          <p:nvPr/>
        </p:nvSpPr>
        <p:spPr bwMode="auto">
          <a:xfrm>
            <a:off x="2564279" y="3720648"/>
            <a:ext cx="3818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153.86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4" grpId="0"/>
      <p:bldP spid="17" grpId="0"/>
      <p:bldP spid="18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555526"/>
            <a:ext cx="45365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北京天坛公园的祈年殿是底部直径约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的圆形大殿。它的占地面积是多少平方米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环绕祈年殿的回音壁是道圆形的水磨砖围墙，它内圆的半径是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32.5m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。回音壁内圆的周长是多少米？（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841137"/>
            <a:ext cx="3384376" cy="2057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1263934" y="3795886"/>
            <a:ext cx="579234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  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）²×</a:t>
            </a:r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3=432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3=195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682387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97525" y="3147814"/>
            <a:ext cx="303511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：它的占地面积是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432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925386" y="661536"/>
            <a:ext cx="8276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"/>
          <p:cNvSpPr txBox="1">
            <a:spLocks noChangeArrowheads="1"/>
          </p:cNvSpPr>
          <p:nvPr/>
        </p:nvSpPr>
        <p:spPr bwMode="auto">
          <a:xfrm>
            <a:off x="1738459" y="661536"/>
            <a:ext cx="18362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占地面积：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1574538" y="1299668"/>
            <a:ext cx="22227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3×(24÷2)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"/>
          <p:cNvSpPr txBox="1">
            <a:spLocks noChangeArrowheads="1"/>
          </p:cNvSpPr>
          <p:nvPr/>
        </p:nvSpPr>
        <p:spPr bwMode="auto">
          <a:xfrm>
            <a:off x="1407087" y="1822888"/>
            <a:ext cx="21548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=3×144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2"/>
          <p:cNvSpPr txBox="1">
            <a:spLocks noChangeArrowheads="1"/>
          </p:cNvSpPr>
          <p:nvPr/>
        </p:nvSpPr>
        <p:spPr bwMode="auto">
          <a:xfrm>
            <a:off x="1339203" y="2346108"/>
            <a:ext cx="26934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2"/>
          <p:cNvSpPr txBox="1">
            <a:spLocks noChangeArrowheads="1"/>
          </p:cNvSpPr>
          <p:nvPr/>
        </p:nvSpPr>
        <p:spPr bwMode="auto">
          <a:xfrm>
            <a:off x="4777066" y="599480"/>
            <a:ext cx="34883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回音壁内圆的周长：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2"/>
          <p:cNvSpPr txBox="1">
            <a:spLocks noChangeArrowheads="1"/>
          </p:cNvSpPr>
          <p:nvPr/>
        </p:nvSpPr>
        <p:spPr bwMode="auto">
          <a:xfrm>
            <a:off x="4586272" y="1184756"/>
            <a:ext cx="3818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32.5×2×3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"/>
          <p:cNvSpPr txBox="1">
            <a:spLocks noChangeArrowheads="1"/>
          </p:cNvSpPr>
          <p:nvPr/>
        </p:nvSpPr>
        <p:spPr bwMode="auto">
          <a:xfrm>
            <a:off x="4445695" y="1760832"/>
            <a:ext cx="13324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=65×3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"/>
          <p:cNvSpPr txBox="1">
            <a:spLocks noChangeArrowheads="1"/>
          </p:cNvSpPr>
          <p:nvPr/>
        </p:nvSpPr>
        <p:spPr bwMode="auto">
          <a:xfrm>
            <a:off x="4377811" y="2284052"/>
            <a:ext cx="2800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377811" y="3147814"/>
            <a:ext cx="398001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：回音壁内圆的周长是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699542"/>
            <a:ext cx="7128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求下图中阴影部分的面积。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图中单位：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cm)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3"/>
          <p:cNvSpPr txBox="1">
            <a:spLocks noChangeArrowheads="1"/>
          </p:cNvSpPr>
          <p:nvPr/>
        </p:nvSpPr>
        <p:spPr bwMode="auto">
          <a:xfrm>
            <a:off x="1918950" y="3364532"/>
            <a:ext cx="31208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10-3.14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1077681" y="3318252"/>
            <a:ext cx="8276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812" y="1419621"/>
            <a:ext cx="1924236" cy="185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76189" y="1983959"/>
            <a:ext cx="59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71560" y="3044301"/>
            <a:ext cx="59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3"/>
          <p:cNvSpPr txBox="1">
            <a:spLocks noChangeArrowheads="1"/>
          </p:cNvSpPr>
          <p:nvPr/>
        </p:nvSpPr>
        <p:spPr bwMode="auto">
          <a:xfrm>
            <a:off x="1721885" y="3840055"/>
            <a:ext cx="2870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0-3.14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3"/>
          <p:cNvSpPr txBox="1">
            <a:spLocks noChangeArrowheads="1"/>
          </p:cNvSpPr>
          <p:nvPr/>
        </p:nvSpPr>
        <p:spPr bwMode="auto">
          <a:xfrm>
            <a:off x="1729736" y="4275714"/>
            <a:ext cx="23121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21.5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²）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841137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" grpId="0"/>
      <p:bldP spid="42" grpId="0"/>
      <p:bldP spid="3" grpId="0"/>
      <p:bldP spid="43" grpId="0"/>
      <p:bldP spid="44" grpId="0"/>
      <p:bldP spid="45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791</Words>
  <Application>WPS 演示</Application>
  <PresentationFormat>全屏显示(16:9)</PresentationFormat>
  <Paragraphs>129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黑体</vt:lpstr>
      <vt:lpstr>Calibri</vt:lpstr>
      <vt:lpstr>楷体_GB2312</vt:lpstr>
      <vt:lpstr>幼圆</vt:lpstr>
      <vt:lpstr>楷体</vt:lpstr>
      <vt:lpstr>等线</vt:lpstr>
      <vt:lpstr>微软雅黑</vt:lpstr>
      <vt:lpstr>Arial Unicode MS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93</cp:revision>
  <dcterms:created xsi:type="dcterms:W3CDTF">2018-09-11T05:46:00Z</dcterms:created>
  <dcterms:modified xsi:type="dcterms:W3CDTF">2023-08-29T01:06:22Z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C035203D98EE4ACC95FDD7F74E424586_12</vt:lpwstr>
  </property>
</Properties>
</file>