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1" r:id="rId3"/>
  </p:sldMasterIdLst>
  <p:notesMasterIdLst>
    <p:notesMasterId r:id="rId24"/>
  </p:notesMasterIdLst>
  <p:sldIdLst>
    <p:sldId id="450" r:id="rId4"/>
    <p:sldId id="464" r:id="rId5"/>
    <p:sldId id="470" r:id="rId6"/>
    <p:sldId id="465" r:id="rId7"/>
    <p:sldId id="466" r:id="rId8"/>
    <p:sldId id="467" r:id="rId9"/>
    <p:sldId id="468" r:id="rId10"/>
    <p:sldId id="469" r:id="rId11"/>
    <p:sldId id="454" r:id="rId12"/>
    <p:sldId id="455" r:id="rId13"/>
    <p:sldId id="456" r:id="rId14"/>
    <p:sldId id="457" r:id="rId15"/>
    <p:sldId id="471" r:id="rId16"/>
    <p:sldId id="458" r:id="rId17"/>
    <p:sldId id="472" r:id="rId18"/>
    <p:sldId id="460" r:id="rId19"/>
    <p:sldId id="462" r:id="rId20"/>
    <p:sldId id="473" r:id="rId21"/>
    <p:sldId id="453" r:id="rId22"/>
    <p:sldId id="475" r:id="rId23"/>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18" userDrawn="1">
          <p15:clr>
            <a:srgbClr val="A4A3A4"/>
          </p15:clr>
        </p15:guide>
        <p15:guide id="2" pos="27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D1357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97" autoAdjust="0"/>
    <p:restoredTop sz="99852" autoAdjust="0"/>
  </p:normalViewPr>
  <p:slideViewPr>
    <p:cSldViewPr showGuides="1">
      <p:cViewPr varScale="1">
        <p:scale>
          <a:sx n="111" d="100"/>
          <a:sy n="111" d="100"/>
        </p:scale>
        <p:origin x="-90" y="-204"/>
      </p:cViewPr>
      <p:guideLst>
        <p:guide orient="horz" pos="1518"/>
        <p:guide pos="277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844"/>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844"/>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4.png"/><Relationship Id="rId36" Type="http://schemas.openxmlformats.org/officeDocument/2006/relationships/slide" Target="../slides/slide1.xml"/><Relationship Id="rId35" Type="http://schemas.openxmlformats.org/officeDocument/2006/relationships/image" Target="../media/image3.png"/><Relationship Id="rId34" Type="http://schemas.openxmlformats.org/officeDocument/2006/relationships/image" Target="../media/image2.png"/><Relationship Id="rId33" Type="http://schemas.openxmlformats.org/officeDocument/2006/relationships/image" Target="../media/image1.png"/><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57.xml"/><Relationship Id="rId24" Type="http://schemas.openxmlformats.org/officeDocument/2006/relationships/slideLayout" Target="../slideLayouts/slideLayout56.xml"/><Relationship Id="rId23" Type="http://schemas.openxmlformats.org/officeDocument/2006/relationships/slideLayout" Target="../slideLayouts/slideLayout55.xml"/><Relationship Id="rId22" Type="http://schemas.openxmlformats.org/officeDocument/2006/relationships/slideLayout" Target="../slideLayouts/slideLayout54.xml"/><Relationship Id="rId21" Type="http://schemas.openxmlformats.org/officeDocument/2006/relationships/slideLayout" Target="../slideLayouts/slideLayout53.xml"/><Relationship Id="rId20" Type="http://schemas.openxmlformats.org/officeDocument/2006/relationships/slideLayout" Target="../slideLayouts/slideLayout52.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3"/>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8" name="矩形 7"/>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3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0" name="TextBox 9"/>
          <p:cNvSpPr txBox="1"/>
          <p:nvPr userDrawn="1"/>
        </p:nvSpPr>
        <p:spPr>
          <a:xfrm>
            <a:off x="269776" y="83012"/>
            <a:ext cx="93610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100" b="0" dirty="0">
                <a:latin typeface="黑体" panose="02010609060101010101" pitchFamily="49" charset="-122"/>
                <a:ea typeface="黑体" panose="02010609060101010101" pitchFamily="49" charset="-122"/>
              </a:rPr>
              <a:t>练习二十四</a:t>
            </a:r>
            <a:endParaRPr lang="zh-CN" altLang="en-US" sz="1100" b="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8038958" y="4772781"/>
            <a:ext cx="1105042" cy="370719"/>
            <a:chOff x="7643422" y="4681236"/>
            <a:chExt cx="1105042" cy="370719"/>
          </a:xfrm>
        </p:grpSpPr>
        <p:pic>
          <p:nvPicPr>
            <p:cNvPr id="11" name="图片 10">
              <a:hlinkClick r:id="rId36" action="ppaction://hlinksldjump"/>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2" name="文本框 26">
              <a:hlinkClick r:id="rId3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6" name="图片 5"/>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image" Target="../media/image6.png"/><Relationship Id="rId5" Type="http://schemas.openxmlformats.org/officeDocument/2006/relationships/slide" Target="slide7.xml"/><Relationship Id="rId4" Type="http://schemas.openxmlformats.org/officeDocument/2006/relationships/slide" Target="slide1.xml"/><Relationship Id="rId3" Type="http://schemas.openxmlformats.org/officeDocument/2006/relationships/slide" Target="slide20.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32.xml"/><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3" Type="http://schemas.openxmlformats.org/officeDocument/2006/relationships/slideLayout" Target="../slideLayouts/slideLayout32.xml"/><Relationship Id="rId12" Type="http://schemas.openxmlformats.org/officeDocument/2006/relationships/image" Target="../media/image42.png"/><Relationship Id="rId11" Type="http://schemas.openxmlformats.org/officeDocument/2006/relationships/image" Target="../media/image41.png"/><Relationship Id="rId10" Type="http://schemas.openxmlformats.org/officeDocument/2006/relationships/image" Target="../media/image40.png"/><Relationship Id="rId1" Type="http://schemas.openxmlformats.org/officeDocument/2006/relationships/image" Target="../media/image3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52.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image" Target="../media/image60.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2.png"/><Relationship Id="rId1" Type="http://schemas.openxmlformats.org/officeDocument/2006/relationships/image" Target="../media/image6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61" name="组合 1"/>
          <p:cNvGrpSpPr/>
          <p:nvPr/>
        </p:nvGrpSpPr>
        <p:grpSpPr bwMode="auto">
          <a:xfrm>
            <a:off x="0" y="0"/>
            <a:ext cx="3492500" cy="423863"/>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grpSp>
          <p:nvGrpSpPr>
            <p:cNvPr id="40991" name="组合 5"/>
            <p:cNvGrpSpPr/>
            <p:nvPr/>
          </p:nvGrpSpPr>
          <p:grpSpPr bwMode="auto">
            <a:xfrm>
              <a:off x="0" y="51470"/>
              <a:ext cx="3275856" cy="288276"/>
              <a:chOff x="0" y="51470"/>
              <a:chExt cx="3275856" cy="288276"/>
            </a:xfrm>
          </p:grpSpPr>
          <p:sp>
            <p:nvSpPr>
              <p:cNvPr id="40992" name="文本框 22"/>
              <p:cNvSpPr txBox="1">
                <a:spLocks noChangeArrowheads="1"/>
              </p:cNvSpPr>
              <p:nvPr/>
            </p:nvSpPr>
            <p:spPr bwMode="auto">
              <a:xfrm>
                <a:off x="179512" y="51470"/>
                <a:ext cx="2338687" cy="277198"/>
              </a:xfrm>
              <a:prstGeom prst="rect">
                <a:avLst/>
              </a:prstGeom>
              <a:noFill/>
              <a:ln w="9525">
                <a:noFill/>
                <a:miter lim="800000"/>
              </a:ln>
            </p:spPr>
            <p:txBody>
              <a:bodyPr wrap="none">
                <a:spAutoFit/>
              </a:bodyPr>
              <a:lstStyle/>
              <a:p>
                <a:r>
                  <a:rPr kumimoji="1" lang="zh-CN" altLang="en-US" sz="1200" dirty="0">
                    <a:latin typeface="黑体" panose="02010609060101010101" pitchFamily="49" charset="-122"/>
                    <a:ea typeface="黑体" panose="02010609060101010101" pitchFamily="49" charset="-122"/>
                  </a:rPr>
                  <a:t>西</a:t>
                </a:r>
                <a:r>
                  <a:rPr kumimoji="1" lang="zh-CN" altLang="en-US" sz="1200" dirty="0" smtClean="0">
                    <a:latin typeface="黑体" panose="02010609060101010101" pitchFamily="49" charset="-122"/>
                    <a:ea typeface="黑体" panose="02010609060101010101" pitchFamily="49" charset="-122"/>
                  </a:rPr>
                  <a:t>师大版  </a:t>
                </a:r>
                <a:r>
                  <a:rPr kumimoji="1" lang="zh-CN" altLang="en-US" sz="1200" dirty="0">
                    <a:latin typeface="黑体" panose="02010609060101010101" pitchFamily="49" charset="-122"/>
                    <a:ea typeface="黑体" panose="02010609060101010101" pitchFamily="49" charset="-122"/>
                  </a:rPr>
                  <a:t>数学  六年级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39746"/>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3800" y="3719513"/>
            <a:ext cx="1800225" cy="431800"/>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0" name="单圆角矩形 9"/>
          <p:cNvSpPr/>
          <p:nvPr/>
        </p:nvSpPr>
        <p:spPr>
          <a:xfrm>
            <a:off x="2195513" y="3719513"/>
            <a:ext cx="1800225" cy="431800"/>
          </a:xfrm>
          <a:prstGeom prst="round1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1" name="单圆角矩形 10"/>
          <p:cNvSpPr/>
          <p:nvPr/>
        </p:nvSpPr>
        <p:spPr>
          <a:xfrm>
            <a:off x="5003800" y="2952750"/>
            <a:ext cx="1800225" cy="431800"/>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2" name="单圆角矩形 11"/>
          <p:cNvSpPr/>
          <p:nvPr/>
        </p:nvSpPr>
        <p:spPr>
          <a:xfrm>
            <a:off x="2195513" y="2952750"/>
            <a:ext cx="1800225" cy="431800"/>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4" name="矩形 13"/>
          <p:cNvSpPr/>
          <p:nvPr/>
        </p:nvSpPr>
        <p:spPr>
          <a:xfrm>
            <a:off x="2518646" y="1412548"/>
            <a:ext cx="4370427" cy="1084912"/>
          </a:xfrm>
          <a:prstGeom prst="rect">
            <a:avLst/>
          </a:prstGeom>
          <a:noFill/>
          <a:effectLst>
            <a:softEdge rad="0"/>
          </a:effectLst>
        </p:spPr>
        <p:txBody>
          <a:bodyPr wrap="none" lIns="68580" tIns="34290" rIns="68580" bIns="34290">
            <a:spAutoFit/>
          </a:bodyPr>
          <a:lstStyle/>
          <a:p>
            <a:pPr indent="0">
              <a:buNone/>
            </a:pPr>
            <a:r>
              <a:rPr lang="zh-CN" altLang="zh-CN" sz="6600" b="1" dirty="0">
                <a:solidFill>
                  <a:srgbClr val="000000"/>
                </a:solidFill>
                <a:ea typeface="宋体" panose="02010600030101010101" pitchFamily="2" charset="-122"/>
              </a:rPr>
              <a:t>练习</a:t>
            </a:r>
            <a:r>
              <a:rPr lang="zh-CN" altLang="en-US" sz="6600" b="1" dirty="0">
                <a:solidFill>
                  <a:srgbClr val="000000"/>
                </a:solidFill>
                <a:ea typeface="宋体" panose="02010600030101010101" pitchFamily="2" charset="-122"/>
              </a:rPr>
              <a:t>二十四</a:t>
            </a:r>
            <a:endParaRPr lang="en-US" altLang="en-US" sz="6600" b="1" dirty="0">
              <a:solidFill>
                <a:srgbClr val="000000"/>
              </a:solidFill>
              <a:latin typeface="宋体" panose="02010600030101010101" pitchFamily="2" charset="-122"/>
            </a:endParaRPr>
          </a:p>
        </p:txBody>
      </p:sp>
      <p:pic>
        <p:nvPicPr>
          <p:cNvPr id="40969" name="图片 5"/>
          <p:cNvPicPr>
            <a:picLocks noChangeAspect="1"/>
          </p:cNvPicPr>
          <p:nvPr/>
        </p:nvPicPr>
        <p:blipFill>
          <a:blip r:embed="rId1"/>
          <a:srcRect l="35500" r="32249" b="80045"/>
          <a:stretch>
            <a:fillRect/>
          </a:stretch>
        </p:blipFill>
        <p:spPr bwMode="auto">
          <a:xfrm flipH="1">
            <a:off x="1612900" y="4457700"/>
            <a:ext cx="322263" cy="287338"/>
          </a:xfrm>
          <a:prstGeom prst="rect">
            <a:avLst/>
          </a:prstGeom>
          <a:noFill/>
          <a:ln w="9525">
            <a:noFill/>
            <a:miter lim="800000"/>
            <a:headEnd/>
            <a:tailEnd/>
          </a:ln>
        </p:spPr>
      </p:pic>
      <p:sp>
        <p:nvSpPr>
          <p:cNvPr id="17" name="圆角矩形 16">
            <a:hlinkClick r:id="rId2" action="ppaction://hlinksldjump"/>
          </p:cNvPr>
          <p:cNvSpPr/>
          <p:nvPr/>
        </p:nvSpPr>
        <p:spPr>
          <a:xfrm>
            <a:off x="2256301"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复习旧知</a:t>
            </a:r>
            <a:endParaRPr lang="zh-CN" altLang="en-US" sz="2800" b="1" dirty="0">
              <a:latin typeface="+mj-ea"/>
              <a:ea typeface="+mj-ea"/>
            </a:endParaRPr>
          </a:p>
        </p:txBody>
      </p:sp>
      <p:sp>
        <p:nvSpPr>
          <p:cNvPr id="18" name="圆角矩形 17">
            <a:hlinkClick r:id="rId3" action="ppaction://hlinksldjump"/>
          </p:cNvPr>
          <p:cNvSpPr/>
          <p:nvPr/>
        </p:nvSpPr>
        <p:spPr>
          <a:xfrm>
            <a:off x="2247861"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课堂小结</a:t>
            </a:r>
            <a:endParaRPr lang="zh-CN" altLang="en-US" sz="2800" b="1" dirty="0">
              <a:latin typeface="+mj-ea"/>
              <a:ea typeface="+mj-ea"/>
            </a:endParaRPr>
          </a:p>
        </p:txBody>
      </p:sp>
      <p:sp>
        <p:nvSpPr>
          <p:cNvPr id="19" name="圆角矩形 18">
            <a:hlinkClick r:id="rId4"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课后作业</a:t>
            </a:r>
            <a:endParaRPr lang="zh-CN" altLang="en-US" sz="2800" b="1" dirty="0">
              <a:latin typeface="+mj-ea"/>
              <a:ea typeface="+mj-ea"/>
            </a:endParaRPr>
          </a:p>
        </p:txBody>
      </p:sp>
      <p:sp>
        <p:nvSpPr>
          <p:cNvPr id="21" name="圆角矩形 20">
            <a:hlinkClick r:id="rId5" action="ppaction://hlinksldjump"/>
          </p:cNvPr>
          <p:cNvSpPr/>
          <p:nvPr/>
        </p:nvSpPr>
        <p:spPr>
          <a:xfrm>
            <a:off x="5076056" y="2859782"/>
            <a:ext cx="1674584" cy="578882"/>
          </a:xfrm>
          <a:prstGeom prst="roundRect">
            <a:avLst/>
          </a:prstGeom>
          <a:noFill/>
          <a:ln>
            <a:noFill/>
          </a:ln>
          <a:effectLst>
            <a:glow rad="139700">
              <a:schemeClr val="accent1">
                <a:satMod val="175000"/>
                <a:alpha val="40000"/>
              </a:schemeClr>
            </a:glow>
          </a:effectLst>
        </p:spPr>
        <p:txBody>
          <a:bodyPr wrap="none">
            <a:spAutoFit/>
          </a:bodyPr>
          <a:lstStyle/>
          <a:p>
            <a:pPr fontAlgn="auto">
              <a:spcBef>
                <a:spcPts val="0"/>
              </a:spcBef>
              <a:spcAft>
                <a:spcPts val="0"/>
              </a:spcAft>
              <a:defRPr/>
            </a:pPr>
            <a:r>
              <a:rPr lang="zh-CN" altLang="en-US" sz="2800" b="1" dirty="0">
                <a:latin typeface="+mj-ea"/>
                <a:ea typeface="+mj-ea"/>
              </a:rPr>
              <a:t>巩固练习</a:t>
            </a:r>
            <a:endParaRPr lang="zh-CN" altLang="en-US" sz="2800" b="1" dirty="0">
              <a:latin typeface="+mj-ea"/>
              <a:ea typeface="+mj-ea"/>
            </a:endParaRPr>
          </a:p>
        </p:txBody>
      </p:sp>
      <p:pic>
        <p:nvPicPr>
          <p:cNvPr id="40983" name="图片 5"/>
          <p:cNvPicPr>
            <a:picLocks noChangeAspect="1"/>
          </p:cNvPicPr>
          <p:nvPr/>
        </p:nvPicPr>
        <p:blipFill>
          <a:blip r:embed="rId1"/>
          <a:srcRect l="35500" r="32249" b="80045"/>
          <a:stretch>
            <a:fillRect/>
          </a:stretch>
        </p:blipFill>
        <p:spPr bwMode="auto">
          <a:xfrm>
            <a:off x="6780213" y="4413250"/>
            <a:ext cx="322262" cy="288925"/>
          </a:xfrm>
          <a:prstGeom prst="rect">
            <a:avLst/>
          </a:prstGeom>
          <a:noFill/>
          <a:ln w="9525">
            <a:noFill/>
            <a:miter lim="800000"/>
            <a:headEnd/>
            <a:tailEnd/>
          </a:ln>
        </p:spPr>
      </p:pic>
      <p:sp>
        <p:nvSpPr>
          <p:cNvPr id="39959" name="矩形 19"/>
          <p:cNvSpPr>
            <a:spLocks noChangeArrowheads="1"/>
          </p:cNvSpPr>
          <p:nvPr/>
        </p:nvSpPr>
        <p:spPr bwMode="auto">
          <a:xfrm>
            <a:off x="912813" y="519113"/>
            <a:ext cx="1528303" cy="623248"/>
          </a:xfrm>
          <a:prstGeom prst="rect">
            <a:avLst/>
          </a:prstGeom>
          <a:noFill/>
          <a:ln w="9525">
            <a:noFill/>
            <a:miter lim="800000"/>
          </a:ln>
        </p:spPr>
        <p:txBody>
          <a:bodyPr wrap="none" lIns="68580" tIns="34290" rIns="68580" bIns="34290">
            <a:spAutoFit/>
          </a:bodyPr>
          <a:lstStyle/>
          <a:p>
            <a:r>
              <a:rPr lang="zh-CN" altLang="en-US" sz="3600" b="1" dirty="0">
                <a:solidFill>
                  <a:srgbClr val="0050AA"/>
                </a:solidFill>
                <a:latin typeface="宋体" panose="02010600030101010101" pitchFamily="2" charset="-122"/>
              </a:rPr>
              <a:t>总复习</a:t>
            </a:r>
            <a:endParaRPr lang="zh-CN" altLang="en-US" sz="3600" b="1" dirty="0">
              <a:solidFill>
                <a:srgbClr val="0050AA"/>
              </a:solidFill>
              <a:latin typeface="宋体" panose="02010600030101010101" pitchFamily="2" charset="-122"/>
            </a:endParaRPr>
          </a:p>
        </p:txBody>
      </p:sp>
      <p:grpSp>
        <p:nvGrpSpPr>
          <p:cNvPr id="39964" name="组合 22"/>
          <p:cNvGrpSpPr/>
          <p:nvPr/>
        </p:nvGrpSpPr>
        <p:grpSpPr bwMode="auto">
          <a:xfrm>
            <a:off x="231775" y="500063"/>
            <a:ext cx="654050" cy="703262"/>
            <a:chOff x="1306635" y="1385539"/>
            <a:chExt cx="654821" cy="702878"/>
          </a:xfrm>
        </p:grpSpPr>
        <p:pic>
          <p:nvPicPr>
            <p:cNvPr id="39965" name="图片 23"/>
            <p:cNvPicPr>
              <a:picLocks noChangeAspect="1"/>
            </p:cNvPicPr>
            <p:nvPr/>
          </p:nvPicPr>
          <p:blipFill>
            <a:blip r:embed="rId6"/>
            <a:srcRect/>
            <a:stretch>
              <a:fillRect/>
            </a:stretch>
          </p:blipFill>
          <p:spPr bwMode="auto">
            <a:xfrm>
              <a:off x="1306635" y="1440417"/>
              <a:ext cx="654821" cy="648000"/>
            </a:xfrm>
            <a:prstGeom prst="rect">
              <a:avLst/>
            </a:prstGeom>
            <a:noFill/>
            <a:ln w="9525">
              <a:noFill/>
              <a:miter lim="800000"/>
              <a:headEnd/>
              <a:tailEnd/>
            </a:ln>
          </p:spPr>
        </p:pic>
        <p:sp>
          <p:nvSpPr>
            <p:cNvPr id="39966" name="文本框 10"/>
            <p:cNvSpPr txBox="1">
              <a:spLocks noChangeArrowheads="1"/>
            </p:cNvSpPr>
            <p:nvPr/>
          </p:nvSpPr>
          <p:spPr bwMode="auto">
            <a:xfrm>
              <a:off x="1435375" y="1385539"/>
              <a:ext cx="407515" cy="629576"/>
            </a:xfrm>
            <a:prstGeom prst="rect">
              <a:avLst/>
            </a:prstGeom>
            <a:noFill/>
            <a:ln w="9525">
              <a:noFill/>
              <a:miter lim="800000"/>
            </a:ln>
          </p:spPr>
          <p:txBody>
            <a:bodyPr wrap="none">
              <a:spAutoFit/>
            </a:bodyPr>
            <a:lstStyle/>
            <a:p>
              <a:r>
                <a:rPr kumimoji="1" lang="en-US" altLang="zh-CN" sz="3500" b="1" dirty="0">
                  <a:solidFill>
                    <a:srgbClr val="0050AA"/>
                  </a:solidFill>
                  <a:latin typeface="宋体" panose="02010600030101010101" pitchFamily="2" charset="-122"/>
                </a:rPr>
                <a:t>9</a:t>
              </a:r>
              <a:endParaRPr kumimoji="1" lang="zh-CN" altLang="en-US" sz="3500" b="1" dirty="0">
                <a:solidFill>
                  <a:srgbClr val="0050AA"/>
                </a:solidFill>
                <a:latin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b="1"/>
          </a:p>
        </p:txBody>
      </p:sp>
      <mc:AlternateContent xmlns:mc="http://schemas.openxmlformats.org/markup-compatibility/2006">
        <mc:Choice xmlns:a14="http://schemas.microsoft.com/office/drawing/2010/main" Requires="a14">
          <p:sp>
            <p:nvSpPr>
              <p:cNvPr id="3" name="Rectangle 4"/>
              <p:cNvSpPr>
                <a:spLocks noChangeArrowheads="1"/>
              </p:cNvSpPr>
              <p:nvPr/>
            </p:nvSpPr>
            <p:spPr bwMode="auto">
              <a:xfrm>
                <a:off x="323528" y="920862"/>
                <a:ext cx="8480946" cy="1355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有</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150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吨化肥，第</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天运走总数的</a:t>
                </a:r>
                <a14:m>
                  <m:oMath xmlns:m="http://schemas.openxmlformats.org/officeDocument/2006/math">
                    <m:f>
                      <m:fPr>
                        <m:ctrlPr>
                          <a:rPr lang="en-US" altLang="zh-CN" sz="2400" b="1" i="1">
                            <a:latin typeface="Cambria Math" panose="02040503050406030204"/>
                            <a:cs typeface="Times New Roman" panose="02020603050405020304" pitchFamily="18" charset="0"/>
                          </a:rPr>
                        </m:ctrlPr>
                      </m:fPr>
                      <m:num>
                        <m:r>
                          <a:rPr lang="en-US" altLang="zh-CN" sz="2400" b="1" i="1" smtClean="0">
                            <a:latin typeface="Cambria Math" panose="02040503050406030204"/>
                            <a:cs typeface="Times New Roman" panose="02020603050405020304" pitchFamily="18" charset="0"/>
                          </a:rPr>
                          <m:t>𝟑</m:t>
                        </m:r>
                      </m:num>
                      <m:den>
                        <m:r>
                          <a:rPr lang="en-US" altLang="zh-CN" sz="2400" b="1" i="1" smtClean="0">
                            <a:latin typeface="Cambria Math" panose="02040503050406030204"/>
                            <a:cs typeface="Times New Roman" panose="02020603050405020304" pitchFamily="18" charset="0"/>
                          </a:rPr>
                          <m:t>𝟖</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，第二天运走总数的</a:t>
                </a:r>
                <a14:m>
                  <m:oMath xmlns:m="http://schemas.openxmlformats.org/officeDocument/2006/math">
                    <m:f>
                      <m:fPr>
                        <m:ctrlPr>
                          <a:rPr lang="en-US" altLang="zh-CN" sz="2400" b="1" i="1">
                            <a:latin typeface="Cambria Math" panose="02040503050406030204"/>
                            <a:cs typeface="Times New Roman" panose="02020603050405020304" pitchFamily="18" charset="0"/>
                          </a:rPr>
                        </m:ctrlPr>
                      </m:fPr>
                      <m:num>
                        <m:r>
                          <a:rPr lang="en-US" altLang="zh-CN" sz="2400" b="1" i="1">
                            <a:latin typeface="Cambria Math" panose="02040503050406030204"/>
                            <a:cs typeface="Times New Roman" panose="02020603050405020304" pitchFamily="18" charset="0"/>
                          </a:rPr>
                          <m:t>𝟐</m:t>
                        </m:r>
                      </m:num>
                      <m:den>
                        <m:r>
                          <a:rPr lang="en-US" altLang="zh-CN" sz="2400" b="1" i="1" smtClean="0">
                            <a:latin typeface="Cambria Math" panose="02040503050406030204"/>
                            <a:cs typeface="Times New Roman" panose="02020603050405020304" pitchFamily="18" charset="0"/>
                          </a:rPr>
                          <m:t>𝟓</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，余下的第</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天运完。</a:t>
                </a:r>
                <a:r>
                  <a:rPr kumimoji="0" lang="zh-CN" altLang="en-US" sz="2400" b="1" i="0" u="sng"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？（根据以上信息，提出数学问题并解决。）</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3" name="Rectangle 4"/>
              <p:cNvSpPr>
                <a:spLocks noRot="1" noChangeAspect="1" noMove="1" noResize="1" noEditPoints="1" noAdjustHandles="1" noChangeArrowheads="1" noChangeShapeType="1" noTextEdit="1"/>
              </p:cNvSpPr>
              <p:nvPr/>
            </p:nvSpPr>
            <p:spPr bwMode="auto">
              <a:xfrm>
                <a:off x="323528" y="920862"/>
                <a:ext cx="8480946" cy="1355820"/>
              </a:xfrm>
              <a:prstGeom prst="rect">
                <a:avLst/>
              </a:prstGeom>
              <a:blipFill rotWithShape="1">
                <a:blip r:embed="rId1"/>
                <a:stretch>
                  <a:fillRect l="-4" t="-8" r="-507" b="1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 name="Rectangle 4"/>
          <p:cNvSpPr>
            <a:spLocks noChangeArrowheads="1"/>
          </p:cNvSpPr>
          <p:nvPr/>
        </p:nvSpPr>
        <p:spPr bwMode="auto">
          <a:xfrm>
            <a:off x="3136032" y="1408423"/>
            <a:ext cx="28719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第三天运走多少吨</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5" name="Rectangle 4"/>
              <p:cNvSpPr>
                <a:spLocks noChangeArrowheads="1"/>
              </p:cNvSpPr>
              <p:nvPr/>
            </p:nvSpPr>
            <p:spPr bwMode="auto">
              <a:xfrm>
                <a:off x="2419651" y="2423342"/>
                <a:ext cx="3152354" cy="625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150×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smtClean="0">
                            <a:solidFill>
                              <a:schemeClr val="tx1"/>
                            </a:solidFill>
                            <a:latin typeface="Cambria Math" panose="02040503050406030204"/>
                            <a:cs typeface="Times New Roman" panose="02020603050405020304" pitchFamily="18" charset="0"/>
                          </a:rPr>
                          <m:t>𝟑</m:t>
                        </m:r>
                      </m:num>
                      <m:den>
                        <m:r>
                          <a:rPr lang="en-US" altLang="zh-CN" sz="2400" b="1" i="1" smtClean="0">
                            <a:solidFill>
                              <a:schemeClr val="tx1"/>
                            </a:solidFill>
                            <a:latin typeface="Cambria Math" panose="02040503050406030204"/>
                            <a:cs typeface="Times New Roman" panose="02020603050405020304" pitchFamily="18" charset="0"/>
                          </a:rPr>
                          <m:t>𝟖</m:t>
                        </m:r>
                      </m:den>
                    </m:f>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𝟐</m:t>
                        </m:r>
                      </m:num>
                      <m:den>
                        <m:r>
                          <a:rPr lang="en-US" altLang="zh-CN" sz="2400" b="1" i="1" smtClean="0">
                            <a:solidFill>
                              <a:schemeClr val="tx1"/>
                            </a:solidFill>
                            <a:latin typeface="Cambria Math" panose="02040503050406030204"/>
                            <a:cs typeface="Times New Roman" panose="02020603050405020304" pitchFamily="18" charset="0"/>
                          </a:rPr>
                          <m:t>𝟓</m:t>
                        </m:r>
                      </m:den>
                    </m:f>
                    <m:r>
                      <a:rPr lang="en-US" altLang="zh-CN" sz="2400" b="1" i="1">
                        <a:solidFill>
                          <a:schemeClr val="tx1"/>
                        </a:solidFill>
                        <a:latin typeface="Cambria Math" panose="02040503050406030204"/>
                        <a:cs typeface="Times New Roman" panose="02020603050405020304" pitchFamily="18" charset="0"/>
                      </a:rPr>
                      <m:t> </m:t>
                    </m:r>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5" name="Rectangle 4"/>
              <p:cNvSpPr>
                <a:spLocks noRot="1" noChangeAspect="1" noMove="1" noResize="1" noEditPoints="1" noAdjustHandles="1" noChangeArrowheads="1" noChangeShapeType="1" noTextEdit="1"/>
              </p:cNvSpPr>
              <p:nvPr/>
            </p:nvSpPr>
            <p:spPr bwMode="auto">
              <a:xfrm>
                <a:off x="2419651" y="2423342"/>
                <a:ext cx="3152354" cy="625941"/>
              </a:xfrm>
              <a:prstGeom prst="rect">
                <a:avLst/>
              </a:prstGeom>
              <a:blipFill rotWithShape="1">
                <a:blip r:embed="rId2"/>
                <a:stretch>
                  <a:fillRect l="-10" t="-29" r="16" b="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Rectangle 4"/>
              <p:cNvSpPr>
                <a:spLocks noChangeArrowheads="1"/>
              </p:cNvSpPr>
              <p:nvPr/>
            </p:nvSpPr>
            <p:spPr bwMode="auto">
              <a:xfrm>
                <a:off x="2307585" y="3040564"/>
                <a:ext cx="1544335"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=150</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smtClean="0">
                            <a:solidFill>
                              <a:schemeClr val="tx1"/>
                            </a:solidFill>
                            <a:latin typeface="Cambria Math" panose="02040503050406030204"/>
                            <a:cs typeface="Times New Roman" panose="02020603050405020304" pitchFamily="18" charset="0"/>
                          </a:rPr>
                          <m:t>𝟗</m:t>
                        </m:r>
                      </m:num>
                      <m:den>
                        <m:r>
                          <a:rPr lang="en-US" altLang="zh-CN" sz="2400" b="1" i="1" smtClean="0">
                            <a:solidFill>
                              <a:schemeClr val="tx1"/>
                            </a:solidFill>
                            <a:latin typeface="Cambria Math" panose="02040503050406030204"/>
                            <a:cs typeface="Times New Roman" panose="02020603050405020304" pitchFamily="18" charset="0"/>
                          </a:rPr>
                          <m:t>𝟒𝟎</m:t>
                        </m:r>
                      </m:den>
                    </m:f>
                    <m:r>
                      <a:rPr lang="en-US" altLang="zh-CN" sz="2400" b="1" i="1">
                        <a:solidFill>
                          <a:schemeClr val="tx1"/>
                        </a:solidFill>
                        <a:latin typeface="Cambria Math" panose="02040503050406030204"/>
                        <a:cs typeface="Times New Roman" panose="02020603050405020304" pitchFamily="18" charset="0"/>
                      </a:rPr>
                      <m:t> </m:t>
                    </m:r>
                  </m:oMath>
                </a14:m>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6" name="Rectangle 4"/>
              <p:cNvSpPr>
                <a:spLocks noRot="1" noChangeAspect="1" noMove="1" noResize="1" noEditPoints="1" noAdjustHandles="1" noChangeArrowheads="1" noChangeShapeType="1" noTextEdit="1"/>
              </p:cNvSpPr>
              <p:nvPr/>
            </p:nvSpPr>
            <p:spPr bwMode="auto">
              <a:xfrm>
                <a:off x="2307585" y="3040564"/>
                <a:ext cx="1544335" cy="625812"/>
              </a:xfrm>
              <a:prstGeom prst="rect">
                <a:avLst/>
              </a:prstGeom>
              <a:blipFill rotWithShape="1">
                <a:blip r:embed="rId3"/>
                <a:stretch>
                  <a:fillRect l="-41" t="-29" r="1" b="8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 name="Rectangle 4"/>
          <p:cNvSpPr>
            <a:spLocks noChangeArrowheads="1"/>
          </p:cNvSpPr>
          <p:nvPr/>
        </p:nvSpPr>
        <p:spPr bwMode="auto">
          <a:xfrm>
            <a:off x="2378958" y="3698519"/>
            <a:ext cx="21850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33.75</a:t>
            </a:r>
            <a:r>
              <a:rPr kumimoji="0"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（吨）</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8" name="Rectangle 4"/>
          <p:cNvSpPr>
            <a:spLocks noChangeArrowheads="1"/>
          </p:cNvSpPr>
          <p:nvPr/>
        </p:nvSpPr>
        <p:spPr bwMode="auto">
          <a:xfrm>
            <a:off x="2051612" y="4222638"/>
            <a:ext cx="3888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答：第三天运走</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33.75</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吨。</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6084168" y="426074"/>
            <a:ext cx="288035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照这样计算，</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号跑</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3 </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圈，</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号和</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4</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号各跑多少圈？如果他们</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人共跑</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6</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圈，</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号跑多少圈？</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3" name="Rectangle 3"/>
              <p:cNvSpPr>
                <a:spLocks noChangeArrowheads="1"/>
              </p:cNvSpPr>
              <p:nvPr/>
            </p:nvSpPr>
            <p:spPr bwMode="auto">
              <a:xfrm>
                <a:off x="1401470" y="2865325"/>
                <a:ext cx="3448385"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𝟔</m:t>
                        </m:r>
                      </m:den>
                    </m:f>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圈）</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3" name="Rectangle 3"/>
              <p:cNvSpPr>
                <a:spLocks noRot="1" noChangeAspect="1" noMove="1" noResize="1" noEditPoints="1" noAdjustHandles="1" noChangeArrowheads="1" noChangeShapeType="1" noTextEdit="1"/>
              </p:cNvSpPr>
              <p:nvPr/>
            </p:nvSpPr>
            <p:spPr bwMode="auto">
              <a:xfrm>
                <a:off x="1401470" y="2865325"/>
                <a:ext cx="3448385" cy="625812"/>
              </a:xfrm>
              <a:prstGeom prst="rect">
                <a:avLst/>
              </a:prstGeom>
              <a:blipFill rotWithShape="1">
                <a:blip r:embed="rId1"/>
                <a:stretch>
                  <a:fillRect l="-1" t="-33" r="10" b="8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0296" y="1760894"/>
            <a:ext cx="2228850"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631759"/>
            <a:ext cx="3790950" cy="223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a14="http://schemas.microsoft.com/office/drawing/2010/main" Requires="a14">
          <p:sp>
            <p:nvSpPr>
              <p:cNvPr id="8" name="Rectangle 2"/>
              <p:cNvSpPr>
                <a:spLocks noChangeArrowheads="1"/>
              </p:cNvSpPr>
              <p:nvPr/>
            </p:nvSpPr>
            <p:spPr bwMode="auto">
              <a:xfrm>
                <a:off x="251520" y="1946747"/>
                <a:ext cx="1923406" cy="83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号跑的圈数比</a:t>
                </a: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a:t>
                </a:r>
                <a14:m>
                  <m:oMath xmlns:m="http://schemas.openxmlformats.org/officeDocument/2006/math">
                    <m:r>
                      <m:rPr>
                        <m:nor/>
                      </m:rPr>
                      <a:rPr lang="zh-CN" altLang="en-US" sz="20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m:t>多</m:t>
                    </m:r>
                    <m:f>
                      <m:fPr>
                        <m:ctrlP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𝟏</m:t>
                        </m:r>
                      </m:num>
                      <m:den>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𝟔</m:t>
                        </m:r>
                      </m:den>
                    </m:f>
                  </m:oMath>
                </a14:m>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8" name="Rectangle 2"/>
              <p:cNvSpPr>
                <a:spLocks noRot="1" noChangeAspect="1" noMove="1" noResize="1" noEditPoints="1" noAdjustHandles="1" noChangeArrowheads="1" noChangeShapeType="1" noTextEdit="1"/>
              </p:cNvSpPr>
              <p:nvPr/>
            </p:nvSpPr>
            <p:spPr bwMode="auto">
              <a:xfrm>
                <a:off x="251520" y="1946747"/>
                <a:ext cx="1923406" cy="836639"/>
              </a:xfrm>
              <a:prstGeom prst="rect">
                <a:avLst/>
              </a:prstGeom>
              <a:blipFill rotWithShape="1">
                <a:blip r:embed="rId4"/>
                <a:stretch>
                  <a:fillRect l="-3" t="-56" r="3" b="2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Rectangle 2"/>
              <p:cNvSpPr>
                <a:spLocks noChangeArrowheads="1"/>
              </p:cNvSpPr>
              <p:nvPr/>
            </p:nvSpPr>
            <p:spPr bwMode="auto">
              <a:xfrm>
                <a:off x="4003200" y="1800555"/>
                <a:ext cx="1661746" cy="83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4</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号跑的圈数比</a:t>
                </a: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a:t>
                </a:r>
                <a14:m>
                  <m:oMath xmlns:m="http://schemas.openxmlformats.org/officeDocument/2006/math">
                    <m:r>
                      <m:rPr>
                        <m:nor/>
                      </m:rPr>
                      <a:rPr lang="zh-CN" altLang="en-US" sz="20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m:t>少</m:t>
                    </m:r>
                    <m:f>
                      <m:fPr>
                        <m:ctrlP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𝟏</m:t>
                        </m:r>
                      </m:num>
                      <m:den>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𝟔</m:t>
                        </m:r>
                      </m:den>
                    </m:f>
                  </m:oMath>
                </a14:m>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9" name="Rectangle 2"/>
              <p:cNvSpPr>
                <a:spLocks noRot="1" noChangeAspect="1" noMove="1" noResize="1" noEditPoints="1" noAdjustHandles="1" noChangeArrowheads="1" noChangeShapeType="1" noTextEdit="1"/>
              </p:cNvSpPr>
              <p:nvPr/>
            </p:nvSpPr>
            <p:spPr bwMode="auto">
              <a:xfrm>
                <a:off x="4003200" y="1800555"/>
                <a:ext cx="1661746" cy="836639"/>
              </a:xfrm>
              <a:prstGeom prst="rect">
                <a:avLst/>
              </a:prstGeom>
              <a:blipFill rotWithShape="1">
                <a:blip r:embed="rId5"/>
                <a:stretch>
                  <a:fillRect l="-10" t="-39" r="7" b="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Rectangle 3"/>
              <p:cNvSpPr>
                <a:spLocks noChangeArrowheads="1"/>
              </p:cNvSpPr>
              <p:nvPr/>
            </p:nvSpPr>
            <p:spPr bwMode="auto">
              <a:xfrm>
                <a:off x="1380985" y="3371838"/>
                <a:ext cx="3643736"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𝟔</m:t>
                        </m:r>
                      </m:den>
                    </m:f>
                    <m:r>
                      <a:rPr lang="en-US" altLang="zh-CN" sz="2400" b="1" i="1">
                        <a:solidFill>
                          <a:schemeClr val="tx1"/>
                        </a:solidFill>
                        <a:latin typeface="Cambria Math" panose="02040503050406030204"/>
                        <a:cs typeface="Times New Roman" panose="02020603050405020304" pitchFamily="18" charset="0"/>
                      </a:rPr>
                      <m:t> </m:t>
                    </m:r>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（圈</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10" name="Rectangle 3"/>
              <p:cNvSpPr>
                <a:spLocks noRot="1" noChangeAspect="1" noMove="1" noResize="1" noEditPoints="1" noAdjustHandles="1" noChangeArrowheads="1" noChangeShapeType="1" noTextEdit="1"/>
              </p:cNvSpPr>
              <p:nvPr/>
            </p:nvSpPr>
            <p:spPr bwMode="auto">
              <a:xfrm>
                <a:off x="1380985" y="3371838"/>
                <a:ext cx="3643736" cy="625812"/>
              </a:xfrm>
              <a:prstGeom prst="rect">
                <a:avLst/>
              </a:prstGeom>
              <a:blipFill rotWithShape="1">
                <a:blip r:embed="rId6"/>
                <a:stretch>
                  <a:fillRect l="-14" t="-100" r="16" b="5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Rectangle 3"/>
              <p:cNvSpPr>
                <a:spLocks noChangeArrowheads="1"/>
              </p:cNvSpPr>
              <p:nvPr/>
            </p:nvSpPr>
            <p:spPr bwMode="auto">
              <a:xfrm>
                <a:off x="1401470" y="3935093"/>
                <a:ext cx="4003776"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6÷</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1+1+</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𝟔</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𝟔</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圈</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11" name="Rectangle 3"/>
              <p:cNvSpPr>
                <a:spLocks noRot="1" noChangeAspect="1" noMove="1" noResize="1" noEditPoints="1" noAdjustHandles="1" noChangeArrowheads="1" noChangeShapeType="1" noTextEdit="1"/>
              </p:cNvSpPr>
              <p:nvPr/>
            </p:nvSpPr>
            <p:spPr bwMode="auto">
              <a:xfrm>
                <a:off x="1401470" y="3935093"/>
                <a:ext cx="4003776" cy="625812"/>
              </a:xfrm>
              <a:prstGeom prst="rect">
                <a:avLst/>
              </a:prstGeom>
              <a:blipFill rotWithShape="1">
                <a:blip r:embed="rId7"/>
                <a:stretch>
                  <a:fillRect l="-1" t="-101" r="3" b="5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2" name="Rectangle 3"/>
          <p:cNvSpPr>
            <a:spLocks noChangeArrowheads="1"/>
          </p:cNvSpPr>
          <p:nvPr/>
        </p:nvSpPr>
        <p:spPr bwMode="auto">
          <a:xfrm>
            <a:off x="578178" y="4430241"/>
            <a:ext cx="85433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答：</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号跑</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圈，</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4</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号跑</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圈</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。如果</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3</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人共跑</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6</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圈，</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号跑</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圈。</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500" fill="hold"/>
                                        <p:tgtEl>
                                          <p:spTgt spid="3075"/>
                                        </p:tgtEl>
                                        <p:attrNameLst>
                                          <p:attrName>ppt_w</p:attrName>
                                        </p:attrNameLst>
                                      </p:cBhvr>
                                      <p:tavLst>
                                        <p:tav tm="0">
                                          <p:val>
                                            <p:fltVal val="0"/>
                                          </p:val>
                                        </p:tav>
                                        <p:tav tm="100000">
                                          <p:val>
                                            <p:strVal val="#ppt_w"/>
                                          </p:val>
                                        </p:tav>
                                      </p:tavLst>
                                    </p:anim>
                                    <p:anim calcmode="lin" valueType="num">
                                      <p:cBhvr>
                                        <p:cTn id="8" dur="500" fill="hold"/>
                                        <p:tgtEl>
                                          <p:spTgt spid="3075"/>
                                        </p:tgtEl>
                                        <p:attrNameLst>
                                          <p:attrName>ppt_h</p:attrName>
                                        </p:attrNameLst>
                                      </p:cBhvr>
                                      <p:tavLst>
                                        <p:tav tm="0">
                                          <p:val>
                                            <p:fltVal val="0"/>
                                          </p:val>
                                        </p:tav>
                                        <p:tav tm="100000">
                                          <p:val>
                                            <p:strVal val="#ppt_h"/>
                                          </p:val>
                                        </p:tav>
                                      </p:tavLst>
                                    </p:anim>
                                    <p:animEffect transition="in" filter="fade">
                                      <p:cBhvr>
                                        <p:cTn id="9" dur="500"/>
                                        <p:tgtEl>
                                          <p:spTgt spid="307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wipe(left)">
                                      <p:cBhvr>
                                        <p:cTn id="28" dur="5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wipe(left)">
                                      <p:cBhvr>
                                        <p:cTn id="33" dur="500"/>
                                        <p:tgtEl>
                                          <p:spTgt spid="1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wipe(left)">
                                      <p:cBhvr>
                                        <p:cTn id="38" dur="500"/>
                                        <p:tgtEl>
                                          <p:spTgt spid="1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Effect transition="in" filter="wipe(left)">
                                      <p:cBhvr>
                                        <p:cTn id="4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23528" y="470502"/>
            <a:ext cx="517378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“南水北调”工程分东线、中线和西线，</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条调水线路与长江、黄河、淮河和海河四大江河相互联通，到</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2050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年东线的调水总规模为</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148</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22210" y="283011"/>
            <a:ext cx="2486025"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260" y="2362987"/>
            <a:ext cx="895350" cy="101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1106" y="2371959"/>
            <a:ext cx="81915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0506" y="3593656"/>
            <a:ext cx="1000125" cy="100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6752" y="3481795"/>
            <a:ext cx="1114425" cy="108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5974" y="2062438"/>
            <a:ext cx="2924497"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31020" y="3539287"/>
            <a:ext cx="2686050"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2" y="3481795"/>
            <a:ext cx="2843003" cy="1160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7644" y="2062438"/>
            <a:ext cx="2837616" cy="1291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a14="http://schemas.microsoft.com/office/drawing/2010/main" Requires="a14">
          <p:sp>
            <p:nvSpPr>
              <p:cNvPr id="3" name="Rectangle 5"/>
              <p:cNvSpPr>
                <a:spLocks noChangeArrowheads="1"/>
              </p:cNvSpPr>
              <p:nvPr/>
            </p:nvSpPr>
            <p:spPr bwMode="auto">
              <a:xfrm>
                <a:off x="1403648" y="2136709"/>
                <a:ext cx="2390896" cy="1142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东线的调水规模比</a:t>
                </a: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条线总调水规模的</a:t>
                </a:r>
                <a14:m>
                  <m:oMath xmlns:m="http://schemas.openxmlformats.org/officeDocument/2006/math">
                    <m:f>
                      <m:fPr>
                        <m:ctrlP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𝟏</m:t>
                        </m:r>
                      </m:num>
                      <m:den>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𝟒</m:t>
                        </m:r>
                      </m:den>
                    </m:f>
                  </m:oMath>
                </a14:m>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多</a:t>
                </a: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36</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3" name="Rectangle 5"/>
              <p:cNvSpPr>
                <a:spLocks noRot="1" noChangeAspect="1" noMove="1" noResize="1" noEditPoints="1" noAdjustHandles="1" noChangeArrowheads="1" noChangeShapeType="1" noTextEdit="1"/>
              </p:cNvSpPr>
              <p:nvPr/>
            </p:nvSpPr>
            <p:spPr bwMode="auto">
              <a:xfrm>
                <a:off x="1403648" y="2136709"/>
                <a:ext cx="2390896" cy="1142492"/>
              </a:xfrm>
              <a:prstGeom prst="rect">
                <a:avLst/>
              </a:prstGeom>
              <a:blipFill rotWithShape="1">
                <a:blip r:embed="rId10"/>
                <a:stretch>
                  <a:fillRect l="-12" t="-50" r="18" b="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Rectangle 6"/>
              <p:cNvSpPr>
                <a:spLocks noChangeArrowheads="1"/>
              </p:cNvSpPr>
              <p:nvPr/>
            </p:nvSpPr>
            <p:spPr bwMode="auto">
              <a:xfrm>
                <a:off x="6156176" y="2203317"/>
                <a:ext cx="2635738" cy="83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中线的调水规模比东线的</a:t>
                </a:r>
                <a14:m>
                  <m:oMath xmlns:m="http://schemas.openxmlformats.org/officeDocument/2006/math">
                    <m:f>
                      <m:fPr>
                        <m:ctrlP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𝟑</m:t>
                        </m:r>
                      </m:num>
                      <m:den>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𝟒</m:t>
                        </m:r>
                      </m:den>
                    </m:f>
                  </m:oMath>
                </a14:m>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多</a:t>
                </a: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19</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4" name="Rectangle 6"/>
              <p:cNvSpPr>
                <a:spLocks noRot="1" noChangeAspect="1" noMove="1" noResize="1" noEditPoints="1" noAdjustHandles="1" noChangeArrowheads="1" noChangeShapeType="1" noTextEdit="1"/>
              </p:cNvSpPr>
              <p:nvPr/>
            </p:nvSpPr>
            <p:spPr bwMode="auto">
              <a:xfrm>
                <a:off x="6156176" y="2203317"/>
                <a:ext cx="2635738" cy="835357"/>
              </a:xfrm>
              <a:prstGeom prst="rect">
                <a:avLst/>
              </a:prstGeom>
              <a:blipFill rotWithShape="1">
                <a:blip r:embed="rId11"/>
                <a:stretch>
                  <a:fillRect l="-18" t="-60" r="13" b="2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1471720" y="3556070"/>
                <a:ext cx="2418826" cy="1143326"/>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cs typeface="Times New Roman" panose="02020603050405020304" pitchFamily="18" charset="0"/>
                  </a:rPr>
                  <a:t>西线的调水规模比中线的调水规模的</a:t>
                </a:r>
                <a14:m>
                  <m:oMath xmlns:m="http://schemas.openxmlformats.org/officeDocument/2006/math">
                    <m:f>
                      <m:fPr>
                        <m:ctrlPr>
                          <a:rPr lang="en-US" altLang="zh-CN" sz="2000" b="1" i="1" smtClean="0">
                            <a:latin typeface="Cambria Math" panose="02040503050406030204"/>
                            <a:ea typeface="宋体" panose="02010600030101010101" pitchFamily="2" charset="-122"/>
                            <a:cs typeface="Times New Roman" panose="02020603050405020304" pitchFamily="18" charset="0"/>
                          </a:rPr>
                        </m:ctrlPr>
                      </m:fPr>
                      <m:num>
                        <m:r>
                          <a:rPr lang="en-US" altLang="zh-CN" sz="2000" b="1" i="1" smtClean="0">
                            <a:latin typeface="Cambria Math" panose="02040503050406030204"/>
                            <a:ea typeface="宋体" panose="02010600030101010101" pitchFamily="2" charset="-122"/>
                            <a:cs typeface="Times New Roman" panose="02020603050405020304" pitchFamily="18" charset="0"/>
                          </a:rPr>
                          <m:t>𝟕</m:t>
                        </m:r>
                      </m:num>
                      <m:den>
                        <m:r>
                          <a:rPr lang="en-US" altLang="zh-CN" sz="2000" b="1" i="1" smtClean="0">
                            <a:latin typeface="Cambria Math" panose="02040503050406030204"/>
                            <a:ea typeface="宋体" panose="02010600030101010101" pitchFamily="2" charset="-122"/>
                            <a:cs typeface="Times New Roman" panose="02020603050405020304" pitchFamily="18" charset="0"/>
                          </a:rPr>
                          <m:t>𝟓</m:t>
                        </m:r>
                      </m:den>
                    </m:f>
                  </m:oMath>
                </a14:m>
                <a:r>
                  <a:rPr lang="zh-CN" altLang="en-US" sz="2000" b="1" dirty="0">
                    <a:latin typeface="楷体" panose="02010609060101010101" pitchFamily="49" charset="-122"/>
                    <a:ea typeface="楷体" panose="02010609060101010101" pitchFamily="49" charset="-122"/>
                    <a:cs typeface="Times New Roman" panose="02020603050405020304" pitchFamily="18" charset="0"/>
                  </a:rPr>
                  <a:t>少</a:t>
                </a:r>
                <a:r>
                  <a:rPr lang="en-US" altLang="zh-CN" sz="2000" b="1" dirty="0">
                    <a:latin typeface="楷体" panose="02010609060101010101" pitchFamily="49" charset="-122"/>
                    <a:ea typeface="楷体" panose="02010609060101010101" pitchFamily="49" charset="-122"/>
                    <a:cs typeface="Times New Roman" panose="02020603050405020304" pitchFamily="18" charset="0"/>
                  </a:rPr>
                  <a:t>12</a:t>
                </a:r>
                <a:r>
                  <a:rPr lang="zh-CN" altLang="en-US" sz="2000" b="1" dirty="0">
                    <a:latin typeface="楷体" panose="02010609060101010101" pitchFamily="49" charset="-122"/>
                    <a:ea typeface="楷体" panose="02010609060101010101" pitchFamily="49" charset="-122"/>
                    <a:cs typeface="Times New Roman" panose="02020603050405020304" pitchFamily="18" charset="0"/>
                  </a:rPr>
                  <a:t>亿立方米。</a:t>
                </a:r>
                <a:r>
                  <a:rPr lang="zh-CN" altLang="en-US" sz="2000" b="1" u="sng" dirty="0">
                    <a:latin typeface="楷体" panose="02010609060101010101" pitchFamily="49" charset="-122"/>
                    <a:ea typeface="楷体" panose="02010609060101010101" pitchFamily="49" charset="-122"/>
                    <a:cs typeface="Times New Roman" panose="02020603050405020304" pitchFamily="18" charset="0"/>
                  </a:rPr>
                  <a:t> </a:t>
                </a:r>
                <a:endParaRPr lang="zh-CN" altLang="en-US" sz="2000" b="1" dirty="0">
                  <a:latin typeface="楷体" panose="02010609060101010101" pitchFamily="49" charset="-122"/>
                  <a:ea typeface="楷体" panose="02010609060101010101" pitchFamily="49" charset="-122"/>
                </a:endParaRPr>
              </a:p>
            </p:txBody>
          </p:sp>
        </mc:Choice>
        <mc:Fallback>
          <p:sp>
            <p:nvSpPr>
              <p:cNvPr id="7" name="矩形 6"/>
              <p:cNvSpPr>
                <a:spLocks noRot="1" noChangeAspect="1" noMove="1" noResize="1" noEditPoints="1" noAdjustHandles="1" noChangeArrowheads="1" noChangeShapeType="1" noTextEdit="1"/>
              </p:cNvSpPr>
              <p:nvPr/>
            </p:nvSpPr>
            <p:spPr>
              <a:xfrm>
                <a:off x="1471720" y="3556070"/>
                <a:ext cx="2418826" cy="1143326"/>
              </a:xfrm>
              <a:prstGeom prst="rect">
                <a:avLst/>
              </a:prstGeom>
              <a:blipFill rotWithShape="1">
                <a:blip r:embed="rId12"/>
                <a:stretch>
                  <a:fillRect l="-18" t="-6" r="22" b="35"/>
                </a:stretch>
              </a:blipFill>
            </p:spPr>
            <p:txBody>
              <a:bodyPr/>
              <a:lstStyle/>
              <a:p>
                <a:r>
                  <a:rPr lang="zh-CN" altLang="en-US">
                    <a:noFill/>
                  </a:rPr>
                  <a:t> </a:t>
                </a:r>
              </a:p>
            </p:txBody>
          </p:sp>
        </mc:Fallback>
      </mc:AlternateContent>
      <p:sp>
        <p:nvSpPr>
          <p:cNvPr id="18" name="矩形 17"/>
          <p:cNvSpPr/>
          <p:nvPr/>
        </p:nvSpPr>
        <p:spPr>
          <a:xfrm>
            <a:off x="6574234" y="3599303"/>
            <a:ext cx="2011698" cy="707886"/>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cs typeface="Times New Roman" panose="02020603050405020304" pitchFamily="18" charset="0"/>
              </a:rPr>
              <a:t>你能提出并解决哪些数学问题？</a:t>
            </a:r>
            <a:r>
              <a:rPr lang="zh-CN" altLang="en-US" sz="2000" b="1" u="sng" dirty="0">
                <a:latin typeface="楷体" panose="02010609060101010101" pitchFamily="49" charset="-122"/>
                <a:ea typeface="楷体" panose="02010609060101010101" pitchFamily="49" charset="-122"/>
                <a:cs typeface="Times New Roman" panose="02020603050405020304" pitchFamily="18" charset="0"/>
              </a:rPr>
              <a:t> </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randombar(horizontal)">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0.70"/>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par>
                                <p:cTn id="19" presetID="55" presetClass="entr" presetSubtype="0" fill="hold" nodeType="withEffect">
                                  <p:stCondLst>
                                    <p:cond delay="0"/>
                                  </p:stCondLst>
                                  <p:childTnLst>
                                    <p:set>
                                      <p:cBhvr>
                                        <p:cTn id="20" dur="1" fill="hold">
                                          <p:stCondLst>
                                            <p:cond delay="0"/>
                                          </p:stCondLst>
                                        </p:cTn>
                                        <p:tgtEl>
                                          <p:spTgt spid="2057"/>
                                        </p:tgtEl>
                                        <p:attrNameLst>
                                          <p:attrName>style.visibility</p:attrName>
                                        </p:attrNameLst>
                                      </p:cBhvr>
                                      <p:to>
                                        <p:strVal val="visible"/>
                                      </p:to>
                                    </p:set>
                                    <p:anim calcmode="lin" valueType="num">
                                      <p:cBhvr>
                                        <p:cTn id="21" dur="1000" fill="hold"/>
                                        <p:tgtEl>
                                          <p:spTgt spid="2057"/>
                                        </p:tgtEl>
                                        <p:attrNameLst>
                                          <p:attrName>ppt_w</p:attrName>
                                        </p:attrNameLst>
                                      </p:cBhvr>
                                      <p:tavLst>
                                        <p:tav tm="0">
                                          <p:val>
                                            <p:strVal val="#ppt_w*0.70"/>
                                          </p:val>
                                        </p:tav>
                                        <p:tav tm="100000">
                                          <p:val>
                                            <p:strVal val="#ppt_w"/>
                                          </p:val>
                                        </p:tav>
                                      </p:tavLst>
                                    </p:anim>
                                    <p:anim calcmode="lin" valueType="num">
                                      <p:cBhvr>
                                        <p:cTn id="22" dur="1000" fill="hold"/>
                                        <p:tgtEl>
                                          <p:spTgt spid="2057"/>
                                        </p:tgtEl>
                                        <p:attrNameLst>
                                          <p:attrName>ppt_h</p:attrName>
                                        </p:attrNameLst>
                                      </p:cBhvr>
                                      <p:tavLst>
                                        <p:tav tm="0">
                                          <p:val>
                                            <p:strVal val="#ppt_h"/>
                                          </p:val>
                                        </p:tav>
                                        <p:tav tm="100000">
                                          <p:val>
                                            <p:strVal val="#ppt_h"/>
                                          </p:val>
                                        </p:tav>
                                      </p:tavLst>
                                    </p:anim>
                                    <p:animEffect transition="in" filter="fade">
                                      <p:cBhvr>
                                        <p:cTn id="23" dur="1000"/>
                                        <p:tgtEl>
                                          <p:spTgt spid="2057"/>
                                        </p:tgtEl>
                                      </p:cBhvr>
                                    </p:animEffect>
                                  </p:childTnLst>
                                </p:cTn>
                              </p:par>
                              <p:par>
                                <p:cTn id="24" presetID="55"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 calcmode="lin" valueType="num">
                                      <p:cBhvr>
                                        <p:cTn id="26" dur="1000" fill="hold"/>
                                        <p:tgtEl>
                                          <p:spTgt spid="2050"/>
                                        </p:tgtEl>
                                        <p:attrNameLst>
                                          <p:attrName>ppt_w</p:attrName>
                                        </p:attrNameLst>
                                      </p:cBhvr>
                                      <p:tavLst>
                                        <p:tav tm="0">
                                          <p:val>
                                            <p:strVal val="#ppt_w*0.70"/>
                                          </p:val>
                                        </p:tav>
                                        <p:tav tm="100000">
                                          <p:val>
                                            <p:strVal val="#ppt_w"/>
                                          </p:val>
                                        </p:tav>
                                      </p:tavLst>
                                    </p:anim>
                                    <p:anim calcmode="lin" valueType="num">
                                      <p:cBhvr>
                                        <p:cTn id="27" dur="1000" fill="hold"/>
                                        <p:tgtEl>
                                          <p:spTgt spid="2050"/>
                                        </p:tgtEl>
                                        <p:attrNameLst>
                                          <p:attrName>ppt_h</p:attrName>
                                        </p:attrNameLst>
                                      </p:cBhvr>
                                      <p:tavLst>
                                        <p:tav tm="0">
                                          <p:val>
                                            <p:strVal val="#ppt_h"/>
                                          </p:val>
                                        </p:tav>
                                        <p:tav tm="100000">
                                          <p:val>
                                            <p:strVal val="#ppt_h"/>
                                          </p:val>
                                        </p:tav>
                                      </p:tavLst>
                                    </p:anim>
                                    <p:animEffect transition="in" filter="fade">
                                      <p:cBhvr>
                                        <p:cTn id="28" dur="1000"/>
                                        <p:tgtEl>
                                          <p:spTgt spid="2050"/>
                                        </p:tgtEl>
                                      </p:cBhvr>
                                    </p:animEffect>
                                  </p:childTnLst>
                                </p:cTn>
                              </p:par>
                            </p:childTnLst>
                          </p:cTn>
                        </p:par>
                        <p:par>
                          <p:cTn id="29" fill="hold">
                            <p:stCondLst>
                              <p:cond delay="1000"/>
                            </p:stCondLst>
                            <p:childTnLst>
                              <p:par>
                                <p:cTn id="30" presetID="55" presetClass="entr" presetSubtype="0" fill="hold" nodeType="afterEffect">
                                  <p:stCondLst>
                                    <p:cond delay="0"/>
                                  </p:stCondLst>
                                  <p:childTnLst>
                                    <p:set>
                                      <p:cBhvr>
                                        <p:cTn id="31" dur="1" fill="hold">
                                          <p:stCondLst>
                                            <p:cond delay="0"/>
                                          </p:stCondLst>
                                        </p:cTn>
                                        <p:tgtEl>
                                          <p:spTgt spid="2051"/>
                                        </p:tgtEl>
                                        <p:attrNameLst>
                                          <p:attrName>style.visibility</p:attrName>
                                        </p:attrNameLst>
                                      </p:cBhvr>
                                      <p:to>
                                        <p:strVal val="visible"/>
                                      </p:to>
                                    </p:set>
                                    <p:anim calcmode="lin" valueType="num">
                                      <p:cBhvr>
                                        <p:cTn id="32" dur="1000" fill="hold"/>
                                        <p:tgtEl>
                                          <p:spTgt spid="2051"/>
                                        </p:tgtEl>
                                        <p:attrNameLst>
                                          <p:attrName>ppt_w</p:attrName>
                                        </p:attrNameLst>
                                      </p:cBhvr>
                                      <p:tavLst>
                                        <p:tav tm="0">
                                          <p:val>
                                            <p:strVal val="#ppt_w*0.70"/>
                                          </p:val>
                                        </p:tav>
                                        <p:tav tm="100000">
                                          <p:val>
                                            <p:strVal val="#ppt_w"/>
                                          </p:val>
                                        </p:tav>
                                      </p:tavLst>
                                    </p:anim>
                                    <p:anim calcmode="lin" valueType="num">
                                      <p:cBhvr>
                                        <p:cTn id="33" dur="1000" fill="hold"/>
                                        <p:tgtEl>
                                          <p:spTgt spid="2051"/>
                                        </p:tgtEl>
                                        <p:attrNameLst>
                                          <p:attrName>ppt_h</p:attrName>
                                        </p:attrNameLst>
                                      </p:cBhvr>
                                      <p:tavLst>
                                        <p:tav tm="0">
                                          <p:val>
                                            <p:strVal val="#ppt_h"/>
                                          </p:val>
                                        </p:tav>
                                        <p:tav tm="100000">
                                          <p:val>
                                            <p:strVal val="#ppt_h"/>
                                          </p:val>
                                        </p:tav>
                                      </p:tavLst>
                                    </p:anim>
                                    <p:animEffect transition="in" filter="fade">
                                      <p:cBhvr>
                                        <p:cTn id="34" dur="1000"/>
                                        <p:tgtEl>
                                          <p:spTgt spid="2051"/>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strVal val="#ppt_w*0.70"/>
                                          </p:val>
                                        </p:tav>
                                        <p:tav tm="100000">
                                          <p:val>
                                            <p:strVal val="#ppt_w"/>
                                          </p:val>
                                        </p:tav>
                                      </p:tavLst>
                                    </p:anim>
                                    <p:anim calcmode="lin" valueType="num">
                                      <p:cBhvr>
                                        <p:cTn id="38" dur="1000" fill="hold"/>
                                        <p:tgtEl>
                                          <p:spTgt spid="4"/>
                                        </p:tgtEl>
                                        <p:attrNameLst>
                                          <p:attrName>ppt_h</p:attrName>
                                        </p:attrNameLst>
                                      </p:cBhvr>
                                      <p:tavLst>
                                        <p:tav tm="0">
                                          <p:val>
                                            <p:strVal val="#ppt_h"/>
                                          </p:val>
                                        </p:tav>
                                        <p:tav tm="100000">
                                          <p:val>
                                            <p:strVal val="#ppt_h"/>
                                          </p:val>
                                        </p:tav>
                                      </p:tavLst>
                                    </p:anim>
                                    <p:animEffect transition="in" filter="fade">
                                      <p:cBhvr>
                                        <p:cTn id="39" dur="1000"/>
                                        <p:tgtEl>
                                          <p:spTgt spid="4"/>
                                        </p:tgtEl>
                                      </p:cBhvr>
                                    </p:animEffect>
                                  </p:childTnLst>
                                </p:cTn>
                              </p:par>
                              <p:par>
                                <p:cTn id="40" presetID="55" presetClass="entr" presetSubtype="0" fill="hold" nodeType="withEffect">
                                  <p:stCondLst>
                                    <p:cond delay="0"/>
                                  </p:stCondLst>
                                  <p:childTnLst>
                                    <p:set>
                                      <p:cBhvr>
                                        <p:cTn id="41" dur="1" fill="hold">
                                          <p:stCondLst>
                                            <p:cond delay="0"/>
                                          </p:stCondLst>
                                        </p:cTn>
                                        <p:tgtEl>
                                          <p:spTgt spid="2054"/>
                                        </p:tgtEl>
                                        <p:attrNameLst>
                                          <p:attrName>style.visibility</p:attrName>
                                        </p:attrNameLst>
                                      </p:cBhvr>
                                      <p:to>
                                        <p:strVal val="visible"/>
                                      </p:to>
                                    </p:set>
                                    <p:anim calcmode="lin" valueType="num">
                                      <p:cBhvr>
                                        <p:cTn id="42" dur="1000" fill="hold"/>
                                        <p:tgtEl>
                                          <p:spTgt spid="2054"/>
                                        </p:tgtEl>
                                        <p:attrNameLst>
                                          <p:attrName>ppt_w</p:attrName>
                                        </p:attrNameLst>
                                      </p:cBhvr>
                                      <p:tavLst>
                                        <p:tav tm="0">
                                          <p:val>
                                            <p:strVal val="#ppt_w*0.70"/>
                                          </p:val>
                                        </p:tav>
                                        <p:tav tm="100000">
                                          <p:val>
                                            <p:strVal val="#ppt_w"/>
                                          </p:val>
                                        </p:tav>
                                      </p:tavLst>
                                    </p:anim>
                                    <p:anim calcmode="lin" valueType="num">
                                      <p:cBhvr>
                                        <p:cTn id="43" dur="1000" fill="hold"/>
                                        <p:tgtEl>
                                          <p:spTgt spid="2054"/>
                                        </p:tgtEl>
                                        <p:attrNameLst>
                                          <p:attrName>ppt_h</p:attrName>
                                        </p:attrNameLst>
                                      </p:cBhvr>
                                      <p:tavLst>
                                        <p:tav tm="0">
                                          <p:val>
                                            <p:strVal val="#ppt_h"/>
                                          </p:val>
                                        </p:tav>
                                        <p:tav tm="100000">
                                          <p:val>
                                            <p:strVal val="#ppt_h"/>
                                          </p:val>
                                        </p:tav>
                                      </p:tavLst>
                                    </p:anim>
                                    <p:animEffect transition="in" filter="fade">
                                      <p:cBhvr>
                                        <p:cTn id="44" dur="1000"/>
                                        <p:tgtEl>
                                          <p:spTgt spid="2054"/>
                                        </p:tgtEl>
                                      </p:cBhvr>
                                    </p:animEffect>
                                  </p:childTnLst>
                                </p:cTn>
                              </p:par>
                            </p:childTnLst>
                          </p:cTn>
                        </p:par>
                        <p:par>
                          <p:cTn id="45" fill="hold">
                            <p:stCondLst>
                              <p:cond delay="2000"/>
                            </p:stCondLst>
                            <p:childTnLst>
                              <p:par>
                                <p:cTn id="46" presetID="55"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1000" fill="hold"/>
                                        <p:tgtEl>
                                          <p:spTgt spid="7"/>
                                        </p:tgtEl>
                                        <p:attrNameLst>
                                          <p:attrName>ppt_w</p:attrName>
                                        </p:attrNameLst>
                                      </p:cBhvr>
                                      <p:tavLst>
                                        <p:tav tm="0">
                                          <p:val>
                                            <p:strVal val="#ppt_w*0.70"/>
                                          </p:val>
                                        </p:tav>
                                        <p:tav tm="100000">
                                          <p:val>
                                            <p:strVal val="#ppt_w"/>
                                          </p:val>
                                        </p:tav>
                                      </p:tavLst>
                                    </p:anim>
                                    <p:anim calcmode="lin" valueType="num">
                                      <p:cBhvr>
                                        <p:cTn id="49" dur="1000" fill="hold"/>
                                        <p:tgtEl>
                                          <p:spTgt spid="7"/>
                                        </p:tgtEl>
                                        <p:attrNameLst>
                                          <p:attrName>ppt_h</p:attrName>
                                        </p:attrNameLst>
                                      </p:cBhvr>
                                      <p:tavLst>
                                        <p:tav tm="0">
                                          <p:val>
                                            <p:strVal val="#ppt_h"/>
                                          </p:val>
                                        </p:tav>
                                        <p:tav tm="100000">
                                          <p:val>
                                            <p:strVal val="#ppt_h"/>
                                          </p:val>
                                        </p:tav>
                                      </p:tavLst>
                                    </p:anim>
                                    <p:animEffect transition="in" filter="fade">
                                      <p:cBhvr>
                                        <p:cTn id="50" dur="1000"/>
                                        <p:tgtEl>
                                          <p:spTgt spid="7"/>
                                        </p:tgtEl>
                                      </p:cBhvr>
                                    </p:animEffect>
                                  </p:childTnLst>
                                </p:cTn>
                              </p:par>
                              <p:par>
                                <p:cTn id="51" presetID="55" presetClass="entr" presetSubtype="0" fill="hold" nodeType="withEffect">
                                  <p:stCondLst>
                                    <p:cond delay="0"/>
                                  </p:stCondLst>
                                  <p:childTnLst>
                                    <p:set>
                                      <p:cBhvr>
                                        <p:cTn id="52" dur="1" fill="hold">
                                          <p:stCondLst>
                                            <p:cond delay="0"/>
                                          </p:stCondLst>
                                        </p:cTn>
                                        <p:tgtEl>
                                          <p:spTgt spid="2056"/>
                                        </p:tgtEl>
                                        <p:attrNameLst>
                                          <p:attrName>style.visibility</p:attrName>
                                        </p:attrNameLst>
                                      </p:cBhvr>
                                      <p:to>
                                        <p:strVal val="visible"/>
                                      </p:to>
                                    </p:set>
                                    <p:anim calcmode="lin" valueType="num">
                                      <p:cBhvr>
                                        <p:cTn id="53" dur="1000" fill="hold"/>
                                        <p:tgtEl>
                                          <p:spTgt spid="2056"/>
                                        </p:tgtEl>
                                        <p:attrNameLst>
                                          <p:attrName>ppt_w</p:attrName>
                                        </p:attrNameLst>
                                      </p:cBhvr>
                                      <p:tavLst>
                                        <p:tav tm="0">
                                          <p:val>
                                            <p:strVal val="#ppt_w*0.70"/>
                                          </p:val>
                                        </p:tav>
                                        <p:tav tm="100000">
                                          <p:val>
                                            <p:strVal val="#ppt_w"/>
                                          </p:val>
                                        </p:tav>
                                      </p:tavLst>
                                    </p:anim>
                                    <p:anim calcmode="lin" valueType="num">
                                      <p:cBhvr>
                                        <p:cTn id="54" dur="1000" fill="hold"/>
                                        <p:tgtEl>
                                          <p:spTgt spid="2056"/>
                                        </p:tgtEl>
                                        <p:attrNameLst>
                                          <p:attrName>ppt_h</p:attrName>
                                        </p:attrNameLst>
                                      </p:cBhvr>
                                      <p:tavLst>
                                        <p:tav tm="0">
                                          <p:val>
                                            <p:strVal val="#ppt_h"/>
                                          </p:val>
                                        </p:tav>
                                        <p:tav tm="100000">
                                          <p:val>
                                            <p:strVal val="#ppt_h"/>
                                          </p:val>
                                        </p:tav>
                                      </p:tavLst>
                                    </p:anim>
                                    <p:animEffect transition="in" filter="fade">
                                      <p:cBhvr>
                                        <p:cTn id="55" dur="1000"/>
                                        <p:tgtEl>
                                          <p:spTgt spid="2056"/>
                                        </p:tgtEl>
                                      </p:cBhvr>
                                    </p:animEffect>
                                  </p:childTnLst>
                                </p:cTn>
                              </p:par>
                              <p:par>
                                <p:cTn id="56" presetID="55" presetClass="entr" presetSubtype="0" fill="hold" nodeType="withEffect">
                                  <p:stCondLst>
                                    <p:cond delay="0"/>
                                  </p:stCondLst>
                                  <p:childTnLst>
                                    <p:set>
                                      <p:cBhvr>
                                        <p:cTn id="57" dur="1" fill="hold">
                                          <p:stCondLst>
                                            <p:cond delay="0"/>
                                          </p:stCondLst>
                                        </p:cTn>
                                        <p:tgtEl>
                                          <p:spTgt spid="2052"/>
                                        </p:tgtEl>
                                        <p:attrNameLst>
                                          <p:attrName>style.visibility</p:attrName>
                                        </p:attrNameLst>
                                      </p:cBhvr>
                                      <p:to>
                                        <p:strVal val="visible"/>
                                      </p:to>
                                    </p:set>
                                    <p:anim calcmode="lin" valueType="num">
                                      <p:cBhvr>
                                        <p:cTn id="58" dur="1000" fill="hold"/>
                                        <p:tgtEl>
                                          <p:spTgt spid="2052"/>
                                        </p:tgtEl>
                                        <p:attrNameLst>
                                          <p:attrName>ppt_w</p:attrName>
                                        </p:attrNameLst>
                                      </p:cBhvr>
                                      <p:tavLst>
                                        <p:tav tm="0">
                                          <p:val>
                                            <p:strVal val="#ppt_w*0.70"/>
                                          </p:val>
                                        </p:tav>
                                        <p:tav tm="100000">
                                          <p:val>
                                            <p:strVal val="#ppt_w"/>
                                          </p:val>
                                        </p:tav>
                                      </p:tavLst>
                                    </p:anim>
                                    <p:anim calcmode="lin" valueType="num">
                                      <p:cBhvr>
                                        <p:cTn id="59" dur="1000" fill="hold"/>
                                        <p:tgtEl>
                                          <p:spTgt spid="2052"/>
                                        </p:tgtEl>
                                        <p:attrNameLst>
                                          <p:attrName>ppt_h</p:attrName>
                                        </p:attrNameLst>
                                      </p:cBhvr>
                                      <p:tavLst>
                                        <p:tav tm="0">
                                          <p:val>
                                            <p:strVal val="#ppt_h"/>
                                          </p:val>
                                        </p:tav>
                                        <p:tav tm="100000">
                                          <p:val>
                                            <p:strVal val="#ppt_h"/>
                                          </p:val>
                                        </p:tav>
                                      </p:tavLst>
                                    </p:anim>
                                    <p:animEffect transition="in" filter="fade">
                                      <p:cBhvr>
                                        <p:cTn id="60" dur="1000"/>
                                        <p:tgtEl>
                                          <p:spTgt spid="2052"/>
                                        </p:tgtEl>
                                      </p:cBhvr>
                                    </p:animEffect>
                                  </p:childTnLst>
                                </p:cTn>
                              </p:par>
                            </p:childTnLst>
                          </p:cTn>
                        </p:par>
                        <p:par>
                          <p:cTn id="61" fill="hold">
                            <p:stCondLst>
                              <p:cond delay="3000"/>
                            </p:stCondLst>
                            <p:childTnLst>
                              <p:par>
                                <p:cTn id="62" presetID="55" presetClass="entr" presetSubtype="0" fill="hold" nodeType="afterEffect">
                                  <p:stCondLst>
                                    <p:cond delay="0"/>
                                  </p:stCondLst>
                                  <p:childTnLst>
                                    <p:set>
                                      <p:cBhvr>
                                        <p:cTn id="63" dur="1" fill="hold">
                                          <p:stCondLst>
                                            <p:cond delay="0"/>
                                          </p:stCondLst>
                                        </p:cTn>
                                        <p:tgtEl>
                                          <p:spTgt spid="2053"/>
                                        </p:tgtEl>
                                        <p:attrNameLst>
                                          <p:attrName>style.visibility</p:attrName>
                                        </p:attrNameLst>
                                      </p:cBhvr>
                                      <p:to>
                                        <p:strVal val="visible"/>
                                      </p:to>
                                    </p:set>
                                    <p:anim calcmode="lin" valueType="num">
                                      <p:cBhvr>
                                        <p:cTn id="64" dur="1000" fill="hold"/>
                                        <p:tgtEl>
                                          <p:spTgt spid="2053"/>
                                        </p:tgtEl>
                                        <p:attrNameLst>
                                          <p:attrName>ppt_w</p:attrName>
                                        </p:attrNameLst>
                                      </p:cBhvr>
                                      <p:tavLst>
                                        <p:tav tm="0">
                                          <p:val>
                                            <p:strVal val="#ppt_w*0.70"/>
                                          </p:val>
                                        </p:tav>
                                        <p:tav tm="100000">
                                          <p:val>
                                            <p:strVal val="#ppt_w"/>
                                          </p:val>
                                        </p:tav>
                                      </p:tavLst>
                                    </p:anim>
                                    <p:anim calcmode="lin" valueType="num">
                                      <p:cBhvr>
                                        <p:cTn id="65" dur="1000" fill="hold"/>
                                        <p:tgtEl>
                                          <p:spTgt spid="2053"/>
                                        </p:tgtEl>
                                        <p:attrNameLst>
                                          <p:attrName>ppt_h</p:attrName>
                                        </p:attrNameLst>
                                      </p:cBhvr>
                                      <p:tavLst>
                                        <p:tav tm="0">
                                          <p:val>
                                            <p:strVal val="#ppt_h"/>
                                          </p:val>
                                        </p:tav>
                                        <p:tav tm="100000">
                                          <p:val>
                                            <p:strVal val="#ppt_h"/>
                                          </p:val>
                                        </p:tav>
                                      </p:tavLst>
                                    </p:anim>
                                    <p:animEffect transition="in" filter="fade">
                                      <p:cBhvr>
                                        <p:cTn id="66" dur="1000"/>
                                        <p:tgtEl>
                                          <p:spTgt spid="2053"/>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1000" fill="hold"/>
                                        <p:tgtEl>
                                          <p:spTgt spid="18"/>
                                        </p:tgtEl>
                                        <p:attrNameLst>
                                          <p:attrName>ppt_w</p:attrName>
                                        </p:attrNameLst>
                                      </p:cBhvr>
                                      <p:tavLst>
                                        <p:tav tm="0">
                                          <p:val>
                                            <p:strVal val="#ppt_w*0.70"/>
                                          </p:val>
                                        </p:tav>
                                        <p:tav tm="100000">
                                          <p:val>
                                            <p:strVal val="#ppt_w"/>
                                          </p:val>
                                        </p:tav>
                                      </p:tavLst>
                                    </p:anim>
                                    <p:anim calcmode="lin" valueType="num">
                                      <p:cBhvr>
                                        <p:cTn id="70" dur="1000" fill="hold"/>
                                        <p:tgtEl>
                                          <p:spTgt spid="18"/>
                                        </p:tgtEl>
                                        <p:attrNameLst>
                                          <p:attrName>ppt_h</p:attrName>
                                        </p:attrNameLst>
                                      </p:cBhvr>
                                      <p:tavLst>
                                        <p:tav tm="0">
                                          <p:val>
                                            <p:strVal val="#ppt_h"/>
                                          </p:val>
                                        </p:tav>
                                        <p:tav tm="100000">
                                          <p:val>
                                            <p:strVal val="#ppt_h"/>
                                          </p:val>
                                        </p:tav>
                                      </p:tavLst>
                                    </p:anim>
                                    <p:animEffect transition="in" filter="fade">
                                      <p:cBhvr>
                                        <p:cTn id="71" dur="1000"/>
                                        <p:tgtEl>
                                          <p:spTgt spid="18"/>
                                        </p:tgtEl>
                                      </p:cBhvr>
                                    </p:animEffect>
                                  </p:childTnLst>
                                </p:cTn>
                              </p:par>
                              <p:par>
                                <p:cTn id="72" presetID="55" presetClass="entr" presetSubtype="0" fill="hold" nodeType="withEffect">
                                  <p:stCondLst>
                                    <p:cond delay="0"/>
                                  </p:stCondLst>
                                  <p:childTnLst>
                                    <p:set>
                                      <p:cBhvr>
                                        <p:cTn id="73" dur="1" fill="hold">
                                          <p:stCondLst>
                                            <p:cond delay="0"/>
                                          </p:stCondLst>
                                        </p:cTn>
                                        <p:tgtEl>
                                          <p:spTgt spid="2055"/>
                                        </p:tgtEl>
                                        <p:attrNameLst>
                                          <p:attrName>style.visibility</p:attrName>
                                        </p:attrNameLst>
                                      </p:cBhvr>
                                      <p:to>
                                        <p:strVal val="visible"/>
                                      </p:to>
                                    </p:set>
                                    <p:anim calcmode="lin" valueType="num">
                                      <p:cBhvr>
                                        <p:cTn id="74" dur="1000" fill="hold"/>
                                        <p:tgtEl>
                                          <p:spTgt spid="2055"/>
                                        </p:tgtEl>
                                        <p:attrNameLst>
                                          <p:attrName>ppt_w</p:attrName>
                                        </p:attrNameLst>
                                      </p:cBhvr>
                                      <p:tavLst>
                                        <p:tav tm="0">
                                          <p:val>
                                            <p:strVal val="#ppt_w*0.70"/>
                                          </p:val>
                                        </p:tav>
                                        <p:tav tm="100000">
                                          <p:val>
                                            <p:strVal val="#ppt_w"/>
                                          </p:val>
                                        </p:tav>
                                      </p:tavLst>
                                    </p:anim>
                                    <p:anim calcmode="lin" valueType="num">
                                      <p:cBhvr>
                                        <p:cTn id="75" dur="1000" fill="hold"/>
                                        <p:tgtEl>
                                          <p:spTgt spid="2055"/>
                                        </p:tgtEl>
                                        <p:attrNameLst>
                                          <p:attrName>ppt_h</p:attrName>
                                        </p:attrNameLst>
                                      </p:cBhvr>
                                      <p:tavLst>
                                        <p:tav tm="0">
                                          <p:val>
                                            <p:strVal val="#ppt_h"/>
                                          </p:val>
                                        </p:tav>
                                        <p:tav tm="100000">
                                          <p:val>
                                            <p:strVal val="#ppt_h"/>
                                          </p:val>
                                        </p:tav>
                                      </p:tavLst>
                                    </p:anim>
                                    <p:animEffect transition="in" filter="fade">
                                      <p:cBhvr>
                                        <p:cTn id="76" dur="10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23528" y="470502"/>
            <a:ext cx="517378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“南水北调”工程分东线、中线和西线，</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条调水线路与长江、黄河、淮河和海河四大江河相互联通，到</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2050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年总的调水总规模为</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148</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22210" y="283011"/>
            <a:ext cx="2486025"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7"/>
          <p:cNvSpPr>
            <a:spLocks noChangeArrowheads="1"/>
          </p:cNvSpPr>
          <p:nvPr/>
        </p:nvSpPr>
        <p:spPr bwMode="auto">
          <a:xfrm>
            <a:off x="323528" y="1985697"/>
            <a:ext cx="10801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400" b="1" dirty="0">
                <a:latin typeface="楷体" panose="02010609060101010101" pitchFamily="49" charset="-122"/>
                <a:ea typeface="楷体" panose="02010609060101010101" pitchFamily="49" charset="-122"/>
                <a:cs typeface="Times New Roman" panose="02020603050405020304" pitchFamily="18" charset="0"/>
              </a:rPr>
              <a:t>解答：</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p:sp>
        <p:nvSpPr>
          <p:cNvPr id="17" name="Rectangle 7"/>
          <p:cNvSpPr>
            <a:spLocks noChangeArrowheads="1"/>
          </p:cNvSpPr>
          <p:nvPr/>
        </p:nvSpPr>
        <p:spPr bwMode="auto">
          <a:xfrm>
            <a:off x="1116379" y="1979761"/>
            <a:ext cx="5520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1</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）东线的调水规模是多少立方米？</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9" name="Rectangle 7"/>
              <p:cNvSpPr>
                <a:spLocks noChangeArrowheads="1"/>
              </p:cNvSpPr>
              <p:nvPr/>
            </p:nvSpPr>
            <p:spPr bwMode="auto">
              <a:xfrm>
                <a:off x="1907704" y="2392280"/>
                <a:ext cx="4029013"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148×</a:t>
                </a:r>
                <a14:m>
                  <m:oMath xmlns:m="http://schemas.openxmlformats.org/officeDocument/2006/math">
                    <m:f>
                      <m:fPr>
                        <m:ctrlPr>
                          <a:rPr kumimoji="0" lang="en-US" altLang="zh-CN" sz="2400" b="1" i="1" u="none" strike="noStrike" cap="none" normalizeH="0" baseline="0" smtClean="0">
                            <a:ln>
                              <a:noFill/>
                            </a:ln>
                            <a:effectLst/>
                            <a:latin typeface="Cambria Math" panose="02040503050406030204"/>
                            <a:ea typeface="楷体" panose="02010609060101010101" pitchFamily="49" charset="-122"/>
                            <a:cs typeface="Times New Roman" panose="02020603050405020304" pitchFamily="18" charset="0"/>
                          </a:rPr>
                        </m:ctrlPr>
                      </m:fPr>
                      <m:num>
                        <m:r>
                          <a:rPr kumimoji="0" lang="en-US" altLang="zh-CN" sz="2400" b="1" i="1" u="none" strike="noStrike" cap="none" normalizeH="0" baseline="0" smtClean="0">
                            <a:ln>
                              <a:noFill/>
                            </a:ln>
                            <a:effectLst/>
                            <a:latin typeface="Cambria Math" panose="02040503050406030204"/>
                            <a:ea typeface="楷体" panose="02010609060101010101" pitchFamily="49" charset="-122"/>
                            <a:cs typeface="Times New Roman" panose="02020603050405020304" pitchFamily="18" charset="0"/>
                          </a:rPr>
                          <m:t>𝟏</m:t>
                        </m:r>
                      </m:num>
                      <m:den>
                        <m:r>
                          <a:rPr kumimoji="0" lang="en-US" altLang="zh-CN" sz="2400" b="1" i="1" u="none" strike="noStrike" cap="none" normalizeH="0" baseline="0" smtClean="0">
                            <a:ln>
                              <a:noFill/>
                            </a:ln>
                            <a:effectLst/>
                            <a:latin typeface="Cambria Math" panose="02040503050406030204"/>
                            <a:ea typeface="楷体" panose="02010609060101010101" pitchFamily="49" charset="-122"/>
                            <a:cs typeface="Times New Roman" panose="02020603050405020304" pitchFamily="18" charset="0"/>
                          </a:rPr>
                          <m:t>𝟒</m:t>
                        </m:r>
                      </m:den>
                    </m:f>
                  </m:oMath>
                </a14:m>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+36 =73(</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Choice>
        <mc:Fallback>
          <p:sp>
            <p:nvSpPr>
              <p:cNvPr id="19" name="Rectangle 7"/>
              <p:cNvSpPr>
                <a:spLocks noRot="1" noChangeAspect="1" noMove="1" noResize="1" noEditPoints="1" noAdjustHandles="1" noChangeArrowheads="1" noChangeShapeType="1" noTextEdit="1"/>
              </p:cNvSpPr>
              <p:nvPr/>
            </p:nvSpPr>
            <p:spPr bwMode="auto">
              <a:xfrm>
                <a:off x="1907704" y="2392280"/>
                <a:ext cx="4029013" cy="624082"/>
              </a:xfrm>
              <a:prstGeom prst="rect">
                <a:avLst/>
              </a:prstGeom>
              <a:blipFill rotWithShape="1">
                <a:blip r:embed="rId2"/>
                <a:stretch>
                  <a:fillRect l="-4" t="-38" r="3" b="1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1" name="Rectangle 7"/>
          <p:cNvSpPr>
            <a:spLocks noChangeArrowheads="1"/>
          </p:cNvSpPr>
          <p:nvPr/>
        </p:nvSpPr>
        <p:spPr bwMode="auto">
          <a:xfrm>
            <a:off x="1118013" y="2923909"/>
            <a:ext cx="58284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2</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）中线的调水规模是多少亿立方米？</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22" name="Rectangle 7"/>
              <p:cNvSpPr>
                <a:spLocks noChangeArrowheads="1"/>
              </p:cNvSpPr>
              <p:nvPr/>
            </p:nvSpPr>
            <p:spPr bwMode="auto">
              <a:xfrm>
                <a:off x="1687738" y="3331158"/>
                <a:ext cx="4245037"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73×</a:t>
                </a:r>
                <a14:m>
                  <m:oMath xmlns:m="http://schemas.openxmlformats.org/officeDocument/2006/math">
                    <m:f>
                      <m:fPr>
                        <m:ctrlPr>
                          <a:rPr lang="en-US" altLang="zh-CN" sz="2400" b="1" i="1">
                            <a:latin typeface="Cambria Math" panose="02040503050406030204"/>
                            <a:ea typeface="楷体" panose="02010609060101010101" pitchFamily="49" charset="-122"/>
                            <a:cs typeface="Times New Roman" panose="02020603050405020304" pitchFamily="18" charset="0"/>
                          </a:rPr>
                        </m:ctrlPr>
                      </m:fPr>
                      <m:num>
                        <m:r>
                          <a:rPr lang="en-US" altLang="zh-CN" sz="2400" b="1" i="1" smtClean="0">
                            <a:latin typeface="Cambria Math" panose="02040503050406030204"/>
                            <a:ea typeface="楷体" panose="02010609060101010101" pitchFamily="49" charset="-122"/>
                            <a:cs typeface="Times New Roman" panose="02020603050405020304" pitchFamily="18" charset="0"/>
                          </a:rPr>
                          <m:t>𝟑</m:t>
                        </m:r>
                      </m:num>
                      <m:den>
                        <m:r>
                          <a:rPr lang="en-US" altLang="zh-CN" sz="2400" b="1" i="1">
                            <a:latin typeface="Cambria Math" panose="02040503050406030204"/>
                            <a:ea typeface="楷体" panose="02010609060101010101" pitchFamily="49" charset="-122"/>
                            <a:cs typeface="Times New Roman" panose="02020603050405020304" pitchFamily="18" charset="0"/>
                          </a:rPr>
                          <m:t>𝟒</m:t>
                        </m:r>
                      </m:den>
                    </m:f>
                  </m:oMath>
                </a14:m>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+19=73.75(</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Choice>
        <mc:Fallback>
          <p:sp>
            <p:nvSpPr>
              <p:cNvPr id="22" name="Rectangle 7"/>
              <p:cNvSpPr>
                <a:spLocks noRot="1" noChangeAspect="1" noMove="1" noResize="1" noEditPoints="1" noAdjustHandles="1" noChangeArrowheads="1" noChangeShapeType="1" noTextEdit="1"/>
              </p:cNvSpPr>
              <p:nvPr/>
            </p:nvSpPr>
            <p:spPr bwMode="auto">
              <a:xfrm>
                <a:off x="1687738" y="3331158"/>
                <a:ext cx="4245037" cy="624082"/>
              </a:xfrm>
              <a:prstGeom prst="rect">
                <a:avLst/>
              </a:prstGeom>
              <a:blipFill rotWithShape="1">
                <a:blip r:embed="rId3"/>
                <a:stretch>
                  <a:fillRect l="-13" t="-93" r="14" b="7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3" name="Rectangle 7"/>
          <p:cNvSpPr>
            <a:spLocks noChangeArrowheads="1"/>
          </p:cNvSpPr>
          <p:nvPr/>
        </p:nvSpPr>
        <p:spPr bwMode="auto">
          <a:xfrm>
            <a:off x="1118012" y="3840312"/>
            <a:ext cx="58284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）西线的调水规模是多少亿立方米？</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24" name="Rectangle 7"/>
              <p:cNvSpPr>
                <a:spLocks noChangeArrowheads="1"/>
              </p:cNvSpPr>
              <p:nvPr/>
            </p:nvSpPr>
            <p:spPr bwMode="auto">
              <a:xfrm>
                <a:off x="1587484" y="4182916"/>
                <a:ext cx="5028717"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73.75×</a:t>
                </a:r>
                <a14:m>
                  <m:oMath xmlns:m="http://schemas.openxmlformats.org/officeDocument/2006/math">
                    <m:f>
                      <m:fPr>
                        <m:ctrlPr>
                          <a:rPr lang="en-US" altLang="zh-CN" sz="2400" b="1" i="1">
                            <a:latin typeface="Cambria Math" panose="02040503050406030204"/>
                            <a:ea typeface="楷体" panose="02010609060101010101" pitchFamily="49" charset="-122"/>
                            <a:cs typeface="Times New Roman" panose="02020603050405020304" pitchFamily="18" charset="0"/>
                          </a:rPr>
                        </m:ctrlPr>
                      </m:fPr>
                      <m:num>
                        <m:r>
                          <a:rPr lang="en-US" altLang="zh-CN" sz="2400" b="1" i="1" smtClean="0">
                            <a:latin typeface="Cambria Math" panose="02040503050406030204"/>
                            <a:ea typeface="楷体" panose="02010609060101010101" pitchFamily="49" charset="-122"/>
                            <a:cs typeface="Times New Roman" panose="02020603050405020304" pitchFamily="18" charset="0"/>
                          </a:rPr>
                          <m:t>𝟕</m:t>
                        </m:r>
                      </m:num>
                      <m:den>
                        <m:r>
                          <a:rPr lang="en-US" altLang="zh-CN" sz="2400" b="1" i="1" smtClean="0">
                            <a:latin typeface="Cambria Math" panose="02040503050406030204"/>
                            <a:ea typeface="楷体" panose="02010609060101010101" pitchFamily="49" charset="-122"/>
                            <a:cs typeface="Times New Roman" panose="02020603050405020304" pitchFamily="18" charset="0"/>
                          </a:rPr>
                          <m:t>𝟓</m:t>
                        </m:r>
                      </m:den>
                    </m:f>
                  </m:oMath>
                </a14:m>
                <a:r>
                  <a:rPr kumimoji="0" lang="en-US" altLang="zh-CN"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-12= 91.25</a:t>
                </a:r>
                <a:r>
                  <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cs typeface="Times New Roman" panose="02020603050405020304" pitchFamily="18" charset="0"/>
                  </a:rPr>
                  <a:t>（亿立方米）</a:t>
                </a:r>
                <a:endParaRPr kumimoji="0" lang="zh-CN" altLang="en-US" sz="2400" b="1" i="0" u="none" strike="noStrike" cap="none" normalizeH="0" baseline="0" dirty="0">
                  <a:ln>
                    <a:noFill/>
                  </a:ln>
                  <a:effectLst/>
                  <a:latin typeface="楷体" panose="02010609060101010101" pitchFamily="49" charset="-122"/>
                  <a:ea typeface="楷体" panose="02010609060101010101" pitchFamily="49" charset="-122"/>
                </a:endParaRPr>
              </a:p>
            </p:txBody>
          </p:sp>
        </mc:Choice>
        <mc:Fallback>
          <p:sp>
            <p:nvSpPr>
              <p:cNvPr id="24" name="Rectangle 7"/>
              <p:cNvSpPr>
                <a:spLocks noRot="1" noChangeAspect="1" noMove="1" noResize="1" noEditPoints="1" noAdjustHandles="1" noChangeArrowheads="1" noChangeShapeType="1" noTextEdit="1"/>
              </p:cNvSpPr>
              <p:nvPr/>
            </p:nvSpPr>
            <p:spPr bwMode="auto">
              <a:xfrm>
                <a:off x="1587484" y="4182916"/>
                <a:ext cx="5028717" cy="624082"/>
              </a:xfrm>
              <a:prstGeom prst="rect">
                <a:avLst/>
              </a:prstGeom>
              <a:blipFill rotWithShape="1">
                <a:blip r:embed="rId4"/>
                <a:stretch>
                  <a:fillRect l="-12" t="-27" r="3" b="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randombar(horizontal)">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Effect transition="in" filter="wipe(left)">
                                      <p:cBhvr>
                                        <p:cTn id="21" dur="500"/>
                                        <p:tgtEl>
                                          <p:spTgt spid="1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Effect transition="in" filter="wipe(left)">
                                      <p:cBhvr>
                                        <p:cTn id="26" dur="500"/>
                                        <p:tgtEl>
                                          <p:spTgt spid="1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animEffect transition="in" filter="wipe(left)">
                                      <p:cBhvr>
                                        <p:cTn id="31" dur="500"/>
                                        <p:tgtEl>
                                          <p:spTgt spid="2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2">
                                            <p:txEl>
                                              <p:pRg st="0" end="0"/>
                                            </p:txEl>
                                          </p:spTgt>
                                        </p:tgtEl>
                                        <p:attrNameLst>
                                          <p:attrName>style.visibility</p:attrName>
                                        </p:attrNameLst>
                                      </p:cBhvr>
                                      <p:to>
                                        <p:strVal val="visible"/>
                                      </p:to>
                                    </p:set>
                                    <p:animEffect transition="in" filter="wipe(left)">
                                      <p:cBhvr>
                                        <p:cTn id="36" dur="500"/>
                                        <p:tgtEl>
                                          <p:spTgt spid="2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3">
                                            <p:txEl>
                                              <p:pRg st="0" end="0"/>
                                            </p:txEl>
                                          </p:spTgt>
                                        </p:tgtEl>
                                        <p:attrNameLst>
                                          <p:attrName>style.visibility</p:attrName>
                                        </p:attrNameLst>
                                      </p:cBhvr>
                                      <p:to>
                                        <p:strVal val="visible"/>
                                      </p:to>
                                    </p:set>
                                    <p:animEffect transition="in" filter="wipe(left)">
                                      <p:cBhvr>
                                        <p:cTn id="41" dur="500"/>
                                        <p:tgtEl>
                                          <p:spTgt spid="23">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wipe(left)">
                                      <p:cBhvr>
                                        <p:cTn id="46"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99592" y="1112228"/>
          <a:ext cx="7415336" cy="2827674"/>
        </p:xfrm>
        <a:graphic>
          <a:graphicData uri="http://schemas.openxmlformats.org/drawingml/2006/table">
            <a:tbl>
              <a:tblPr firstRow="1" firstCol="1" bandRow="1">
                <a:tableStyleId>{5C22544A-7EE6-4342-B048-85BDC9FD1C3A}</a:tableStyleId>
              </a:tblPr>
              <a:tblGrid>
                <a:gridCol w="2391071"/>
                <a:gridCol w="1579599"/>
                <a:gridCol w="1472331"/>
                <a:gridCol w="1972335"/>
              </a:tblGrid>
              <a:tr h="1039938">
                <a:tc>
                  <a:txBody>
                    <a:bodyPr/>
                    <a:lstStyle/>
                    <a:p>
                      <a:pPr algn="ctr">
                        <a:lnSpc>
                          <a:spcPts val="2800"/>
                        </a:lnSpc>
                        <a:spcAft>
                          <a:spcPts val="0"/>
                        </a:spcAft>
                      </a:pPr>
                      <a:r>
                        <a:rPr lang="zh-CN" sz="2400" kern="100" dirty="0">
                          <a:effectLst/>
                          <a:latin typeface="楷体" panose="02010609060101010101" pitchFamily="49" charset="-122"/>
                          <a:ea typeface="楷体" panose="02010609060101010101" pitchFamily="49" charset="-122"/>
                        </a:rPr>
                        <a:t>圆的半径（</a:t>
                      </a:r>
                      <a:r>
                        <a:rPr lang="en-US" sz="2400" kern="100" dirty="0">
                          <a:effectLst/>
                          <a:latin typeface="楷体" panose="02010609060101010101" pitchFamily="49" charset="-122"/>
                          <a:ea typeface="楷体" panose="02010609060101010101" pitchFamily="49" charset="-122"/>
                        </a:rPr>
                        <a:t>cm</a:t>
                      </a:r>
                      <a:r>
                        <a:rPr lang="zh-CN" sz="2400" kern="100" dirty="0">
                          <a:effectLst/>
                          <a:latin typeface="楷体" panose="02010609060101010101" pitchFamily="49" charset="-122"/>
                          <a:ea typeface="楷体" panose="02010609060101010101" pitchFamily="49" charset="-122"/>
                        </a:rPr>
                        <a:t>）</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latin typeface="楷体" panose="02010609060101010101" pitchFamily="49" charset="-122"/>
                          <a:ea typeface="楷体" panose="02010609060101010101" pitchFamily="49" charset="-122"/>
                        </a:rPr>
                        <a:t>3</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 </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a:effectLst/>
                        </a:rPr>
                        <a:t> </a:t>
                      </a:r>
                      <a:endParaRPr lang="zh-CN" sz="2400" kern="100">
                        <a:effectLst/>
                        <a:latin typeface="Calibri" panose="020F0502020204030204"/>
                        <a:ea typeface="宋体" panose="02010600030101010101" pitchFamily="2" charset="-122"/>
                        <a:cs typeface="Times New Roman" panose="02020603050405020304"/>
                      </a:endParaRPr>
                    </a:p>
                  </a:txBody>
                  <a:tcPr marL="68580" marR="68580" marT="0" marB="0" anchor="ctr"/>
                </a:tc>
              </a:tr>
              <a:tr h="595912">
                <a:tc>
                  <a:txBody>
                    <a:bodyPr/>
                    <a:lstStyle/>
                    <a:p>
                      <a:pPr algn="ctr">
                        <a:lnSpc>
                          <a:spcPts val="2800"/>
                        </a:lnSpc>
                        <a:spcAft>
                          <a:spcPts val="0"/>
                        </a:spcAft>
                      </a:pPr>
                      <a:r>
                        <a:rPr lang="zh-CN" sz="2400" kern="100" dirty="0">
                          <a:effectLst/>
                          <a:latin typeface="楷体" panose="02010609060101010101" pitchFamily="49" charset="-122"/>
                          <a:ea typeface="楷体" panose="02010609060101010101" pitchFamily="49" charset="-122"/>
                        </a:rPr>
                        <a:t>圆的直径（</a:t>
                      </a:r>
                      <a:r>
                        <a:rPr lang="en-US" sz="2400" kern="100" dirty="0">
                          <a:effectLst/>
                          <a:latin typeface="楷体" panose="02010609060101010101" pitchFamily="49" charset="-122"/>
                          <a:ea typeface="楷体" panose="02010609060101010101" pitchFamily="49" charset="-122"/>
                        </a:rPr>
                        <a:t>cm</a:t>
                      </a:r>
                      <a:r>
                        <a:rPr lang="zh-CN" sz="2400" kern="100" dirty="0">
                          <a:effectLst/>
                          <a:latin typeface="楷体" panose="02010609060101010101" pitchFamily="49" charset="-122"/>
                          <a:ea typeface="楷体" panose="02010609060101010101" pitchFamily="49" charset="-122"/>
                        </a:rPr>
                        <a:t>）</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latin typeface="楷体" panose="02010609060101010101" pitchFamily="49" charset="-122"/>
                          <a:ea typeface="楷体" panose="02010609060101010101" pitchFamily="49" charset="-122"/>
                        </a:rPr>
                        <a:t> </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8</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 </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r h="595912">
                <a:tc>
                  <a:txBody>
                    <a:bodyPr/>
                    <a:lstStyle/>
                    <a:p>
                      <a:pPr algn="ctr">
                        <a:lnSpc>
                          <a:spcPts val="2800"/>
                        </a:lnSpc>
                        <a:spcAft>
                          <a:spcPts val="0"/>
                        </a:spcAft>
                      </a:pPr>
                      <a:r>
                        <a:rPr lang="zh-CN" sz="2400" kern="100" dirty="0">
                          <a:effectLst/>
                          <a:latin typeface="楷体" panose="02010609060101010101" pitchFamily="49" charset="-122"/>
                          <a:ea typeface="楷体" panose="02010609060101010101" pitchFamily="49" charset="-122"/>
                        </a:rPr>
                        <a:t>圆的周长（</a:t>
                      </a:r>
                      <a:r>
                        <a:rPr lang="en-US" sz="2400" kern="100" dirty="0">
                          <a:effectLst/>
                          <a:latin typeface="楷体" panose="02010609060101010101" pitchFamily="49" charset="-122"/>
                          <a:ea typeface="楷体" panose="02010609060101010101" pitchFamily="49" charset="-122"/>
                        </a:rPr>
                        <a:t>cm</a:t>
                      </a:r>
                      <a:r>
                        <a:rPr lang="zh-CN" sz="2400" kern="100" dirty="0">
                          <a:effectLst/>
                          <a:latin typeface="楷体" panose="02010609060101010101" pitchFamily="49" charset="-122"/>
                          <a:ea typeface="楷体" panose="02010609060101010101" pitchFamily="49" charset="-122"/>
                        </a:rPr>
                        <a:t>）</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latin typeface="楷体" panose="02010609060101010101" pitchFamily="49" charset="-122"/>
                          <a:ea typeface="楷体" panose="02010609060101010101" pitchFamily="49" charset="-122"/>
                        </a:rPr>
                        <a:t> </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 </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31.4</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r h="595912">
                <a:tc>
                  <a:txBody>
                    <a:bodyPr/>
                    <a:lstStyle/>
                    <a:p>
                      <a:pPr algn="ctr">
                        <a:lnSpc>
                          <a:spcPts val="2800"/>
                        </a:lnSpc>
                        <a:spcAft>
                          <a:spcPts val="0"/>
                        </a:spcAft>
                      </a:pPr>
                      <a:r>
                        <a:rPr lang="zh-CN" sz="2400" kern="100">
                          <a:effectLst/>
                          <a:latin typeface="楷体" panose="02010609060101010101" pitchFamily="49" charset="-122"/>
                          <a:ea typeface="楷体" panose="02010609060101010101" pitchFamily="49" charset="-122"/>
                        </a:rPr>
                        <a:t>圆的面积（</a:t>
                      </a:r>
                      <a:r>
                        <a:rPr lang="en-US" sz="2400" kern="100">
                          <a:effectLst/>
                          <a:latin typeface="楷体" panose="02010609060101010101" pitchFamily="49" charset="-122"/>
                          <a:ea typeface="楷体" panose="02010609060101010101" pitchFamily="49" charset="-122"/>
                        </a:rPr>
                        <a:t>cm</a:t>
                      </a:r>
                      <a:r>
                        <a:rPr lang="en-US" sz="2400" kern="100" baseline="30000">
                          <a:effectLst/>
                          <a:latin typeface="楷体" panose="02010609060101010101" pitchFamily="49" charset="-122"/>
                          <a:ea typeface="楷体" panose="02010609060101010101" pitchFamily="49" charset="-122"/>
                        </a:rPr>
                        <a:t>2</a:t>
                      </a:r>
                      <a:r>
                        <a:rPr lang="zh-CN" sz="2400" kern="100">
                          <a:effectLst/>
                          <a:latin typeface="楷体" panose="02010609060101010101" pitchFamily="49" charset="-122"/>
                          <a:ea typeface="楷体" panose="02010609060101010101" pitchFamily="49" charset="-122"/>
                        </a:rPr>
                        <a:t>）</a:t>
                      </a:r>
                      <a:endParaRPr lang="zh-CN" sz="2400" kern="10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latin typeface="楷体" panose="02010609060101010101" pitchFamily="49" charset="-122"/>
                          <a:ea typeface="楷体" panose="02010609060101010101" pitchFamily="49" charset="-122"/>
                        </a:rPr>
                        <a:t> </a:t>
                      </a:r>
                      <a:endParaRPr lang="zh-CN" sz="2400" kern="100" dirty="0">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 </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c>
                  <a:txBody>
                    <a:bodyPr/>
                    <a:lstStyle/>
                    <a:p>
                      <a:pPr algn="ctr">
                        <a:lnSpc>
                          <a:spcPts val="2800"/>
                        </a:lnSpc>
                        <a:spcAft>
                          <a:spcPts val="0"/>
                        </a:spcAft>
                      </a:pPr>
                      <a:r>
                        <a:rPr lang="en-US" sz="2400" kern="100" dirty="0">
                          <a:effectLst/>
                        </a:rPr>
                        <a:t> </a:t>
                      </a:r>
                      <a:endParaRPr lang="zh-CN" sz="2400" kern="100" dirty="0">
                        <a:effectLst/>
                        <a:latin typeface="Calibri" panose="020F0502020204030204"/>
                        <a:ea typeface="宋体" panose="02010600030101010101" pitchFamily="2" charset="-122"/>
                        <a:cs typeface="Times New Roman" panose="02020603050405020304"/>
                      </a:endParaRPr>
                    </a:p>
                  </a:txBody>
                  <a:tcPr marL="68580" marR="68580" marT="0" marB="0" anchor="ctr"/>
                </a:tc>
              </a:tr>
            </a:tbl>
          </a:graphicData>
        </a:graphic>
      </p:graphicFrame>
      <p:sp>
        <p:nvSpPr>
          <p:cNvPr id="5" name="Rectangle 2"/>
          <p:cNvSpPr>
            <a:spLocks noChangeArrowheads="1"/>
          </p:cNvSpPr>
          <p:nvPr/>
        </p:nvSpPr>
        <p:spPr bwMode="auto">
          <a:xfrm>
            <a:off x="971600" y="589007"/>
            <a:ext cx="16561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填表。</a:t>
            </a:r>
            <a:endParaRPr kumimoji="0" lang="zh-CN" altLang="en-US" sz="2800" b="0"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2" name="矩形 1"/>
          <p:cNvSpPr/>
          <p:nvPr/>
        </p:nvSpPr>
        <p:spPr>
          <a:xfrm>
            <a:off x="1735723" y="1091923"/>
            <a:ext cx="338554" cy="451406"/>
          </a:xfrm>
          <a:prstGeom prst="rect">
            <a:avLst/>
          </a:prstGeom>
        </p:spPr>
        <p:txBody>
          <a:bodyPr wrap="none">
            <a:spAutoFit/>
          </a:bodyPr>
          <a:lstStyle/>
          <a:p>
            <a:pPr lvl="0" algn="ctr">
              <a:lnSpc>
                <a:spcPts val="2800"/>
              </a:lnSpc>
            </a:pPr>
            <a:r>
              <a:rPr lang="en-US" altLang="zh-CN" sz="2400" kern="100" dirty="0">
                <a:solidFill>
                  <a:prstClr val="black"/>
                </a:solidFill>
              </a:rPr>
              <a:t> </a:t>
            </a:r>
            <a:endParaRPr lang="zh-CN" altLang="en-US" sz="2400" kern="100" dirty="0">
              <a:solidFill>
                <a:prstClr val="black"/>
              </a:solidFill>
              <a:cs typeface="Times New Roman" panose="02020603050405020304"/>
            </a:endParaRPr>
          </a:p>
        </p:txBody>
      </p:sp>
      <p:sp>
        <p:nvSpPr>
          <p:cNvPr id="8" name="矩形 7"/>
          <p:cNvSpPr/>
          <p:nvPr/>
        </p:nvSpPr>
        <p:spPr>
          <a:xfrm>
            <a:off x="3851919" y="2211710"/>
            <a:ext cx="447925"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6</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3455875" y="2734930"/>
            <a:ext cx="1240012"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18.84</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3455875" y="3390260"/>
            <a:ext cx="1149749"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28.26</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5292080" y="1321884"/>
            <a:ext cx="447925"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4</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4941167" y="2734930"/>
            <a:ext cx="1149749"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25.12</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4941167" y="3390260"/>
            <a:ext cx="1149749"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50.24</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6948264" y="1326142"/>
            <a:ext cx="447925"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5</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6946241" y="2211710"/>
            <a:ext cx="663949"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10</a:t>
            </a:r>
            <a:endParaRPr lang="zh-CN" altLang="zh-CN" sz="2800"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6802224" y="3380663"/>
            <a:ext cx="951981"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78.5</a:t>
            </a:r>
            <a:endParaRPr lang="zh-CN" altLang="zh-CN"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9" name="Rectangle 4"/>
          <p:cNvSpPr>
            <a:spLocks noChangeArrowheads="1"/>
          </p:cNvSpPr>
          <p:nvPr/>
        </p:nvSpPr>
        <p:spPr bwMode="auto">
          <a:xfrm>
            <a:off x="746125" y="699542"/>
            <a:ext cx="78581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800" b="1" dirty="0">
                <a:latin typeface="楷体" panose="02010609060101010101" pitchFamily="49" charset="-122"/>
                <a:ea typeface="楷体" panose="02010609060101010101" pitchFamily="49" charset="-122"/>
                <a:sym typeface="Arial" panose="020B0604020202020204" pitchFamily="34" charset="0"/>
              </a:rPr>
              <a:t>给一个长</a:t>
            </a:r>
            <a:r>
              <a:rPr lang="zh-CN" altLang="zh-CN" sz="2800" b="1" dirty="0">
                <a:latin typeface="楷体" panose="02010609060101010101" pitchFamily="49" charset="-122"/>
                <a:ea typeface="楷体" panose="02010609060101010101" pitchFamily="49" charset="-122"/>
                <a:sym typeface="Arial" panose="020B0604020202020204" pitchFamily="34" charset="0"/>
              </a:rPr>
              <a:t>80</a:t>
            </a:r>
            <a:r>
              <a:rPr lang="en-US" altLang="zh-CN" sz="2800" b="1" dirty="0">
                <a:latin typeface="楷体" panose="02010609060101010101" pitchFamily="49" charset="-122"/>
                <a:ea typeface="楷体" panose="02010609060101010101" pitchFamily="49" charset="-122"/>
                <a:sym typeface="Arial" panose="020B0604020202020204" pitchFamily="34" charset="0"/>
              </a:rPr>
              <a:t>m</a:t>
            </a:r>
            <a:r>
              <a:rPr lang="zh-CN" altLang="en-US" sz="2800" b="1" dirty="0">
                <a:latin typeface="楷体" panose="02010609060101010101" pitchFamily="49" charset="-122"/>
                <a:ea typeface="楷体" panose="02010609060101010101" pitchFamily="49" charset="-122"/>
                <a:sym typeface="Arial" panose="020B0604020202020204" pitchFamily="34" charset="0"/>
              </a:rPr>
              <a:t>，宽</a:t>
            </a:r>
            <a:r>
              <a:rPr lang="zh-CN" altLang="zh-CN" sz="2800" b="1" dirty="0">
                <a:latin typeface="楷体" panose="02010609060101010101" pitchFamily="49" charset="-122"/>
                <a:ea typeface="楷体" panose="02010609060101010101" pitchFamily="49" charset="-122"/>
                <a:sym typeface="Arial" panose="020B0604020202020204" pitchFamily="34" charset="0"/>
              </a:rPr>
              <a:t>50</a:t>
            </a:r>
            <a:r>
              <a:rPr lang="en-US" altLang="zh-CN" sz="2800" b="1" dirty="0">
                <a:latin typeface="楷体" panose="02010609060101010101" pitchFamily="49" charset="-122"/>
                <a:ea typeface="楷体" panose="02010609060101010101" pitchFamily="49" charset="-122"/>
                <a:sym typeface="Arial" panose="020B0604020202020204" pitchFamily="34" charset="0"/>
              </a:rPr>
              <a:t>m</a:t>
            </a:r>
            <a:r>
              <a:rPr lang="zh-CN" altLang="en-US" sz="2800" b="1" dirty="0">
                <a:latin typeface="楷体" panose="02010609060101010101" pitchFamily="49" charset="-122"/>
                <a:ea typeface="楷体" panose="02010609060101010101" pitchFamily="49" charset="-122"/>
                <a:sym typeface="Arial" panose="020B0604020202020204" pitchFamily="34" charset="0"/>
              </a:rPr>
              <a:t>长方形广场铺广场砖，每平方米的造价是</a:t>
            </a:r>
            <a:r>
              <a:rPr lang="zh-CN" altLang="zh-CN" sz="2800" b="1" dirty="0">
                <a:latin typeface="楷体" panose="02010609060101010101" pitchFamily="49" charset="-122"/>
                <a:ea typeface="楷体" panose="02010609060101010101" pitchFamily="49" charset="-122"/>
                <a:sym typeface="Arial" panose="020B0604020202020204" pitchFamily="34" charset="0"/>
              </a:rPr>
              <a:t>60</a:t>
            </a:r>
            <a:r>
              <a:rPr lang="zh-CN" altLang="en-US" sz="2800" b="1" dirty="0">
                <a:latin typeface="楷体" panose="02010609060101010101" pitchFamily="49" charset="-122"/>
                <a:ea typeface="楷体" panose="02010609060101010101" pitchFamily="49" charset="-122"/>
                <a:sym typeface="Arial" panose="020B0604020202020204" pitchFamily="34" charset="0"/>
              </a:rPr>
              <a:t>元。广场中心有一个直径为</a:t>
            </a:r>
            <a:r>
              <a:rPr lang="zh-CN" altLang="zh-CN" sz="2800" b="1" dirty="0">
                <a:latin typeface="楷体" panose="02010609060101010101" pitchFamily="49" charset="-122"/>
                <a:ea typeface="楷体" panose="02010609060101010101" pitchFamily="49" charset="-122"/>
                <a:sym typeface="Arial" panose="020B0604020202020204" pitchFamily="34" charset="0"/>
              </a:rPr>
              <a:t>8m</a:t>
            </a:r>
            <a:r>
              <a:rPr lang="zh-CN" altLang="en-US" sz="2800" b="1" dirty="0">
                <a:latin typeface="楷体" panose="02010609060101010101" pitchFamily="49" charset="-122"/>
                <a:ea typeface="楷体" panose="02010609060101010101" pitchFamily="49" charset="-122"/>
                <a:sym typeface="Arial" panose="020B0604020202020204" pitchFamily="34" charset="0"/>
              </a:rPr>
              <a:t>的喷泉池。给这个广场铺上广场砖约需要多少元？（</a:t>
            </a:r>
            <a:r>
              <a:rPr lang="zh-CN" altLang="zh-CN" sz="2800" b="1" dirty="0">
                <a:latin typeface="楷体" panose="02010609060101010101" pitchFamily="49" charset="-122"/>
                <a:ea typeface="楷体" panose="02010609060101010101" pitchFamily="49" charset="-122"/>
                <a:sym typeface="Arial" panose="020B0604020202020204" pitchFamily="34" charset="0"/>
              </a:rPr>
              <a:t>π</a:t>
            </a:r>
            <a:r>
              <a:rPr lang="zh-CN" altLang="en-US" sz="2800" b="1" dirty="0">
                <a:latin typeface="楷体" panose="02010609060101010101" pitchFamily="49" charset="-122"/>
                <a:ea typeface="楷体" panose="02010609060101010101" pitchFamily="49" charset="-122"/>
                <a:sym typeface="Arial" panose="020B0604020202020204" pitchFamily="34" charset="0"/>
              </a:rPr>
              <a:t>取</a:t>
            </a:r>
            <a:r>
              <a:rPr lang="zh-CN" altLang="zh-CN" sz="2800" b="1" dirty="0">
                <a:latin typeface="楷体" panose="02010609060101010101" pitchFamily="49" charset="-122"/>
                <a:ea typeface="楷体" panose="02010609060101010101" pitchFamily="49" charset="-122"/>
                <a:sym typeface="Arial" panose="020B0604020202020204" pitchFamily="34" charset="0"/>
              </a:rPr>
              <a:t>3</a:t>
            </a:r>
            <a:r>
              <a:rPr lang="zh-CN" altLang="en-US" sz="2800" b="1" dirty="0">
                <a:latin typeface="楷体" panose="02010609060101010101" pitchFamily="49" charset="-122"/>
                <a:ea typeface="楷体" panose="02010609060101010101" pitchFamily="49" charset="-122"/>
                <a:sym typeface="Arial" panose="020B0604020202020204" pitchFamily="34" charset="0"/>
              </a:rPr>
              <a:t>。）</a:t>
            </a:r>
            <a:endParaRPr lang="zh-CN" altLang="en-US" sz="2800" b="1" dirty="0">
              <a:latin typeface="楷体" panose="02010609060101010101" pitchFamily="49" charset="-122"/>
              <a:ea typeface="楷体" panose="02010609060101010101" pitchFamily="49" charset="-122"/>
              <a:sym typeface="Arial" panose="020B0604020202020204" pitchFamily="34" charset="0"/>
            </a:endParaRPr>
          </a:p>
        </p:txBody>
      </p:sp>
      <p:sp>
        <p:nvSpPr>
          <p:cNvPr id="60422" name="文本框 3"/>
          <p:cNvSpPr txBox="1">
            <a:spLocks noChangeArrowheads="1"/>
          </p:cNvSpPr>
          <p:nvPr/>
        </p:nvSpPr>
        <p:spPr bwMode="auto">
          <a:xfrm>
            <a:off x="2411760" y="2705281"/>
            <a:ext cx="27527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400" b="1" dirty="0">
                <a:latin typeface="楷体" panose="02010609060101010101" pitchFamily="49" charset="-122"/>
                <a:ea typeface="楷体" panose="02010609060101010101" pitchFamily="49" charset="-122"/>
              </a:rPr>
              <a:t>80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50-4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endParaRPr lang="zh-CN" altLang="en-US" sz="2400" b="1" dirty="0">
              <a:latin typeface="楷体" panose="02010609060101010101" pitchFamily="49" charset="-122"/>
              <a:ea typeface="楷体" panose="02010609060101010101" pitchFamily="49" charset="-122"/>
              <a:sym typeface="微软雅黑" panose="020B0503020204020204" charset="-122"/>
            </a:endParaRPr>
          </a:p>
        </p:txBody>
      </p:sp>
      <p:sp>
        <p:nvSpPr>
          <p:cNvPr id="4" name="文本框 3"/>
          <p:cNvSpPr txBox="1">
            <a:spLocks noChangeArrowheads="1"/>
          </p:cNvSpPr>
          <p:nvPr/>
        </p:nvSpPr>
        <p:spPr bwMode="auto">
          <a:xfrm>
            <a:off x="2123728" y="3123325"/>
            <a:ext cx="15121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latin typeface="楷体" panose="02010609060101010101" pitchFamily="49" charset="-122"/>
                <a:ea typeface="楷体" panose="02010609060101010101" pitchFamily="49" charset="-122"/>
                <a:sym typeface="微软雅黑" panose="020B0503020204020204" charset="-122"/>
              </a:rPr>
              <a:t>=4000</a:t>
            </a:r>
            <a:r>
              <a:rPr lang="en-US" altLang="zh-CN" sz="2400" b="1" dirty="0">
                <a:latin typeface="楷体" panose="02010609060101010101" pitchFamily="49" charset="-122"/>
                <a:ea typeface="楷体" panose="02010609060101010101" pitchFamily="49" charset="-122"/>
              </a:rPr>
              <a:t>-48</a:t>
            </a:r>
            <a:endParaRPr lang="zh-CN" altLang="en-US" sz="2400" b="1" dirty="0">
              <a:latin typeface="楷体" panose="02010609060101010101" pitchFamily="49" charset="-122"/>
              <a:ea typeface="楷体" panose="02010609060101010101" pitchFamily="49" charset="-122"/>
              <a:sym typeface="微软雅黑" panose="020B0503020204020204" charset="-122"/>
            </a:endParaRPr>
          </a:p>
        </p:txBody>
      </p:sp>
      <p:sp>
        <p:nvSpPr>
          <p:cNvPr id="6" name="文本框 3"/>
          <p:cNvSpPr txBox="1">
            <a:spLocks noChangeArrowheads="1"/>
          </p:cNvSpPr>
          <p:nvPr/>
        </p:nvSpPr>
        <p:spPr bwMode="auto">
          <a:xfrm>
            <a:off x="2090446" y="3580131"/>
            <a:ext cx="1944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latin typeface="楷体" panose="02010609060101010101" pitchFamily="49" charset="-122"/>
                <a:ea typeface="楷体" panose="02010609060101010101" pitchFamily="49" charset="-122"/>
                <a:sym typeface="微软雅黑" panose="020B0503020204020204" charset="-122"/>
              </a:rPr>
              <a:t>=</a:t>
            </a:r>
            <a:r>
              <a:rPr lang="en-US" altLang="zh-CN" sz="2400" b="1" dirty="0">
                <a:solidFill>
                  <a:srgbClr val="FF0000"/>
                </a:solidFill>
                <a:latin typeface="楷体" panose="02010609060101010101" pitchFamily="49" charset="-122"/>
                <a:ea typeface="楷体" panose="02010609060101010101" pitchFamily="49" charset="-122"/>
                <a:sym typeface="微软雅黑" panose="020B0503020204020204" charset="-122"/>
              </a:rPr>
              <a:t>3952</a:t>
            </a:r>
            <a:r>
              <a:rPr lang="zh-CN" altLang="en-US" sz="2400" b="1" dirty="0">
                <a:solidFill>
                  <a:srgbClr val="FF0000"/>
                </a:solidFill>
                <a:latin typeface="楷体" panose="02010609060101010101" pitchFamily="49" charset="-122"/>
                <a:ea typeface="楷体" panose="02010609060101010101" pitchFamily="49" charset="-122"/>
                <a:sym typeface="微软雅黑" panose="020B0503020204020204" charset="-122"/>
              </a:rPr>
              <a:t>（</a:t>
            </a:r>
            <a:r>
              <a:rPr lang="en-US" altLang="zh-CN" sz="2400" b="1" dirty="0">
                <a:solidFill>
                  <a:srgbClr val="FF0000"/>
                </a:solidFill>
                <a:latin typeface="楷体" panose="02010609060101010101" pitchFamily="49" charset="-122"/>
                <a:ea typeface="楷体" panose="02010609060101010101" pitchFamily="49" charset="-122"/>
                <a:sym typeface="微软雅黑" panose="020B0503020204020204" charset="-122"/>
              </a:rPr>
              <a:t>m</a:t>
            </a:r>
            <a:r>
              <a:rPr lang="zh-CN" altLang="zh-CN" sz="2400" b="1" dirty="0">
                <a:solidFill>
                  <a:srgbClr val="FF0000"/>
                </a:solidFill>
                <a:latin typeface="楷体" panose="02010609060101010101" pitchFamily="49" charset="-122"/>
                <a:ea typeface="楷体" panose="02010609060101010101" pitchFamily="49" charset="-122"/>
                <a:sym typeface="微软雅黑" panose="020B0503020204020204" charset="-122"/>
              </a:rPr>
              <a:t>²</a:t>
            </a:r>
            <a:r>
              <a:rPr lang="zh-CN" altLang="en-US" sz="2400" b="1" dirty="0">
                <a:solidFill>
                  <a:srgbClr val="FF0000"/>
                </a:solidFill>
                <a:latin typeface="楷体" panose="02010609060101010101" pitchFamily="49" charset="-122"/>
                <a:ea typeface="楷体" panose="02010609060101010101" pitchFamily="49" charset="-122"/>
                <a:sym typeface="微软雅黑" panose="020B0503020204020204" charset="-122"/>
              </a:rPr>
              <a:t>）</a:t>
            </a:r>
            <a:endParaRPr lang="zh-CN" altLang="en-US" sz="2400" b="1" dirty="0">
              <a:solidFill>
                <a:srgbClr val="FF0000"/>
              </a:solidFill>
              <a:latin typeface="楷体" panose="02010609060101010101" pitchFamily="49" charset="-122"/>
              <a:ea typeface="楷体" panose="02010609060101010101" pitchFamily="49" charset="-122"/>
              <a:sym typeface="微软雅黑" panose="020B0503020204020204" charset="-122"/>
            </a:endParaRPr>
          </a:p>
        </p:txBody>
      </p:sp>
      <p:sp>
        <p:nvSpPr>
          <p:cNvPr id="7" name="文本框 3"/>
          <p:cNvSpPr txBox="1">
            <a:spLocks noChangeArrowheads="1"/>
          </p:cNvSpPr>
          <p:nvPr/>
        </p:nvSpPr>
        <p:spPr bwMode="auto">
          <a:xfrm>
            <a:off x="4788024" y="3584990"/>
            <a:ext cx="3688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latin typeface="楷体" panose="02010609060101010101" pitchFamily="49" charset="-122"/>
                <a:ea typeface="楷体" panose="02010609060101010101" pitchFamily="49" charset="-122"/>
                <a:sym typeface="微软雅黑" panose="020B0503020204020204" charset="-122"/>
              </a:rPr>
              <a:t>3952</a:t>
            </a:r>
            <a:r>
              <a:rPr lang="zh-CN" altLang="en-US" sz="2400" b="1" dirty="0">
                <a:latin typeface="楷体" panose="02010609060101010101" pitchFamily="49" charset="-122"/>
                <a:ea typeface="楷体" panose="02010609060101010101" pitchFamily="49" charset="-122"/>
                <a:sym typeface="微软雅黑" panose="020B0503020204020204" charset="-122"/>
              </a:rPr>
              <a:t>×</a:t>
            </a:r>
            <a:r>
              <a:rPr lang="en-US" altLang="zh-CN" sz="2400" b="1" dirty="0">
                <a:latin typeface="楷体" panose="02010609060101010101" pitchFamily="49" charset="-122"/>
                <a:ea typeface="楷体" panose="02010609060101010101" pitchFamily="49" charset="-122"/>
                <a:sym typeface="微软雅黑" panose="020B0503020204020204" charset="-122"/>
              </a:rPr>
              <a:t>60=</a:t>
            </a:r>
            <a:r>
              <a:rPr lang="en-US" altLang="zh-CN" sz="2400" b="1" dirty="0">
                <a:solidFill>
                  <a:srgbClr val="FF0000"/>
                </a:solidFill>
                <a:latin typeface="楷体" panose="02010609060101010101" pitchFamily="49" charset="-122"/>
                <a:ea typeface="楷体" panose="02010609060101010101" pitchFamily="49" charset="-122"/>
                <a:sym typeface="微软雅黑" panose="020B0503020204020204" charset="-122"/>
              </a:rPr>
              <a:t>237120</a:t>
            </a:r>
            <a:r>
              <a:rPr lang="zh-CN" altLang="en-US" sz="2400" b="1" dirty="0">
                <a:solidFill>
                  <a:srgbClr val="FF0000"/>
                </a:solidFill>
                <a:latin typeface="楷体" panose="02010609060101010101" pitchFamily="49" charset="-122"/>
                <a:ea typeface="楷体" panose="02010609060101010101" pitchFamily="49" charset="-122"/>
                <a:sym typeface="微软雅黑" panose="020B0503020204020204" charset="-122"/>
              </a:rPr>
              <a:t>（元）</a:t>
            </a:r>
            <a:endParaRPr lang="zh-CN" altLang="en-US" sz="2400" b="1" dirty="0">
              <a:solidFill>
                <a:srgbClr val="FF0000"/>
              </a:solidFill>
              <a:latin typeface="楷体" panose="02010609060101010101" pitchFamily="49" charset="-122"/>
              <a:ea typeface="楷体" panose="02010609060101010101" pitchFamily="49" charset="-122"/>
              <a:sym typeface="微软雅黑" panose="020B0503020204020204" charset="-122"/>
            </a:endParaRPr>
          </a:p>
        </p:txBody>
      </p:sp>
      <p:sp>
        <p:nvSpPr>
          <p:cNvPr id="8" name="文本框 3"/>
          <p:cNvSpPr txBox="1">
            <a:spLocks noChangeArrowheads="1"/>
          </p:cNvSpPr>
          <p:nvPr/>
        </p:nvSpPr>
        <p:spPr bwMode="auto">
          <a:xfrm>
            <a:off x="2637740" y="4199054"/>
            <a:ext cx="6182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楷体" panose="02010609060101010101" pitchFamily="49" charset="-122"/>
                <a:ea typeface="楷体" panose="02010609060101010101" pitchFamily="49" charset="-122"/>
                <a:sym typeface="微软雅黑" panose="020B0503020204020204" charset="-122"/>
              </a:rPr>
              <a:t>答：</a:t>
            </a:r>
            <a:r>
              <a:rPr lang="zh-CN" altLang="en-US" sz="2400" b="1" dirty="0">
                <a:latin typeface="楷体" panose="02010609060101010101" pitchFamily="49" charset="-122"/>
                <a:ea typeface="楷体" panose="02010609060101010101" pitchFamily="49" charset="-122"/>
                <a:sym typeface="Arial" panose="020B0604020202020204" pitchFamily="34" charset="0"/>
              </a:rPr>
              <a:t>给这个广场铺上广场砖约需要</a:t>
            </a:r>
            <a:r>
              <a:rPr lang="en-US" altLang="zh-CN" sz="2400" b="1" dirty="0">
                <a:latin typeface="楷体" panose="02010609060101010101" pitchFamily="49" charset="-122"/>
                <a:ea typeface="楷体" panose="02010609060101010101" pitchFamily="49" charset="-122"/>
                <a:sym typeface="Arial" panose="020B0604020202020204" pitchFamily="34" charset="0"/>
              </a:rPr>
              <a:t>237120</a:t>
            </a:r>
            <a:r>
              <a:rPr lang="zh-CN" altLang="en-US" sz="2400" b="1" dirty="0">
                <a:latin typeface="楷体" panose="02010609060101010101" pitchFamily="49" charset="-122"/>
                <a:ea typeface="楷体" panose="02010609060101010101" pitchFamily="49" charset="-122"/>
                <a:sym typeface="Arial" panose="020B0604020202020204" pitchFamily="34" charset="0"/>
              </a:rPr>
              <a:t>元。</a:t>
            </a:r>
            <a:endParaRPr lang="zh-CN" altLang="en-US" sz="2400" b="1" dirty="0">
              <a:solidFill>
                <a:srgbClr val="FF0000"/>
              </a:solidFill>
              <a:latin typeface="楷体" panose="02010609060101010101" pitchFamily="49" charset="-122"/>
              <a:ea typeface="楷体" panose="02010609060101010101" pitchFamily="49"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circle(in)">
                                      <p:cBhvr>
                                        <p:cTn id="7" dur="2000"/>
                                        <p:tgtEl>
                                          <p:spTgt spid="60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0422"/>
                                        </p:tgtEl>
                                        <p:attrNameLst>
                                          <p:attrName>style.visibility</p:attrName>
                                        </p:attrNameLst>
                                      </p:cBhvr>
                                      <p:to>
                                        <p:strVal val="visible"/>
                                      </p:to>
                                    </p:set>
                                    <p:animEffect transition="in" filter="wipe(left)">
                                      <p:cBhvr>
                                        <p:cTn id="12" dur="500"/>
                                        <p:tgtEl>
                                          <p:spTgt spid="604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p:bldP spid="4"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26966" y="587268"/>
            <a:ext cx="7560840" cy="830997"/>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一个正方体有</a:t>
            </a:r>
            <a:r>
              <a:rPr lang="en-US" altLang="zh-CN" sz="2400" b="1" dirty="0">
                <a:latin typeface="楷体" panose="02010609060101010101" pitchFamily="49" charset="-122"/>
                <a:ea typeface="楷体" panose="02010609060101010101" pitchFamily="49" charset="-122"/>
              </a:rPr>
              <a:t>6</a:t>
            </a:r>
            <a:r>
              <a:rPr lang="zh-CN" altLang="zh-CN" sz="2400" b="1" dirty="0">
                <a:latin typeface="楷体" panose="02010609060101010101" pitchFamily="49" charset="-122"/>
                <a:ea typeface="楷体" panose="02010609060101010101" pitchFamily="49" charset="-122"/>
              </a:rPr>
              <a:t>个面，分别涂成</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面红色，</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面黄色，</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面黑色，然后掷</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次。</a:t>
            </a:r>
            <a:endParaRPr lang="zh-CN" altLang="zh-CN" sz="2400" b="1" dirty="0">
              <a:latin typeface="楷体" panose="02010609060101010101" pitchFamily="49" charset="-122"/>
              <a:ea typeface="楷体" panose="02010609060101010101" pitchFamily="49" charset="-122"/>
            </a:endParaRPr>
          </a:p>
        </p:txBody>
      </p:sp>
      <p:sp>
        <p:nvSpPr>
          <p:cNvPr id="3" name="矩形 2"/>
          <p:cNvSpPr/>
          <p:nvPr/>
        </p:nvSpPr>
        <p:spPr>
          <a:xfrm>
            <a:off x="755576" y="1424365"/>
            <a:ext cx="7560840"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⑴</a:t>
            </a:r>
            <a:r>
              <a:rPr lang="zh-CN" altLang="zh-CN" sz="2400" b="1" dirty="0">
                <a:latin typeface="楷体" panose="02010609060101010101" pitchFamily="49" charset="-122"/>
                <a:ea typeface="楷体" panose="02010609060101010101" pitchFamily="49" charset="-122"/>
              </a:rPr>
              <a:t>正方体的上面是什么颜色的可能性最大？</a:t>
            </a:r>
            <a:endParaRPr lang="zh-CN" altLang="zh-CN" sz="2400" b="1" dirty="0">
              <a:latin typeface="楷体" panose="02010609060101010101" pitchFamily="49" charset="-122"/>
              <a:ea typeface="楷体" panose="02010609060101010101" pitchFamily="49" charset="-122"/>
            </a:endParaRPr>
          </a:p>
        </p:txBody>
      </p:sp>
      <p:sp>
        <p:nvSpPr>
          <p:cNvPr id="4" name="矩形 3"/>
          <p:cNvSpPr/>
          <p:nvPr/>
        </p:nvSpPr>
        <p:spPr>
          <a:xfrm>
            <a:off x="903530" y="2787774"/>
            <a:ext cx="7560840" cy="83099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⑵</a:t>
            </a:r>
            <a:r>
              <a:rPr lang="zh-CN" altLang="zh-CN" sz="2400" b="1" dirty="0">
                <a:latin typeface="楷体" panose="02010609060101010101" pitchFamily="49" charset="-122"/>
                <a:ea typeface="楷体" panose="02010609060101010101" pitchFamily="49" charset="-122"/>
              </a:rPr>
              <a:t>正方体的上面是红色的可能性与不是红色的可能性，哪个大？</a:t>
            </a:r>
            <a:endParaRPr lang="zh-CN" altLang="zh-CN" sz="2400" b="1" dirty="0">
              <a:latin typeface="楷体" panose="02010609060101010101" pitchFamily="49" charset="-122"/>
              <a:ea typeface="楷体" panose="02010609060101010101" pitchFamily="49" charset="-122"/>
            </a:endParaRPr>
          </a:p>
        </p:txBody>
      </p:sp>
      <p:sp>
        <p:nvSpPr>
          <p:cNvPr id="5" name="矩形 4"/>
          <p:cNvSpPr/>
          <p:nvPr/>
        </p:nvSpPr>
        <p:spPr>
          <a:xfrm>
            <a:off x="1155088" y="2139702"/>
            <a:ext cx="4824536" cy="461665"/>
          </a:xfrm>
          <a:prstGeom prst="rect">
            <a:avLst/>
          </a:prstGeom>
        </p:spPr>
        <p:txBody>
          <a:bodyPr wrap="square">
            <a:spAutoFit/>
          </a:bodyPr>
          <a:lstStyle/>
          <a:p>
            <a:r>
              <a:rPr lang="zh-CN" altLang="zh-CN" sz="2400" b="1" dirty="0">
                <a:solidFill>
                  <a:srgbClr val="FF0000"/>
                </a:solidFill>
                <a:latin typeface="楷体" panose="02010609060101010101" pitchFamily="49" charset="-122"/>
                <a:ea typeface="楷体" panose="02010609060101010101" pitchFamily="49" charset="-122"/>
              </a:rPr>
              <a:t>正方体上面是黑色的可能性最大。</a:t>
            </a:r>
            <a:endParaRPr lang="zh-CN" altLang="zh-CN" sz="24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1331640" y="3723878"/>
            <a:ext cx="4969037" cy="461665"/>
          </a:xfrm>
          <a:prstGeom prst="rect">
            <a:avLst/>
          </a:prstGeom>
        </p:spPr>
        <p:txBody>
          <a:bodyPr wrap="square">
            <a:spAutoFit/>
          </a:bodyPr>
          <a:lstStyle/>
          <a:p>
            <a:r>
              <a:rPr lang="zh-CN" altLang="zh-CN" sz="2400" b="1" dirty="0">
                <a:solidFill>
                  <a:srgbClr val="FF0000"/>
                </a:solidFill>
                <a:latin typeface="楷体" panose="02010609060101010101" pitchFamily="49" charset="-122"/>
                <a:ea typeface="楷体" panose="02010609060101010101" pitchFamily="49" charset="-122"/>
              </a:rPr>
              <a:t>正方体上面不是红色的可能性大。</a:t>
            </a:r>
            <a:endParaRPr lang="zh-CN" altLang="zh-CN"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wipe(left)">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wipe(left)">
                                      <p:cBhvr>
                                        <p:cTn id="2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157163" y="790214"/>
            <a:ext cx="3609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Rectangle 2"/>
          <p:cNvSpPr>
            <a:spLocks noChangeArrowheads="1"/>
          </p:cNvSpPr>
          <p:nvPr/>
        </p:nvSpPr>
        <p:spPr bwMode="auto">
          <a:xfrm>
            <a:off x="1224136" y="819503"/>
            <a:ext cx="46440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8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按要求在方格纸上面图。</a:t>
            </a:r>
            <a:endParaRPr kumimoji="0" lang="zh-CN" altLang="en-US" sz="28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05100" y="1938735"/>
            <a:ext cx="4048125"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210" y="2576910"/>
            <a:ext cx="1095375"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3225" y="2580878"/>
            <a:ext cx="116205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5498" y="1682650"/>
            <a:ext cx="1962150"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950" y="1395855"/>
            <a:ext cx="1962150" cy="120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a14="http://schemas.microsoft.com/office/drawing/2010/main" Requires="a14">
          <p:sp>
            <p:nvSpPr>
              <p:cNvPr id="12" name="Rectangle 2"/>
              <p:cNvSpPr>
                <a:spLocks noChangeArrowheads="1"/>
              </p:cNvSpPr>
              <p:nvPr/>
            </p:nvSpPr>
            <p:spPr bwMode="auto">
              <a:xfrm>
                <a:off x="775495" y="1543213"/>
                <a:ext cx="1929606" cy="114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把长方形的长和宽都缩小为原来的</a:t>
                </a:r>
                <a14:m>
                  <m:oMath xmlns:m="http://schemas.openxmlformats.org/officeDocument/2006/math">
                    <m:f>
                      <m:fPr>
                        <m:ctrlP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𝟏</m:t>
                        </m:r>
                      </m:num>
                      <m:den>
                        <m:r>
                          <a:rPr kumimoji="0" lang="en-US" altLang="zh-CN"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𝟑</m:t>
                        </m:r>
                      </m:den>
                    </m:f>
                    <m:r>
                      <a:rPr kumimoji="0" lang="zh-CN" altLang="en-US" sz="2000" b="1" i="1" u="none" strike="noStrike" cap="none" normalizeH="0" baseline="0" smtClean="0">
                        <a:ln>
                          <a:noFill/>
                        </a:ln>
                        <a:solidFill>
                          <a:schemeClr val="tx1"/>
                        </a:solidFill>
                        <a:effectLst/>
                        <a:latin typeface="Cambria Math" panose="02040503050406030204"/>
                        <a:cs typeface="Times New Roman" panose="02020603050405020304" pitchFamily="18" charset="0"/>
                      </a:rPr>
                      <m:t>。</m:t>
                    </m:r>
                  </m:oMath>
                </a14:m>
                <a:endPar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12" name="Rectangle 2"/>
              <p:cNvSpPr>
                <a:spLocks noRot="1" noChangeAspect="1" noMove="1" noResize="1" noEditPoints="1" noAdjustHandles="1" noChangeArrowheads="1" noChangeShapeType="1" noTextEdit="1"/>
              </p:cNvSpPr>
              <p:nvPr/>
            </p:nvSpPr>
            <p:spPr bwMode="auto">
              <a:xfrm>
                <a:off x="775495" y="1543213"/>
                <a:ext cx="1929606" cy="1144096"/>
              </a:xfrm>
              <a:prstGeom prst="rect">
                <a:avLst/>
              </a:prstGeom>
              <a:blipFill rotWithShape="1">
                <a:blip r:embed="rId6"/>
                <a:stretch>
                  <a:fillRect l="-8" t="-14" b="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4" name="Rectangle 2"/>
          <p:cNvSpPr>
            <a:spLocks noChangeArrowheads="1"/>
          </p:cNvSpPr>
          <p:nvPr/>
        </p:nvSpPr>
        <p:spPr bwMode="auto">
          <a:xfrm>
            <a:off x="6678768" y="1754983"/>
            <a:ext cx="217560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把正方形的边长放大到原来的</a:t>
            </a:r>
            <a:r>
              <a:rPr kumimoji="0" lang="en-US" altLang="zh-CN"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a:t>
            </a:r>
            <a:r>
              <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倍。</a:t>
            </a:r>
            <a:endParaRPr kumimoji="0" lang="zh-CN" altLang="en-US" sz="20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
        <p:nvSpPr>
          <p:cNvPr id="2" name="矩形 1"/>
          <p:cNvSpPr/>
          <p:nvPr/>
        </p:nvSpPr>
        <p:spPr>
          <a:xfrm>
            <a:off x="3131840" y="2899248"/>
            <a:ext cx="323992" cy="216024"/>
          </a:xfrm>
          <a:prstGeom prst="rect">
            <a:avLst/>
          </a:prstGeom>
          <a:noFill/>
          <a:ln w="254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
        <p:nvSpPr>
          <p:cNvPr id="5" name="菱形 4"/>
          <p:cNvSpPr/>
          <p:nvPr/>
        </p:nvSpPr>
        <p:spPr>
          <a:xfrm>
            <a:off x="5404978" y="2139437"/>
            <a:ext cx="1152000" cy="1152000"/>
          </a:xfrm>
          <a:prstGeom prst="diamond">
            <a:avLst/>
          </a:prstGeom>
          <a:noFill/>
          <a:ln w="254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1031"/>
                                        </p:tgtEl>
                                        <p:attrNameLst>
                                          <p:attrName>style.visibility</p:attrName>
                                        </p:attrNameLst>
                                      </p:cBhvr>
                                      <p:to>
                                        <p:strVal val="visible"/>
                                      </p:to>
                                    </p:set>
                                    <p:anim calcmode="lin" valueType="num">
                                      <p:cBhvr>
                                        <p:cTn id="16" dur="500" fill="hold"/>
                                        <p:tgtEl>
                                          <p:spTgt spid="1031"/>
                                        </p:tgtEl>
                                        <p:attrNameLst>
                                          <p:attrName>ppt_w</p:attrName>
                                        </p:attrNameLst>
                                      </p:cBhvr>
                                      <p:tavLst>
                                        <p:tav tm="0">
                                          <p:val>
                                            <p:fltVal val="0"/>
                                          </p:val>
                                        </p:tav>
                                        <p:tav tm="100000">
                                          <p:val>
                                            <p:strVal val="#ppt_w"/>
                                          </p:val>
                                        </p:tav>
                                      </p:tavLst>
                                    </p:anim>
                                    <p:anim calcmode="lin" valueType="num">
                                      <p:cBhvr>
                                        <p:cTn id="17" dur="500" fill="hold"/>
                                        <p:tgtEl>
                                          <p:spTgt spid="1031"/>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1027"/>
                                        </p:tgtEl>
                                        <p:attrNameLst>
                                          <p:attrName>style.visibility</p:attrName>
                                        </p:attrNameLst>
                                      </p:cBhvr>
                                      <p:to>
                                        <p:strVal val="visible"/>
                                      </p:to>
                                    </p:set>
                                    <p:anim calcmode="lin" valueType="num">
                                      <p:cBhvr>
                                        <p:cTn id="20" dur="500" fill="hold"/>
                                        <p:tgtEl>
                                          <p:spTgt spid="1027"/>
                                        </p:tgtEl>
                                        <p:attrNameLst>
                                          <p:attrName>ppt_w</p:attrName>
                                        </p:attrNameLst>
                                      </p:cBhvr>
                                      <p:tavLst>
                                        <p:tav tm="0">
                                          <p:val>
                                            <p:fltVal val="0"/>
                                          </p:val>
                                        </p:tav>
                                        <p:tav tm="100000">
                                          <p:val>
                                            <p:strVal val="#ppt_w"/>
                                          </p:val>
                                        </p:tav>
                                      </p:tavLst>
                                    </p:anim>
                                    <p:anim calcmode="lin" valueType="num">
                                      <p:cBhvr>
                                        <p:cTn id="21" dur="500" fill="hold"/>
                                        <p:tgtEl>
                                          <p:spTgt spid="1027"/>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0"/>
                                  </p:stCondLst>
                                  <p:childTnLst>
                                    <p:set>
                                      <p:cBhvr>
                                        <p:cTn id="27" dur="1" fill="hold">
                                          <p:stCondLst>
                                            <p:cond delay="0"/>
                                          </p:stCondLst>
                                        </p:cTn>
                                        <p:tgtEl>
                                          <p:spTgt spid="1029"/>
                                        </p:tgtEl>
                                        <p:attrNameLst>
                                          <p:attrName>style.visibility</p:attrName>
                                        </p:attrNameLst>
                                      </p:cBhvr>
                                      <p:to>
                                        <p:strVal val="visible"/>
                                      </p:to>
                                    </p:set>
                                    <p:anim calcmode="lin" valueType="num">
                                      <p:cBhvr>
                                        <p:cTn id="28" dur="500" fill="hold"/>
                                        <p:tgtEl>
                                          <p:spTgt spid="1029"/>
                                        </p:tgtEl>
                                        <p:attrNameLst>
                                          <p:attrName>ppt_w</p:attrName>
                                        </p:attrNameLst>
                                      </p:cBhvr>
                                      <p:tavLst>
                                        <p:tav tm="0">
                                          <p:val>
                                            <p:fltVal val="0"/>
                                          </p:val>
                                        </p:tav>
                                        <p:tav tm="100000">
                                          <p:val>
                                            <p:strVal val="#ppt_w"/>
                                          </p:val>
                                        </p:tav>
                                      </p:tavLst>
                                    </p:anim>
                                    <p:anim calcmode="lin" valueType="num">
                                      <p:cBhvr>
                                        <p:cTn id="29" dur="500" fill="hold"/>
                                        <p:tgtEl>
                                          <p:spTgt spid="1029"/>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1028"/>
                                        </p:tgtEl>
                                        <p:attrNameLst>
                                          <p:attrName>style.visibility</p:attrName>
                                        </p:attrNameLst>
                                      </p:cBhvr>
                                      <p:to>
                                        <p:strVal val="visible"/>
                                      </p:to>
                                    </p:set>
                                    <p:anim calcmode="lin" valueType="num">
                                      <p:cBhvr>
                                        <p:cTn id="32" dur="500" fill="hold"/>
                                        <p:tgtEl>
                                          <p:spTgt spid="1028"/>
                                        </p:tgtEl>
                                        <p:attrNameLst>
                                          <p:attrName>ppt_w</p:attrName>
                                        </p:attrNameLst>
                                      </p:cBhvr>
                                      <p:tavLst>
                                        <p:tav tm="0">
                                          <p:val>
                                            <p:fltVal val="0"/>
                                          </p:val>
                                        </p:tav>
                                        <p:tav tm="100000">
                                          <p:val>
                                            <p:strVal val="#ppt_w"/>
                                          </p:val>
                                        </p:tav>
                                      </p:tavLst>
                                    </p:anim>
                                    <p:anim calcmode="lin" valueType="num">
                                      <p:cBhvr>
                                        <p:cTn id="33" dur="500" fill="hold"/>
                                        <p:tgtEl>
                                          <p:spTgt spid="1028"/>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anim calcmode="lin" valueType="num">
                                      <p:cBhvr>
                                        <p:cTn id="36" dur="500" fill="hold"/>
                                        <p:tgtEl>
                                          <p:spTgt spid="1026"/>
                                        </p:tgtEl>
                                        <p:attrNameLst>
                                          <p:attrName>ppt_w</p:attrName>
                                        </p:attrNameLst>
                                      </p:cBhvr>
                                      <p:tavLst>
                                        <p:tav tm="0">
                                          <p:val>
                                            <p:fltVal val="0"/>
                                          </p:val>
                                        </p:tav>
                                        <p:tav tm="100000">
                                          <p:val>
                                            <p:strVal val="#ppt_w"/>
                                          </p:val>
                                        </p:tav>
                                      </p:tavLst>
                                    </p:anim>
                                    <p:anim calcmode="lin" valueType="num">
                                      <p:cBhvr>
                                        <p:cTn id="37" dur="500" fill="hold"/>
                                        <p:tgtEl>
                                          <p:spTgt spid="1026"/>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4" grpId="0"/>
      <p:bldP spid="2"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52400"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b="1"/>
          </a:p>
        </p:txBody>
      </p:sp>
      <mc:AlternateContent xmlns:mc="http://schemas.openxmlformats.org/markup-compatibility/2006">
        <mc:Choice xmlns:a14="http://schemas.microsoft.com/office/drawing/2010/main" Requires="a14">
          <p:sp>
            <p:nvSpPr>
              <p:cNvPr id="4" name="Rectangle 6"/>
              <p:cNvSpPr>
                <a:spLocks noChangeArrowheads="1"/>
              </p:cNvSpPr>
              <p:nvPr/>
            </p:nvSpPr>
            <p:spPr bwMode="auto">
              <a:xfrm rot="10800000" flipV="1">
                <a:off x="685114" y="865042"/>
                <a:ext cx="7631302" cy="226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在取经路上，唐僧的徒弟们闹着要吃桃。唐僧说：“我知道这筐桃的个数，八戒得</a:t>
                </a:r>
                <a14:m>
                  <m:oMath xmlns:m="http://schemas.openxmlformats.org/officeDocument/2006/math">
                    <m:f>
                      <m:fPr>
                        <m:ctrlPr>
                          <a:rPr kumimoji="0" lang="en-US" altLang="zh-CN" sz="24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4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𝟏</m:t>
                        </m:r>
                      </m:num>
                      <m:den>
                        <m:r>
                          <a:rPr kumimoji="0" lang="en-US" altLang="zh-CN" sz="2400" b="1" i="1" u="none" strike="noStrike" cap="none" normalizeH="0" baseline="0" smtClean="0">
                            <a:ln>
                              <a:noFill/>
                            </a:ln>
                            <a:solidFill>
                              <a:schemeClr val="tx1"/>
                            </a:solidFill>
                            <a:effectLst/>
                            <a:latin typeface="Cambria Math" panose="02040503050406030204" pitchFamily="18" charset="0"/>
                            <a:cs typeface="Times New Roman" panose="02020603050405020304" pitchFamily="18" charset="0"/>
                          </a:rPr>
                          <m:t>𝟓</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，悟净得剩下的</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smtClean="0">
                            <a:solidFill>
                              <a:schemeClr val="tx1"/>
                            </a:solidFill>
                            <a:latin typeface="Cambria Math" panose="02040503050406030204" pitchFamily="18" charset="0"/>
                            <a:cs typeface="Times New Roman" panose="02020603050405020304" pitchFamily="18" charset="0"/>
                          </a:rPr>
                          <m:t>𝟒</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，悟空得再剩下的</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smtClean="0">
                            <a:solidFill>
                              <a:schemeClr val="tx1"/>
                            </a:solidFill>
                            <a:latin typeface="Cambria Math" panose="02040503050406030204" pitchFamily="18" charset="0"/>
                            <a:cs typeface="Times New Roman" panose="02020603050405020304" pitchFamily="18" charset="0"/>
                          </a:rPr>
                          <m:t>𝟑</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，然后剩下的</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smtClean="0">
                            <a:solidFill>
                              <a:schemeClr val="tx1"/>
                            </a:solidFill>
                            <a:latin typeface="Cambria Math" panose="02040503050406030204" pitchFamily="18" charset="0"/>
                            <a:cs typeface="Times New Roman" panose="02020603050405020304" pitchFamily="18" charset="0"/>
                          </a:rPr>
                          <m:t>𝟐</m:t>
                        </m:r>
                      </m:den>
                    </m:f>
                  </m:oMath>
                </a14:m>
                <a:r>
                  <a:rPr lang="zh-CN" altLang="en-US" sz="2400" b="1" dirty="0">
                    <a:latin typeface="楷体" panose="02010609060101010101" pitchFamily="49" charset="-122"/>
                    <a:ea typeface="楷体" panose="02010609060101010101" pitchFamily="49" charset="-122"/>
                    <a:cs typeface="Times New Roman" panose="02020603050405020304" pitchFamily="18" charset="0"/>
                  </a:rPr>
                  <a:t>是</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我的。最后还剩</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个留着路上吃。”请你算一算，这筐桃有多少个？每人各得多少个？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4" name="Rectangle 6"/>
              <p:cNvSpPr>
                <a:spLocks noRot="1" noChangeAspect="1" noMove="1" noResize="1" noEditPoints="1" noAdjustHandles="1" noChangeArrowheads="1" noChangeShapeType="1" noTextEdit="1"/>
              </p:cNvSpPr>
              <p:nvPr/>
            </p:nvSpPr>
            <p:spPr bwMode="auto">
              <a:xfrm rot="10800000" flipV="1">
                <a:off x="685114" y="865042"/>
                <a:ext cx="7631302" cy="2267352"/>
              </a:xfrm>
              <a:prstGeom prst="rect">
                <a:avLst/>
              </a:prstGeom>
              <a:blipFill rotWithShape="1">
                <a:blip r:embed="rId1"/>
                <a:stretch>
                  <a:fillRect l="-8" t="-8" r="6" b="2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152400"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b="1"/>
          </a:p>
        </p:txBody>
      </p:sp>
      <p:sp>
        <p:nvSpPr>
          <p:cNvPr id="4" name="Rectangle 6"/>
          <p:cNvSpPr>
            <a:spLocks noChangeArrowheads="1"/>
          </p:cNvSpPr>
          <p:nvPr/>
        </p:nvSpPr>
        <p:spPr bwMode="auto">
          <a:xfrm rot="10800000" flipV="1">
            <a:off x="727472" y="609600"/>
            <a:ext cx="71853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lang="zh-CN" altLang="en-US" sz="2400" b="1" dirty="0">
                <a:latin typeface="楷体" panose="02010609060101010101" pitchFamily="49" charset="-122"/>
                <a:ea typeface="楷体" panose="02010609060101010101" pitchFamily="49" charset="-122"/>
                <a:cs typeface="Times New Roman" panose="02020603050405020304" pitchFamily="18" charset="0"/>
              </a:rPr>
              <a:t>解：</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5" name="Rectangle 7"/>
              <p:cNvSpPr>
                <a:spLocks noChangeArrowheads="1"/>
              </p:cNvSpPr>
              <p:nvPr/>
            </p:nvSpPr>
            <p:spPr bwMode="auto">
              <a:xfrm>
                <a:off x="759027" y="1032001"/>
                <a:ext cx="2309962"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𝟐</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5" name="Rectangle 7"/>
              <p:cNvSpPr>
                <a:spLocks noRot="1" noChangeAspect="1" noMove="1" noResize="1" noEditPoints="1" noAdjustHandles="1" noChangeArrowheads="1" noChangeShapeType="1" noTextEdit="1"/>
              </p:cNvSpPr>
              <p:nvPr/>
            </p:nvSpPr>
            <p:spPr bwMode="auto">
              <a:xfrm>
                <a:off x="759027" y="1032001"/>
                <a:ext cx="2309962" cy="624082"/>
              </a:xfrm>
              <a:prstGeom prst="rect">
                <a:avLst/>
              </a:prstGeom>
              <a:blipFill rotWithShape="1">
                <a:blip r:embed="rId1"/>
                <a:stretch>
                  <a:fillRect l="-9" t="-20" r="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Rectangle 7"/>
              <p:cNvSpPr>
                <a:spLocks noChangeArrowheads="1"/>
              </p:cNvSpPr>
              <p:nvPr/>
            </p:nvSpPr>
            <p:spPr bwMode="auto">
              <a:xfrm>
                <a:off x="670353" y="1647283"/>
                <a:ext cx="3318074"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10÷(1-</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𝟑</m:t>
                        </m:r>
                      </m:den>
                    </m:f>
                    <m:r>
                      <a:rPr lang="en-US" altLang="zh-CN" sz="2400" b="1" i="1">
                        <a:solidFill>
                          <a:schemeClr val="tx1"/>
                        </a:solidFill>
                        <a:latin typeface="Cambria Math" panose="02040503050406030204"/>
                        <a:cs typeface="Times New Roman" panose="02020603050405020304" pitchFamily="18" charset="0"/>
                      </a:rPr>
                      <m:t> </m:t>
                    </m:r>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6" name="Rectangle 7"/>
              <p:cNvSpPr>
                <a:spLocks noRot="1" noChangeAspect="1" noMove="1" noResize="1" noEditPoints="1" noAdjustHandles="1" noChangeArrowheads="1" noChangeShapeType="1" noTextEdit="1"/>
              </p:cNvSpPr>
              <p:nvPr/>
            </p:nvSpPr>
            <p:spPr bwMode="auto">
              <a:xfrm>
                <a:off x="670353" y="1647283"/>
                <a:ext cx="3318074" cy="625812"/>
              </a:xfrm>
              <a:prstGeom prst="rect">
                <a:avLst/>
              </a:prstGeom>
              <a:blipFill rotWithShape="1">
                <a:blip r:embed="rId2"/>
                <a:stretch>
                  <a:fillRect l="-13" t="-15" r="19" b="6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Rectangle 7"/>
              <p:cNvSpPr>
                <a:spLocks noChangeArrowheads="1"/>
              </p:cNvSpPr>
              <p:nvPr/>
            </p:nvSpPr>
            <p:spPr bwMode="auto">
              <a:xfrm>
                <a:off x="594931" y="2494644"/>
                <a:ext cx="3382830"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𝟒</m:t>
                        </m:r>
                      </m:den>
                    </m:f>
                  </m:oMath>
                </a14:m>
                <a:r>
                  <a:rPr lang="zh-CN" altLang="en-US" sz="2400" b="1" dirty="0">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7" name="Rectangle 7"/>
              <p:cNvSpPr>
                <a:spLocks noRot="1" noChangeAspect="1" noMove="1" noResize="1" noEditPoints="1" noAdjustHandles="1" noChangeArrowheads="1" noChangeShapeType="1" noTextEdit="1"/>
              </p:cNvSpPr>
              <p:nvPr/>
            </p:nvSpPr>
            <p:spPr bwMode="auto">
              <a:xfrm>
                <a:off x="594931" y="2494644"/>
                <a:ext cx="3382830" cy="624082"/>
              </a:xfrm>
              <a:prstGeom prst="rect">
                <a:avLst/>
              </a:prstGeom>
              <a:blipFill rotWithShape="1">
                <a:blip r:embed="rId3"/>
                <a:stretch>
                  <a:fillRect l="-17" t="-58" r="4" b="3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Rectangle 7"/>
              <p:cNvSpPr>
                <a:spLocks noChangeArrowheads="1"/>
              </p:cNvSpPr>
              <p:nvPr/>
            </p:nvSpPr>
            <p:spPr bwMode="auto">
              <a:xfrm>
                <a:off x="594931" y="3164860"/>
                <a:ext cx="3310822" cy="625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𝟓</m:t>
                        </m:r>
                      </m:den>
                    </m:f>
                  </m:oMath>
                </a14:m>
                <a:r>
                  <a:rPr lang="zh-CN" altLang="en-US" sz="2400" b="1" dirty="0">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8" name="Rectangle 7"/>
              <p:cNvSpPr>
                <a:spLocks noRot="1" noChangeAspect="1" noMove="1" noResize="1" noEditPoints="1" noAdjustHandles="1" noChangeArrowheads="1" noChangeShapeType="1" noTextEdit="1"/>
              </p:cNvSpPr>
              <p:nvPr/>
            </p:nvSpPr>
            <p:spPr bwMode="auto">
              <a:xfrm>
                <a:off x="594931" y="3164860"/>
                <a:ext cx="3310822" cy="625877"/>
              </a:xfrm>
              <a:prstGeom prst="rect">
                <a:avLst/>
              </a:prstGeom>
              <a:blipFill rotWithShape="1">
                <a:blip r:embed="rId4"/>
                <a:stretch>
                  <a:fillRect l="-17" t="-3" r="15" b="6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Rectangle 7"/>
              <p:cNvSpPr>
                <a:spLocks noChangeArrowheads="1"/>
              </p:cNvSpPr>
              <p:nvPr/>
            </p:nvSpPr>
            <p:spPr bwMode="auto">
              <a:xfrm>
                <a:off x="5123899" y="1028130"/>
                <a:ext cx="2518734" cy="625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𝟓</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9" name="Rectangle 7"/>
              <p:cNvSpPr>
                <a:spLocks noRot="1" noChangeAspect="1" noMove="1" noResize="1" noEditPoints="1" noAdjustHandles="1" noChangeArrowheads="1" noChangeShapeType="1" noTextEdit="1"/>
              </p:cNvSpPr>
              <p:nvPr/>
            </p:nvSpPr>
            <p:spPr bwMode="auto">
              <a:xfrm>
                <a:off x="5123899" y="1028130"/>
                <a:ext cx="2518734" cy="625877"/>
              </a:xfrm>
              <a:prstGeom prst="rect">
                <a:avLst/>
              </a:prstGeom>
              <a:blipFill rotWithShape="1">
                <a:blip r:embed="rId5"/>
                <a:stretch>
                  <a:fillRect l="-3" t="-10" r="16" b="7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Rectangle 7"/>
              <p:cNvSpPr>
                <a:spLocks noChangeArrowheads="1"/>
              </p:cNvSpPr>
              <p:nvPr/>
            </p:nvSpPr>
            <p:spPr bwMode="auto">
              <a:xfrm>
                <a:off x="4860032" y="1667674"/>
                <a:ext cx="3382830"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𝟒</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10" name="Rectangle 7"/>
              <p:cNvSpPr>
                <a:spLocks noRot="1" noChangeAspect="1" noMove="1" noResize="1" noEditPoints="1" noAdjustHandles="1" noChangeArrowheads="1" noChangeShapeType="1" noTextEdit="1"/>
              </p:cNvSpPr>
              <p:nvPr/>
            </p:nvSpPr>
            <p:spPr bwMode="auto">
              <a:xfrm>
                <a:off x="4860032" y="1667674"/>
                <a:ext cx="3382830" cy="624082"/>
              </a:xfrm>
              <a:prstGeom prst="rect">
                <a:avLst/>
              </a:prstGeom>
              <a:blipFill rotWithShape="1">
                <a:blip r:embed="rId6"/>
                <a:stretch>
                  <a:fillRect l="-11" t="-26" r="17" b="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Rectangle 7"/>
              <p:cNvSpPr>
                <a:spLocks noChangeArrowheads="1"/>
              </p:cNvSpPr>
              <p:nvPr/>
            </p:nvSpPr>
            <p:spPr bwMode="auto">
              <a:xfrm>
                <a:off x="4856221" y="2427906"/>
                <a:ext cx="3670862" cy="6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25-5-5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𝟑</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11" name="Rectangle 7"/>
              <p:cNvSpPr>
                <a:spLocks noRot="1" noChangeAspect="1" noMove="1" noResize="1" noEditPoints="1" noAdjustHandles="1" noChangeArrowheads="1" noChangeShapeType="1" noTextEdit="1"/>
              </p:cNvSpPr>
              <p:nvPr/>
            </p:nvSpPr>
            <p:spPr bwMode="auto">
              <a:xfrm>
                <a:off x="4856221" y="2427906"/>
                <a:ext cx="3670862" cy="625812"/>
              </a:xfrm>
              <a:prstGeom prst="rect">
                <a:avLst/>
              </a:prstGeom>
              <a:blipFill rotWithShape="1">
                <a:blip r:embed="rId7"/>
                <a:stretch>
                  <a:fillRect l="-10" t="-48" r="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Rectangle 7"/>
              <p:cNvSpPr>
                <a:spLocks noChangeArrowheads="1"/>
              </p:cNvSpPr>
              <p:nvPr/>
            </p:nvSpPr>
            <p:spPr bwMode="auto">
              <a:xfrm>
                <a:off x="4836549" y="3108530"/>
                <a:ext cx="3814878" cy="624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25-5-5-5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𝟐</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12" name="Rectangle 7"/>
              <p:cNvSpPr>
                <a:spLocks noRot="1" noChangeAspect="1" noMove="1" noResize="1" noEditPoints="1" noAdjustHandles="1" noChangeArrowheads="1" noChangeShapeType="1" noTextEdit="1"/>
              </p:cNvSpPr>
              <p:nvPr/>
            </p:nvSpPr>
            <p:spPr bwMode="auto">
              <a:xfrm>
                <a:off x="4836549" y="3108530"/>
                <a:ext cx="3814878" cy="624082"/>
              </a:xfrm>
              <a:prstGeom prst="rect">
                <a:avLst/>
              </a:prstGeom>
              <a:blipFill rotWithShape="1">
                <a:blip r:embed="rId8"/>
                <a:stretch>
                  <a:fillRect l="-10" t="-33" r="5" b="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3" name="Rectangle 7"/>
          <p:cNvSpPr>
            <a:spLocks noChangeArrowheads="1"/>
          </p:cNvSpPr>
          <p:nvPr/>
        </p:nvSpPr>
        <p:spPr bwMode="auto">
          <a:xfrm>
            <a:off x="759027" y="3896017"/>
            <a:ext cx="50022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答：桃子一共</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25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个，每人分</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5</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个。</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1"/>
          <p:cNvGrpSpPr/>
          <p:nvPr/>
        </p:nvGrpSpPr>
        <p:grpSpPr bwMode="auto">
          <a:xfrm>
            <a:off x="337326" y="555526"/>
            <a:ext cx="2266950" cy="561975"/>
            <a:chOff x="192083" y="439395"/>
            <a:chExt cx="2266689" cy="561692"/>
          </a:xfrm>
        </p:grpSpPr>
        <p:pic>
          <p:nvPicPr>
            <p:cNvPr id="15" name="图片 19"/>
            <p:cNvPicPr>
              <a:picLocks noChangeAspect="1"/>
            </p:cNvPicPr>
            <p:nvPr/>
          </p:nvPicPr>
          <p:blipFill>
            <a:blip r:embed="rId1"/>
            <a:srcRect/>
            <a:stretch>
              <a:fillRect/>
            </a:stretch>
          </p:blipFill>
          <p:spPr bwMode="auto">
            <a:xfrm>
              <a:off x="192083" y="479078"/>
              <a:ext cx="366860" cy="456339"/>
            </a:xfrm>
            <a:prstGeom prst="rect">
              <a:avLst/>
            </a:prstGeom>
            <a:noFill/>
            <a:ln w="9525">
              <a:noFill/>
              <a:miter lim="800000"/>
              <a:headEnd/>
              <a:tailEnd/>
            </a:ln>
          </p:spPr>
        </p:pic>
        <p:sp>
          <p:nvSpPr>
            <p:cNvPr id="16" name="文本框 14"/>
            <p:cNvSpPr txBox="1">
              <a:spLocks noChangeArrowheads="1"/>
            </p:cNvSpPr>
            <p:nvPr/>
          </p:nvSpPr>
          <p:spPr bwMode="auto">
            <a:xfrm>
              <a:off x="611560" y="439395"/>
              <a:ext cx="1847212" cy="561692"/>
            </a:xfrm>
            <a:prstGeom prst="rect">
              <a:avLst/>
            </a:prstGeom>
            <a:noFill/>
            <a:ln w="9525">
              <a:noFill/>
              <a:miter lim="800000"/>
            </a:ln>
          </p:spPr>
          <p:txBody>
            <a:bodyPr lIns="68580" tIns="34290" rIns="68580" bIns="34290">
              <a:spAutoFit/>
            </a:bodyPr>
            <a:lstStyle/>
            <a:p>
              <a:r>
                <a:rPr lang="zh-CN" altLang="en-US" sz="3200" b="1" dirty="0">
                  <a:solidFill>
                    <a:srgbClr val="875000"/>
                  </a:solidFill>
                  <a:latin typeface="幼圆" panose="02010509060101010101" charset="-122"/>
                  <a:ea typeface="幼圆" panose="02010509060101010101" charset="-122"/>
                </a:rPr>
                <a:t>复习旧知</a:t>
              </a:r>
              <a:endParaRPr lang="zh-CN" altLang="en-US" sz="3200" b="1" dirty="0">
                <a:solidFill>
                  <a:srgbClr val="875000"/>
                </a:solidFill>
                <a:latin typeface="幼圆" panose="02010509060101010101" charset="-122"/>
                <a:ea typeface="幼圆" panose="02010509060101010101" charset="-122"/>
              </a:endParaRPr>
            </a:p>
          </p:txBody>
        </p:sp>
      </p:grpSp>
      <p:graphicFrame>
        <p:nvGraphicFramePr>
          <p:cNvPr id="2" name="表格 1"/>
          <p:cNvGraphicFramePr>
            <a:graphicFrameLocks noGrp="1"/>
          </p:cNvGraphicFramePr>
          <p:nvPr/>
        </p:nvGraphicFramePr>
        <p:xfrm>
          <a:off x="980000" y="1582397"/>
          <a:ext cx="7344816" cy="2468880"/>
        </p:xfrm>
        <a:graphic>
          <a:graphicData uri="http://schemas.openxmlformats.org/drawingml/2006/table">
            <a:tbl>
              <a:tblPr firstRow="1" bandRow="1">
                <a:tableStyleId>{5C22544A-7EE6-4342-B048-85BDC9FD1C3A}</a:tableStyleId>
              </a:tblPr>
              <a:tblGrid>
                <a:gridCol w="1134325"/>
                <a:gridCol w="6210491"/>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正、</a:t>
                      </a:r>
                      <a:r>
                        <a:rPr lang="zh-CN" altLang="en-US" sz="2400" b="1" dirty="0" smtClean="0">
                          <a:latin typeface="楷体" panose="02010609060101010101" pitchFamily="49" charset="-122"/>
                          <a:ea typeface="楷体" panose="02010609060101010101" pitchFamily="49" charset="-122"/>
                        </a:rPr>
                        <a:t>负数</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表示具有相反意义的量。</a:t>
                      </a:r>
                      <a:r>
                        <a:rPr lang="zh-CN" altLang="zh-CN" sz="2400" b="1" dirty="0">
                          <a:latin typeface="楷体" panose="02010609060101010101" pitchFamily="49" charset="-122"/>
                          <a:ea typeface="楷体" panose="02010609060101010101" pitchFamily="49" charset="-122"/>
                        </a:rPr>
                        <a:t>0</a:t>
                      </a:r>
                      <a:r>
                        <a:rPr lang="zh-CN" altLang="en-US" sz="2400" b="1" dirty="0">
                          <a:latin typeface="楷体" panose="02010609060101010101" pitchFamily="49" charset="-122"/>
                          <a:ea typeface="楷体" panose="02010609060101010101" pitchFamily="49" charset="-122"/>
                        </a:rPr>
                        <a:t>既不是正数，也不是负数。</a:t>
                      </a:r>
                      <a:endParaRPr lang="zh-CN" altLang="zh-CN" sz="2400" b="1" dirty="0">
                        <a:latin typeface="楷体" panose="02010609060101010101" pitchFamily="49" charset="-122"/>
                        <a:ea typeface="楷体" panose="02010609060101010101" pitchFamily="49" charset="-122"/>
                      </a:endParaRPr>
                    </a:p>
                  </a:txBody>
                  <a:tcPr/>
                </a:tc>
              </a:tr>
              <a:tr h="370840">
                <a:tc>
                  <a:txBody>
                    <a:bodyPr/>
                    <a:lstStyle/>
                    <a:p>
                      <a:r>
                        <a:rPr lang="zh-CN" altLang="en-US" sz="2400" b="1" dirty="0">
                          <a:latin typeface="楷体" panose="02010609060101010101" pitchFamily="49" charset="-122"/>
                          <a:ea typeface="楷体" panose="02010609060101010101" pitchFamily="49" charset="-122"/>
                        </a:rPr>
                        <a:t>比的基本性质</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srgbClr val="FF0000"/>
                          </a:solidFill>
                          <a:latin typeface="楷体" panose="02010609060101010101" pitchFamily="49" charset="-122"/>
                          <a:ea typeface="楷体" panose="02010609060101010101" pitchFamily="49" charset="-122"/>
                        </a:rPr>
                        <a:t>比的前项和后项同时乘或者除以相同的数（</a:t>
                      </a:r>
                      <a:r>
                        <a:rPr lang="zh-CN" altLang="zh-CN" sz="2400" b="1" dirty="0">
                          <a:solidFill>
                            <a:srgbClr val="FF0000"/>
                          </a:solidFill>
                          <a:latin typeface="楷体" panose="02010609060101010101" pitchFamily="49" charset="-122"/>
                          <a:ea typeface="楷体" panose="02010609060101010101" pitchFamily="49" charset="-122"/>
                        </a:rPr>
                        <a:t>0 </a:t>
                      </a:r>
                      <a:r>
                        <a:rPr lang="zh-CN" altLang="en-US" sz="2400" b="1" dirty="0">
                          <a:solidFill>
                            <a:srgbClr val="FF0000"/>
                          </a:solidFill>
                          <a:latin typeface="楷体" panose="02010609060101010101" pitchFamily="49" charset="-122"/>
                          <a:ea typeface="楷体" panose="02010609060101010101" pitchFamily="49" charset="-122"/>
                        </a:rPr>
                        <a:t>除外）</a:t>
                      </a:r>
                      <a:r>
                        <a:rPr lang="zh-CN"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比值不变。</a:t>
                      </a:r>
                      <a:endParaRPr lang="zh-CN" altLang="en-US" sz="2400" b="1" dirty="0">
                        <a:solidFill>
                          <a:srgbClr val="FF0000"/>
                        </a:solidFill>
                        <a:latin typeface="楷体" panose="02010609060101010101" pitchFamily="49" charset="-122"/>
                        <a:ea typeface="楷体" panose="02010609060101010101" pitchFamily="49" charset="-122"/>
                      </a:endParaRPr>
                    </a:p>
                  </a:txBody>
                  <a:tcPr/>
                </a:tc>
              </a:tr>
              <a:tr h="741680">
                <a:tc>
                  <a:txBody>
                    <a:bodyPr/>
                    <a:lstStyle/>
                    <a:p>
                      <a:r>
                        <a:rPr lang="zh-CN" altLang="en-US" sz="2400" b="1" dirty="0">
                          <a:latin typeface="楷体" panose="02010609060101010101" pitchFamily="49" charset="-122"/>
                          <a:ea typeface="楷体" panose="02010609060101010101" pitchFamily="49" charset="-122"/>
                        </a:rPr>
                        <a:t>按比例分配</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400" b="1" dirty="0">
                          <a:latin typeface="楷体" panose="02010609060101010101" pitchFamily="49" charset="-122"/>
                          <a:ea typeface="楷体" panose="02010609060101010101" pitchFamily="49" charset="-122"/>
                        </a:rPr>
                        <a:t>把一个数量按照一定的比来进行分配，这种分配方法通常叫做按比例分配。</a:t>
                      </a:r>
                      <a:endParaRPr lang="zh-CN" altLang="zh-CN" sz="2400" b="1" dirty="0">
                        <a:latin typeface="楷体" panose="02010609060101010101" pitchFamily="49" charset="-122"/>
                        <a:ea typeface="楷体" panose="02010609060101010101" pitchFamily="49" charset="-122"/>
                      </a:endParaRPr>
                    </a:p>
                  </a:txBody>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3" name="图片 1"/>
          <p:cNvPicPr>
            <a:picLocks noChangeAspect="1"/>
          </p:cNvPicPr>
          <p:nvPr/>
        </p:nvPicPr>
        <p:blipFill>
          <a:blip r:embed="rId1"/>
          <a:srcRect/>
          <a:stretch>
            <a:fillRect/>
          </a:stretch>
        </p:blipFill>
        <p:spPr bwMode="auto">
          <a:xfrm>
            <a:off x="684213" y="1751012"/>
            <a:ext cx="7992243" cy="3052985"/>
          </a:xfrm>
          <a:prstGeom prst="rect">
            <a:avLst/>
          </a:prstGeom>
          <a:noFill/>
          <a:ln w="9525">
            <a:noFill/>
            <a:miter lim="800000"/>
            <a:headEnd/>
            <a:tailEnd/>
          </a:ln>
        </p:spPr>
      </p:pic>
      <p:sp>
        <p:nvSpPr>
          <p:cNvPr id="3" name="Rectangle 5"/>
          <p:cNvSpPr>
            <a:spLocks noChangeArrowheads="1"/>
          </p:cNvSpPr>
          <p:nvPr/>
        </p:nvSpPr>
        <p:spPr bwMode="auto">
          <a:xfrm>
            <a:off x="783813" y="1059582"/>
            <a:ext cx="5165517" cy="500137"/>
          </a:xfrm>
          <a:prstGeom prst="rect">
            <a:avLst/>
          </a:prstGeom>
          <a:noFill/>
          <a:effectLst>
            <a:softEdge rad="0"/>
          </a:effectLst>
        </p:spPr>
        <p:txBody>
          <a:bodyPr wrap="none" lIns="68580" tIns="34290" rIns="68580" bIns="34290">
            <a:spAutoFit/>
          </a:bodyPr>
          <a:lstStyle/>
          <a:p>
            <a:pPr fontAlgn="auto">
              <a:spcBef>
                <a:spcPts val="0"/>
              </a:spcBef>
              <a:spcAft>
                <a:spcPts val="0"/>
              </a:spcAft>
              <a:defRPr/>
            </a:pPr>
            <a:r>
              <a:rPr lang="zh-CN" altLang="zh-CN" sz="2800" b="1" dirty="0">
                <a:latin typeface="+mn-ea"/>
                <a:ea typeface="+mn-ea"/>
              </a:rPr>
              <a:t>这节课你们都学会了哪些知识？</a:t>
            </a:r>
            <a:endParaRPr lang="zh-CN" altLang="en-US" sz="2800" b="1" dirty="0">
              <a:latin typeface="+mn-ea"/>
              <a:ea typeface="+mn-ea"/>
            </a:endParaRPr>
          </a:p>
        </p:txBody>
      </p:sp>
      <p:sp>
        <p:nvSpPr>
          <p:cNvPr id="4" name="矩形 3"/>
          <p:cNvSpPr>
            <a:spLocks noChangeArrowheads="1"/>
          </p:cNvSpPr>
          <p:nvPr/>
        </p:nvSpPr>
        <p:spPr bwMode="auto">
          <a:xfrm>
            <a:off x="827584" y="1933302"/>
            <a:ext cx="7416824" cy="2654573"/>
          </a:xfrm>
          <a:prstGeom prst="rect">
            <a:avLst/>
          </a:prstGeom>
          <a:noFill/>
          <a:ln w="9525">
            <a:noFill/>
            <a:miter lim="800000"/>
          </a:ln>
        </p:spPr>
        <p:txBody>
          <a:bodyPr wrap="square" lIns="68580" tIns="34290" rIns="68580" bIns="34290">
            <a:spAutoFit/>
          </a:bodyPr>
          <a:lstStyle/>
          <a:p>
            <a:r>
              <a:rPr lang="zh-CN" altLang="en-US" sz="2800" b="1" dirty="0" smtClean="0">
                <a:ea typeface="楷体" panose="02010609060101010101" pitchFamily="49" charset="-122"/>
              </a:rPr>
              <a:t>    学习了分</a:t>
            </a:r>
            <a:r>
              <a:rPr lang="zh-CN" altLang="en-US" sz="2800" b="1" dirty="0">
                <a:ea typeface="楷体" panose="02010609060101010101" pitchFamily="49" charset="-122"/>
              </a:rPr>
              <a:t>数</a:t>
            </a:r>
            <a:r>
              <a:rPr lang="zh-CN" altLang="en-US" sz="2800" b="1" dirty="0" smtClean="0">
                <a:ea typeface="楷体" panose="02010609060101010101" pitchFamily="49" charset="-122"/>
              </a:rPr>
              <a:t>乘、除</a:t>
            </a:r>
            <a:r>
              <a:rPr lang="zh-CN" altLang="en-US" sz="2800" b="1" dirty="0">
                <a:ea typeface="楷体" panose="02010609060101010101" pitchFamily="49" charset="-122"/>
              </a:rPr>
              <a:t>法以及混合运算、圆、确定位置、可能</a:t>
            </a:r>
            <a:r>
              <a:rPr lang="zh-CN" altLang="en-US" sz="2800" b="1" dirty="0" smtClean="0">
                <a:ea typeface="楷体" panose="02010609060101010101" pitchFamily="49" charset="-122"/>
              </a:rPr>
              <a:t>性等知识。</a:t>
            </a:r>
            <a:r>
              <a:rPr lang="zh-CN" altLang="en-US" sz="2800" b="1" dirty="0" smtClean="0">
                <a:latin typeface="楷体" panose="02010609060101010101" pitchFamily="49" charset="-122"/>
                <a:ea typeface="楷体" panose="02010609060101010101" pitchFamily="49" charset="-122"/>
              </a:rPr>
              <a:t>能够解决有关分数的实际问题；解决与圆的周长、面积有过的实际问题；会按给出的比例进行图上与实际距离的换算；能够描述简单的路线图；会求一些简单事情发生的可能性。</a:t>
            </a:r>
            <a:endParaRPr lang="zh-CN" altLang="en-US" sz="2800" b="1" dirty="0">
              <a:latin typeface="楷体" panose="02010609060101010101" pitchFamily="49" charset="-122"/>
              <a:ea typeface="楷体" panose="02010609060101010101" pitchFamily="49" charset="-122"/>
            </a:endParaRPr>
          </a:p>
        </p:txBody>
      </p:sp>
      <p:grpSp>
        <p:nvGrpSpPr>
          <p:cNvPr id="95238" name="组合 12"/>
          <p:cNvGrpSpPr/>
          <p:nvPr/>
        </p:nvGrpSpPr>
        <p:grpSpPr bwMode="auto">
          <a:xfrm>
            <a:off x="212725" y="411163"/>
            <a:ext cx="2246313" cy="561975"/>
            <a:chOff x="212193" y="411510"/>
            <a:chExt cx="2246579" cy="561692"/>
          </a:xfrm>
        </p:grpSpPr>
        <p:pic>
          <p:nvPicPr>
            <p:cNvPr id="95239" name="图片 7"/>
            <p:cNvPicPr>
              <a:picLocks noChangeAspect="1"/>
            </p:cNvPicPr>
            <p:nvPr/>
          </p:nvPicPr>
          <p:blipFill>
            <a:blip r:embed="rId2"/>
            <a:srcRect/>
            <a:stretch>
              <a:fillRect/>
            </a:stretch>
          </p:blipFill>
          <p:spPr bwMode="auto">
            <a:xfrm>
              <a:off x="212193" y="492071"/>
              <a:ext cx="366860" cy="456339"/>
            </a:xfrm>
            <a:prstGeom prst="rect">
              <a:avLst/>
            </a:prstGeom>
            <a:noFill/>
            <a:ln w="9525">
              <a:noFill/>
              <a:miter lim="800000"/>
              <a:headEnd/>
              <a:tailEnd/>
            </a:ln>
          </p:spPr>
        </p:pic>
        <p:sp>
          <p:nvSpPr>
            <p:cNvPr id="95240" name="文本框 14"/>
            <p:cNvSpPr txBox="1">
              <a:spLocks noChangeArrowheads="1"/>
            </p:cNvSpPr>
            <p:nvPr/>
          </p:nvSpPr>
          <p:spPr bwMode="auto">
            <a:xfrm>
              <a:off x="611560" y="411510"/>
              <a:ext cx="1847212" cy="561692"/>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charset="-122"/>
                  <a:ea typeface="幼圆" panose="02010509060101010101" charset="-122"/>
                </a:rPr>
                <a:t>课堂小结</a:t>
              </a:r>
              <a:endParaRPr lang="zh-CN" altLang="en-US" sz="3200" b="1">
                <a:solidFill>
                  <a:srgbClr val="875000"/>
                </a:solidFill>
                <a:latin typeface="幼圆" panose="02010509060101010101" charset="-122"/>
                <a:ea typeface="幼圆" panose="020105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1520" y="699542"/>
          <a:ext cx="8496944" cy="3850640"/>
        </p:xfrm>
        <a:graphic>
          <a:graphicData uri="http://schemas.openxmlformats.org/drawingml/2006/table">
            <a:tbl>
              <a:tblPr firstRow="1" bandRow="1">
                <a:tableStyleId>{5C22544A-7EE6-4342-B048-85BDC9FD1C3A}</a:tableStyleId>
              </a:tblPr>
              <a:tblGrid>
                <a:gridCol w="1393499"/>
                <a:gridCol w="7103445"/>
              </a:tblGrid>
              <a:tr h="370840">
                <a:tc>
                  <a:txBody>
                    <a:bodyPr/>
                    <a:lstStyle/>
                    <a:p>
                      <a:pPr lvl="0"/>
                      <a:r>
                        <a:rPr lang="zh-CN" altLang="zh-CN" sz="2000" b="1" dirty="0">
                          <a:solidFill>
                            <a:schemeClr val="bg1"/>
                          </a:solidFill>
                          <a:latin typeface="楷体" panose="02010609060101010101" pitchFamily="49" charset="-122"/>
                          <a:ea typeface="楷体" panose="02010609060101010101" pitchFamily="49" charset="-122"/>
                        </a:rPr>
                        <a:t>分数乘法</a:t>
                      </a:r>
                      <a:endParaRPr lang="zh-CN" altLang="en-US" sz="2000" b="1" dirty="0">
                        <a:solidFill>
                          <a:schemeClr val="bg1"/>
                        </a:solidFill>
                        <a:latin typeface="楷体" panose="02010609060101010101" pitchFamily="49" charset="-122"/>
                        <a:ea typeface="楷体" panose="02010609060101010101" pitchFamily="49" charset="-122"/>
                      </a:endParaRPr>
                    </a:p>
                    <a:p>
                      <a:endParaRPr lang="zh-CN" altLang="en-US" sz="2000" b="1" dirty="0">
                        <a:solidFill>
                          <a:schemeClr val="bg1"/>
                        </a:solidFill>
                        <a:latin typeface="楷体" panose="02010609060101010101" pitchFamily="49" charset="-122"/>
                        <a:ea typeface="楷体" panose="02010609060101010101" pitchFamily="49" charset="-122"/>
                      </a:endParaRPr>
                    </a:p>
                  </a:txBody>
                  <a:tcPr/>
                </a:tc>
                <a:tc>
                  <a:txBody>
                    <a:bodyPr/>
                    <a:lstStyle/>
                    <a:p>
                      <a:pPr eaLnBrk="0" hangingPunct="0">
                        <a:spcBef>
                          <a:spcPct val="50000"/>
                        </a:spcBef>
                      </a:pPr>
                      <a:r>
                        <a:rPr lang="zh-CN" altLang="en-US" sz="2000" b="1" dirty="0">
                          <a:solidFill>
                            <a:schemeClr val="bg1"/>
                          </a:solidFill>
                          <a:latin typeface="楷体" panose="02010609060101010101" pitchFamily="49" charset="-122"/>
                          <a:ea typeface="楷体" panose="02010609060101010101" pitchFamily="49" charset="-122"/>
                        </a:rPr>
                        <a:t>分数乘法的意义和整数乘法的意义相同，就是求几个相同加数和的简便运算。</a:t>
                      </a:r>
                      <a:endParaRPr lang="zh-CN" altLang="en-US" sz="2000" b="1" dirty="0">
                        <a:solidFill>
                          <a:schemeClr val="bg1"/>
                        </a:solidFill>
                        <a:latin typeface="楷体" panose="02010609060101010101" pitchFamily="49" charset="-122"/>
                        <a:ea typeface="楷体" panose="02010609060101010101" pitchFamily="49" charset="-122"/>
                      </a:endParaRPr>
                    </a:p>
                  </a:txBody>
                  <a:tcPr/>
                </a:tc>
              </a:tr>
              <a:tr h="370840">
                <a:tc>
                  <a:txBody>
                    <a:bodyPr/>
                    <a:lstStyle/>
                    <a:p>
                      <a:r>
                        <a:rPr lang="zh-CN" altLang="en-US" sz="2000" b="1" dirty="0">
                          <a:solidFill>
                            <a:schemeClr val="tx1"/>
                          </a:solidFill>
                          <a:latin typeface="楷体" panose="02010609060101010101" pitchFamily="49" charset="-122"/>
                          <a:ea typeface="楷体" panose="02010609060101010101" pitchFamily="49" charset="-122"/>
                        </a:rPr>
                        <a:t>计算法则</a:t>
                      </a:r>
                      <a:endParaRPr lang="zh-CN" altLang="en-US" sz="2000" b="1" dirty="0">
                        <a:solidFill>
                          <a:schemeClr val="tx1"/>
                        </a:solidFill>
                        <a:latin typeface="楷体" panose="02010609060101010101" pitchFamily="49" charset="-122"/>
                        <a:ea typeface="楷体" panose="02010609060101010101" pitchFamily="49" charset="-122"/>
                      </a:endParaRPr>
                    </a:p>
                  </a:txBody>
                  <a:tcPr/>
                </a:tc>
                <a:tc>
                  <a:txBody>
                    <a:bodyPr/>
                    <a:lstStyle/>
                    <a:p>
                      <a:r>
                        <a:rPr lang="zh-CN" altLang="en-US" sz="2000" b="1" dirty="0">
                          <a:solidFill>
                            <a:schemeClr val="tx1"/>
                          </a:solidFill>
                          <a:latin typeface="楷体" panose="02010609060101010101" pitchFamily="49" charset="-122"/>
                          <a:ea typeface="楷体" panose="02010609060101010101" pitchFamily="49" charset="-122"/>
                        </a:rPr>
                        <a:t>分数乘法的计算是用分子相乘的积做分子，用分母相乘的积做分母，能约分的要先约分，然后再计算。</a:t>
                      </a:r>
                      <a:endParaRPr lang="zh-CN" altLang="en-US" sz="2000" b="1" dirty="0">
                        <a:solidFill>
                          <a:schemeClr val="tx1"/>
                        </a:solidFill>
                        <a:latin typeface="楷体" panose="02010609060101010101" pitchFamily="49" charset="-122"/>
                        <a:ea typeface="楷体" panose="02010609060101010101" pitchFamily="49" charset="-122"/>
                      </a:endParaRPr>
                    </a:p>
                  </a:txBody>
                  <a:tcPr/>
                </a:tc>
              </a:tr>
              <a:tr h="741680">
                <a:tc>
                  <a:txBody>
                    <a:bodyPr/>
                    <a:lstStyle/>
                    <a:p>
                      <a:pPr lvl="0"/>
                      <a:r>
                        <a:rPr lang="zh-CN" altLang="zh-CN" sz="2000" b="1" dirty="0">
                          <a:solidFill>
                            <a:schemeClr val="tx1"/>
                          </a:solidFill>
                          <a:latin typeface="楷体" panose="02010609060101010101" pitchFamily="49" charset="-122"/>
                          <a:ea typeface="楷体" panose="02010609060101010101" pitchFamily="49" charset="-122"/>
                        </a:rPr>
                        <a:t>分数</a:t>
                      </a:r>
                      <a:r>
                        <a:rPr lang="zh-CN" altLang="en-US" sz="2000" b="1" dirty="0">
                          <a:solidFill>
                            <a:schemeClr val="tx1"/>
                          </a:solidFill>
                          <a:latin typeface="楷体" panose="02010609060101010101" pitchFamily="49" charset="-122"/>
                          <a:ea typeface="楷体" panose="02010609060101010101" pitchFamily="49" charset="-122"/>
                        </a:rPr>
                        <a:t>除</a:t>
                      </a:r>
                      <a:r>
                        <a:rPr lang="zh-CN" altLang="zh-CN" sz="2000" b="1" dirty="0">
                          <a:solidFill>
                            <a:schemeClr val="tx1"/>
                          </a:solidFill>
                          <a:latin typeface="楷体" panose="02010609060101010101" pitchFamily="49" charset="-122"/>
                          <a:ea typeface="楷体" panose="02010609060101010101" pitchFamily="49" charset="-122"/>
                        </a:rPr>
                        <a:t>法</a:t>
                      </a:r>
                      <a:endParaRPr lang="zh-CN" altLang="en-US" sz="2000" b="1" dirty="0">
                        <a:solidFill>
                          <a:schemeClr val="tx1"/>
                        </a:solidFill>
                        <a:latin typeface="楷体" panose="02010609060101010101" pitchFamily="49" charset="-122"/>
                        <a:ea typeface="楷体" panose="02010609060101010101" pitchFamily="49" charset="-122"/>
                      </a:endParaRPr>
                    </a:p>
                  </a:txBody>
                  <a:tcPr/>
                </a:tc>
                <a:tc>
                  <a:txBody>
                    <a:bodyPr/>
                    <a:lstStyle/>
                    <a:p>
                      <a:pPr eaLnBrk="0" hangingPunct="0">
                        <a:spcBef>
                          <a:spcPct val="50000"/>
                        </a:spcBef>
                      </a:pPr>
                      <a:r>
                        <a:rPr lang="zh-CN" altLang="en-US" sz="2000" b="1" dirty="0">
                          <a:solidFill>
                            <a:schemeClr val="tx1"/>
                          </a:solidFill>
                          <a:latin typeface="楷体" panose="02010609060101010101" pitchFamily="49" charset="-122"/>
                          <a:ea typeface="楷体" panose="02010609060101010101" pitchFamily="49" charset="-122"/>
                        </a:rPr>
                        <a:t>分数除法的意义和整数除法的意义相同，就是已知两个因数的积和其中一个因数，求另一个因数的运算。</a:t>
                      </a:r>
                      <a:endParaRPr lang="zh-CN" altLang="en-US" sz="2000" b="1" dirty="0">
                        <a:solidFill>
                          <a:schemeClr val="tx1"/>
                        </a:solidFill>
                        <a:latin typeface="楷体" panose="02010609060101010101" pitchFamily="49" charset="-122"/>
                        <a:ea typeface="楷体" panose="02010609060101010101" pitchFamily="49" charset="-122"/>
                      </a:endParaRPr>
                    </a:p>
                  </a:txBody>
                  <a:tcPr/>
                </a:tc>
              </a:tr>
              <a:tr h="354424">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chemeClr val="tx1"/>
                          </a:solidFill>
                          <a:latin typeface="楷体" panose="02010609060101010101" pitchFamily="49" charset="-122"/>
                          <a:ea typeface="楷体" panose="02010609060101010101" pitchFamily="49" charset="-122"/>
                        </a:rPr>
                        <a:t>计算法则</a:t>
                      </a:r>
                      <a:endParaRPr lang="zh-CN" altLang="en-US" sz="2000" b="1" dirty="0">
                        <a:solidFill>
                          <a:schemeClr val="tx1"/>
                        </a:solidFill>
                        <a:latin typeface="楷体" panose="02010609060101010101" pitchFamily="49" charset="-122"/>
                        <a:ea typeface="楷体" panose="02010609060101010101" pitchFamily="49" charset="-122"/>
                      </a:endParaRPr>
                    </a:p>
                  </a:txBody>
                  <a:tcPr/>
                </a:tc>
                <a:tc>
                  <a:txBody>
                    <a:bodyPr/>
                    <a:lstStyle/>
                    <a:p>
                      <a:pPr eaLnBrk="0" hangingPunct="0">
                        <a:spcBef>
                          <a:spcPct val="50000"/>
                        </a:spcBef>
                      </a:pPr>
                      <a:r>
                        <a:rPr lang="zh-CN" altLang="en-US" sz="2000" b="1" dirty="0">
                          <a:solidFill>
                            <a:schemeClr val="tx1"/>
                          </a:solidFill>
                          <a:latin typeface="楷体" panose="02010609060101010101" pitchFamily="49" charset="-122"/>
                          <a:ea typeface="楷体" panose="02010609060101010101" pitchFamily="49" charset="-122"/>
                        </a:rPr>
                        <a:t>甲数除以乙数（乙数≠</a:t>
                      </a:r>
                      <a:r>
                        <a:rPr lang="en-US" altLang="zh-CN" sz="2000" b="1" dirty="0">
                          <a:solidFill>
                            <a:schemeClr val="tx1"/>
                          </a:solidFill>
                          <a:latin typeface="楷体" panose="02010609060101010101" pitchFamily="49" charset="-122"/>
                          <a:ea typeface="楷体" panose="02010609060101010101" pitchFamily="49" charset="-122"/>
                        </a:rPr>
                        <a:t>0</a:t>
                      </a:r>
                      <a:r>
                        <a:rPr lang="zh-CN" altLang="en-US" sz="2000" b="1" dirty="0">
                          <a:solidFill>
                            <a:schemeClr val="tx1"/>
                          </a:solidFill>
                          <a:latin typeface="楷体" panose="02010609060101010101" pitchFamily="49" charset="-122"/>
                          <a:ea typeface="楷体" panose="02010609060101010101" pitchFamily="49" charset="-122"/>
                        </a:rPr>
                        <a:t>）等于甲数乘乙数的倒数。</a:t>
                      </a:r>
                      <a:endParaRPr lang="zh-CN" altLang="en-US" sz="2000" b="1" dirty="0">
                        <a:solidFill>
                          <a:schemeClr val="tx1"/>
                        </a:solidFill>
                        <a:latin typeface="楷体" panose="02010609060101010101" pitchFamily="49" charset="-122"/>
                        <a:ea typeface="楷体" panose="02010609060101010101" pitchFamily="49" charset="-122"/>
                      </a:endParaRPr>
                    </a:p>
                  </a:txBody>
                  <a:tcPr/>
                </a:tc>
              </a:tr>
              <a:tr h="741680">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2000" b="1" dirty="0">
                          <a:latin typeface="楷体" panose="02010609060101010101" pitchFamily="49" charset="-122"/>
                          <a:ea typeface="楷体" panose="02010609060101010101" pitchFamily="49" charset="-122"/>
                        </a:rPr>
                        <a:t>分数混合运算</a:t>
                      </a:r>
                      <a:endParaRPr lang="zh-CN" altLang="en-US" sz="2000" b="1" dirty="0">
                        <a:solidFill>
                          <a:schemeClr val="tx1"/>
                        </a:solidFill>
                        <a:latin typeface="楷体" panose="02010609060101010101" pitchFamily="49" charset="-122"/>
                        <a:ea typeface="楷体" panose="02010609060101010101" pitchFamily="49" charset="-122"/>
                      </a:endParaRPr>
                    </a:p>
                  </a:txBody>
                  <a:tcPr/>
                </a:tc>
                <a:tc>
                  <a:txBody>
                    <a:bodyPr/>
                    <a:lstStyle/>
                    <a:p>
                      <a:pPr marL="0" marR="0" indent="0" algn="l" defTabSz="914400" rtl="0" eaLnBrk="0" fontAlgn="auto" latinLnBrk="0" hangingPunct="0">
                        <a:lnSpc>
                          <a:spcPct val="100000"/>
                        </a:lnSpc>
                        <a:spcBef>
                          <a:spcPct val="50000"/>
                        </a:spcBef>
                        <a:spcAft>
                          <a:spcPts val="0"/>
                        </a:spcAft>
                        <a:buClrTx/>
                        <a:buSzTx/>
                        <a:buFontTx/>
                        <a:buNone/>
                        <a:defRPr/>
                      </a:pPr>
                      <a:r>
                        <a:rPr lang="zh-CN" altLang="en-US" sz="2000" b="1" dirty="0">
                          <a:latin typeface="楷体" panose="02010609060101010101" pitchFamily="49" charset="-122"/>
                          <a:ea typeface="楷体" panose="02010609060101010101" pitchFamily="49" charset="-122"/>
                        </a:rPr>
                        <a:t>没有括号时，如果只有同级运算，从左到右依次计算，如果有两级运算，先算乘除，后算加减，有括号的混合运算算式中，要先算括号里的，如果算式里含有不同的括号，要先算小括号里的，再算中括号里的。</a:t>
                      </a:r>
                      <a:endParaRPr lang="zh-CN" altLang="en-US" sz="2000" b="1" dirty="0">
                        <a:solidFill>
                          <a:schemeClr val="tx1"/>
                        </a:solidFill>
                        <a:latin typeface="楷体" panose="02010609060101010101" pitchFamily="49" charset="-122"/>
                        <a:ea typeface="楷体" panose="02010609060101010101" pitchFamily="49" charset="-122"/>
                      </a:endParaRPr>
                    </a:p>
                  </a:txBody>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nvGraphicFramePr>
            <p:xfrm>
              <a:off x="827584" y="769724"/>
              <a:ext cx="7704856" cy="3458210"/>
            </p:xfrm>
            <a:graphic>
              <a:graphicData uri="http://schemas.openxmlformats.org/drawingml/2006/table">
                <a:tbl>
                  <a:tblPr firstRow="1" bandRow="1">
                    <a:tableStyleId>{5C22544A-7EE6-4342-B048-85BDC9FD1C3A}</a:tableStyleId>
                  </a:tblPr>
                  <a:tblGrid>
                    <a:gridCol w="1517355"/>
                    <a:gridCol w="6187501"/>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圆</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400" b="1" dirty="0">
                              <a:latin typeface="楷体" panose="02010609060101010101" pitchFamily="49" charset="-122"/>
                              <a:ea typeface="楷体" panose="02010609060101010101" pitchFamily="49" charset="-122"/>
                            </a:rPr>
                            <a:t>圆是由一条曲线围成的图形。</a:t>
                          </a:r>
                          <a:endParaRPr lang="zh-CN" altLang="en-US" sz="2400" b="1" dirty="0">
                            <a:latin typeface="楷体" panose="02010609060101010101" pitchFamily="49" charset="-122"/>
                            <a:ea typeface="楷体" panose="02010609060101010101" pitchFamily="49" charset="-122"/>
                          </a:endParaRPr>
                        </a:p>
                      </a:txBody>
                      <a:tcPr/>
                    </a:tc>
                  </a:tr>
                  <a:tr h="370840">
                    <a:tc>
                      <a:txBody>
                        <a:bodyPr/>
                        <a:lstStyle/>
                        <a:p>
                          <a:r>
                            <a:rPr lang="zh-CN" altLang="en-US" sz="2400" b="1" dirty="0">
                              <a:latin typeface="楷体" panose="02010609060101010101" pitchFamily="49" charset="-122"/>
                              <a:ea typeface="楷体" panose="02010609060101010101" pitchFamily="49" charset="-122"/>
                            </a:rPr>
                            <a:t>直径与半径的关系</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400" b="1" dirty="0">
                              <a:latin typeface="楷体" panose="02010609060101010101" pitchFamily="49" charset="-122"/>
                              <a:ea typeface="楷体" panose="02010609060101010101" pitchFamily="49" charset="-122"/>
                            </a:rPr>
                            <a:t>在同圆或等圆中，直径的长度等于半径的长度的</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倍，半径的长度等于直径的长度的一半，用字母表示为：</a:t>
                          </a:r>
                          <a:r>
                            <a:rPr lang="en-US" altLang="zh-CN" sz="2400" b="1" dirty="0">
                              <a:latin typeface="楷体" panose="02010609060101010101" pitchFamily="49" charset="-122"/>
                              <a:ea typeface="楷体" panose="02010609060101010101" pitchFamily="49" charset="-122"/>
                            </a:rPr>
                            <a:t>d=2r</a:t>
                          </a:r>
                          <a:r>
                            <a:rPr lang="zh-CN" altLang="zh-CN" sz="2400" b="1" dirty="0">
                              <a:latin typeface="楷体" panose="02010609060101010101" pitchFamily="49" charset="-122"/>
                              <a:ea typeface="楷体" panose="02010609060101010101" pitchFamily="49" charset="-122"/>
                            </a:rPr>
                            <a:t>或</a:t>
                          </a:r>
                          <a:r>
                            <a:rPr lang="en-US" altLang="zh-CN" sz="2400" b="1" dirty="0">
                              <a:latin typeface="楷体" panose="02010609060101010101" pitchFamily="49" charset="-122"/>
                              <a:ea typeface="楷体" panose="02010609060101010101" pitchFamily="49" charset="-122"/>
                            </a:rPr>
                            <a:t>r=</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𝒅</m:t>
                                  </m:r>
                                </m:num>
                                <m:den>
                                  <m:r>
                                    <a:rPr lang="en-US" altLang="zh-CN" sz="2400" b="1" i="1">
                                      <a:latin typeface="Cambria Math" panose="02040503050406030204"/>
                                    </a:rPr>
                                    <m:t>𝟐</m:t>
                                  </m:r>
                                </m:den>
                              </m:f>
                            </m:oMath>
                          </a14:m>
                          <a:endParaRPr lang="zh-CN" altLang="en-US" sz="2400" b="1" dirty="0">
                            <a:latin typeface="楷体" panose="02010609060101010101" pitchFamily="49" charset="-122"/>
                            <a:ea typeface="楷体" panose="02010609060101010101" pitchFamily="49" charset="-122"/>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周长计算公式</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楷体" panose="02010609060101010101" pitchFamily="49" charset="-122"/>
                              <a:ea typeface="楷体" panose="02010609060101010101" pitchFamily="49" charset="-122"/>
                            </a:rPr>
                            <a:t>    </a:t>
                          </a:r>
                          <a:endParaRPr lang="en-US" altLang="zh-CN" sz="2400" b="1" dirty="0">
                            <a:latin typeface="楷体" panose="02010609060101010101" pitchFamily="49" charset="-122"/>
                            <a:ea typeface="楷体"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楷体" panose="02010609060101010101" pitchFamily="49" charset="-122"/>
                              <a:ea typeface="楷体" panose="02010609060101010101" pitchFamily="49" charset="-122"/>
                            </a:rPr>
                            <a:t>C=πd</a:t>
                          </a:r>
                          <a:r>
                            <a:rPr lang="zh-CN" altLang="zh-CN" sz="2400" b="1" dirty="0">
                              <a:latin typeface="楷体" panose="02010609060101010101" pitchFamily="49" charset="-122"/>
                              <a:ea typeface="楷体" panose="02010609060101010101" pitchFamily="49" charset="-122"/>
                            </a:rPr>
                            <a:t>或</a:t>
                          </a:r>
                          <a:r>
                            <a:rPr lang="en-US" altLang="zh-CN" sz="2400" b="1" dirty="0">
                              <a:latin typeface="楷体" panose="02010609060101010101" pitchFamily="49" charset="-122"/>
                              <a:ea typeface="楷体" panose="02010609060101010101" pitchFamily="49" charset="-122"/>
                            </a:rPr>
                            <a:t>C=2πr</a:t>
                          </a:r>
                          <a:endParaRPr lang="zh-CN" altLang="en-US" sz="2400" b="1" dirty="0">
                            <a:latin typeface="楷体" panose="02010609060101010101" pitchFamily="49" charset="-122"/>
                            <a:ea typeface="楷体" panose="02010609060101010101" pitchFamily="49" charset="-122"/>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面积计算公式</a:t>
                          </a:r>
                          <a:endParaRPr lang="zh-CN" altLang="en-US" sz="2400" b="1" dirty="0">
                            <a:latin typeface="楷体" panose="02010609060101010101" pitchFamily="49" charset="-122"/>
                            <a:ea typeface="楷体" panose="02010609060101010101" pitchFamily="49" charset="-122"/>
                          </a:endParaRPr>
                        </a:p>
                      </a:txBody>
                      <a:tcPr/>
                    </a:tc>
                    <a:tc>
                      <a:txBody>
                        <a:bodyPr/>
                        <a:lstStyle/>
                        <a:p>
                          <a:r>
                            <a:rPr lang="en-US" altLang="zh-CN" sz="2400" b="1" dirty="0">
                              <a:latin typeface="楷体" panose="02010609060101010101" pitchFamily="49" charset="-122"/>
                              <a:ea typeface="楷体" panose="02010609060101010101" pitchFamily="49" charset="-122"/>
                            </a:rPr>
                            <a:t>S=πr²</a:t>
                          </a:r>
                          <a:endParaRPr lang="zh-CN" altLang="en-US" sz="2400" b="1" dirty="0">
                            <a:latin typeface="楷体" panose="02010609060101010101" pitchFamily="49" charset="-122"/>
                            <a:ea typeface="楷体" panose="02010609060101010101" pitchFamily="49" charset="-122"/>
                          </a:endParaRPr>
                        </a:p>
                      </a:txBody>
                      <a:tcPr/>
                    </a:tc>
                  </a:tr>
                </a:tbl>
              </a:graphicData>
            </a:graphic>
          </p:graphicFrame>
        </mc:Choice>
        <mc:Fallback xmlns="">
          <p:graphicFrame>
            <p:nvGraphicFramePr>
              <p:cNvPr id="2" name="表格 1"/>
              <p:cNvGraphicFramePr>
                <a:graphicFrameLocks noGrp="1"/>
              </p:cNvGraphicFramePr>
              <p:nvPr/>
            </p:nvGraphicFramePr>
            <p:xfrm>
              <a:off x="827584" y="769724"/>
              <a:ext cx="7704856" cy="3458210"/>
            </p:xfrm>
            <a:graphic>
              <a:graphicData uri="http://schemas.openxmlformats.org/drawingml/2006/table">
                <a:tbl>
                  <a:tblPr firstRow="1" bandRow="1">
                    <a:tableStyleId>{5C22544A-7EE6-4342-B048-85BDC9FD1C3A}</a:tableStyleId>
                  </a:tblPr>
                  <a:tblGrid>
                    <a:gridCol w="1517355"/>
                    <a:gridCol w="6187501"/>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圆</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2400" b="1" dirty="0">
                              <a:latin typeface="楷体" panose="02010609060101010101" pitchFamily="49" charset="-122"/>
                              <a:ea typeface="楷体" panose="02010609060101010101" pitchFamily="49" charset="-122"/>
                            </a:rPr>
                            <a:t>圆是由一条曲线围成的图形。</a:t>
                          </a:r>
                          <a:endParaRPr lang="zh-CN" altLang="en-US" sz="2400" b="1" dirty="0">
                            <a:latin typeface="楷体" panose="02010609060101010101" pitchFamily="49" charset="-122"/>
                            <a:ea typeface="楷体" panose="02010609060101010101" pitchFamily="49" charset="-122"/>
                          </a:endParaRPr>
                        </a:p>
                      </a:txBody>
                      <a:tcPr/>
                    </a:tc>
                  </a:tr>
                  <a:tr h="1350010">
                    <a:tc>
                      <a:txBody>
                        <a:bodyPr/>
                        <a:lstStyle/>
                        <a:p>
                          <a:r>
                            <a:rPr lang="zh-CN" altLang="en-US" sz="2400" b="1" dirty="0">
                              <a:latin typeface="楷体" panose="02010609060101010101" pitchFamily="49" charset="-122"/>
                              <a:ea typeface="楷体" panose="02010609060101010101" pitchFamily="49" charset="-122"/>
                            </a:rPr>
                            <a:t>直径与半径的关系</a:t>
                          </a:r>
                          <a:endParaRPr lang="zh-CN" altLang="en-US" sz="2400" b="1" dirty="0">
                            <a:latin typeface="楷体" panose="02010609060101010101" pitchFamily="49" charset="-122"/>
                            <a:ea typeface="楷体" panose="02010609060101010101" pitchFamily="49" charset="-122"/>
                          </a:endParaRPr>
                        </a:p>
                      </a:txBody>
                      <a:tcPr/>
                    </a:tc>
                    <a:tc>
                      <a:txBody>
                        <a:bodyPr/>
                        <a:lstStyle/>
                        <a:p>
                          <a:endParaRPr lang="zh-CN"/>
                        </a:p>
                      </a:txBody>
                      <a:tcPr>
                        <a:blipFill>
                          <a:blip r:embed="rId1"/>
                        </a:blip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周长计算公式</a:t>
                          </a:r>
                          <a:endParaRPr lang="zh-CN" altLang="en-US" sz="24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楷体" panose="02010609060101010101" pitchFamily="49" charset="-122"/>
                              <a:ea typeface="楷体" panose="02010609060101010101" pitchFamily="49" charset="-122"/>
                            </a:rPr>
                            <a:t>    </a:t>
                          </a:r>
                          <a:endParaRPr lang="en-US" altLang="zh-CN" sz="2400" b="1" dirty="0">
                            <a:latin typeface="楷体" panose="02010609060101010101" pitchFamily="49" charset="-122"/>
                            <a:ea typeface="楷体"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400" b="1" dirty="0">
                              <a:latin typeface="楷体" panose="02010609060101010101" pitchFamily="49" charset="-122"/>
                              <a:ea typeface="楷体" panose="02010609060101010101" pitchFamily="49" charset="-122"/>
                            </a:rPr>
                            <a:t>C=πd</a:t>
                          </a:r>
                          <a:r>
                            <a:rPr lang="zh-CN" altLang="zh-CN" sz="2400" b="1" dirty="0">
                              <a:latin typeface="楷体" panose="02010609060101010101" pitchFamily="49" charset="-122"/>
                              <a:ea typeface="楷体" panose="02010609060101010101" pitchFamily="49" charset="-122"/>
                            </a:rPr>
                            <a:t>或</a:t>
                          </a:r>
                          <a:r>
                            <a:rPr lang="en-US" altLang="zh-CN" sz="2400" b="1" dirty="0">
                              <a:latin typeface="楷体" panose="02010609060101010101" pitchFamily="49" charset="-122"/>
                              <a:ea typeface="楷体" panose="02010609060101010101" pitchFamily="49" charset="-122"/>
                            </a:rPr>
                            <a:t>C=2πr</a:t>
                          </a:r>
                          <a:endParaRPr lang="zh-CN" altLang="en-US" sz="2400" b="1" dirty="0">
                            <a:latin typeface="楷体" panose="02010609060101010101" pitchFamily="49" charset="-122"/>
                            <a:ea typeface="楷体" panose="02010609060101010101" pitchFamily="49" charset="-122"/>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面积计算公式</a:t>
                          </a:r>
                          <a:endParaRPr lang="zh-CN" altLang="en-US" sz="2400" b="1" dirty="0">
                            <a:latin typeface="楷体" panose="02010609060101010101" pitchFamily="49" charset="-122"/>
                            <a:ea typeface="楷体" panose="02010609060101010101" pitchFamily="49" charset="-122"/>
                          </a:endParaRPr>
                        </a:p>
                      </a:txBody>
                      <a:tcPr/>
                    </a:tc>
                    <a:tc>
                      <a:txBody>
                        <a:bodyPr/>
                        <a:lstStyle/>
                        <a:p>
                          <a:r>
                            <a:rPr lang="en-US" altLang="zh-CN" sz="2400" b="1" dirty="0">
                              <a:latin typeface="楷体" panose="02010609060101010101" pitchFamily="49" charset="-122"/>
                              <a:ea typeface="楷体" panose="02010609060101010101" pitchFamily="49" charset="-122"/>
                            </a:rPr>
                            <a:t>S=πr²</a:t>
                          </a:r>
                          <a:endParaRPr lang="zh-CN" altLang="en-US" sz="2400" b="1" dirty="0">
                            <a:latin typeface="楷体" panose="02010609060101010101" pitchFamily="49" charset="-122"/>
                            <a:ea typeface="楷体" panose="02010609060101010101" pitchFamily="49" charset="-122"/>
                          </a:endParaRPr>
                        </a:p>
                      </a:txBody>
                      <a:tcPr/>
                    </a:tc>
                  </a:tr>
                </a:tbl>
              </a:graphicData>
            </a:graphic>
          </p:graphicFrame>
        </mc:Fallback>
      </mc:AlternateContent>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12"/>
          <p:cNvSpPr>
            <a:spLocks noChangeArrowheads="1"/>
          </p:cNvSpPr>
          <p:nvPr/>
        </p:nvSpPr>
        <p:spPr bwMode="auto">
          <a:xfrm>
            <a:off x="3200971" y="1563638"/>
            <a:ext cx="5617021" cy="400110"/>
          </a:xfrm>
          <a:prstGeom prst="rect">
            <a:avLst/>
          </a:prstGeom>
          <a:noFill/>
          <a:ln w="9525">
            <a:noFill/>
            <a:miter lim="800000"/>
          </a:ln>
        </p:spPr>
        <p:txBody>
          <a:bodyPr wrap="square">
            <a:spAutoFit/>
          </a:bodyPr>
          <a:lstStyle/>
          <a:p>
            <a:endParaRPr lang="zh-CN" altLang="en-US" sz="2000" dirty="0">
              <a:ea typeface="楷体_GB2312" panose="02010609030101010101" charset="-122"/>
            </a:endParaRPr>
          </a:p>
        </p:txBody>
      </p:sp>
      <p:sp>
        <p:nvSpPr>
          <p:cNvPr id="8" name="Rectangle 15"/>
          <p:cNvSpPr>
            <a:spLocks noChangeArrowheads="1"/>
          </p:cNvSpPr>
          <p:nvPr/>
        </p:nvSpPr>
        <p:spPr bwMode="auto">
          <a:xfrm>
            <a:off x="3561334" y="2218269"/>
            <a:ext cx="184731" cy="400110"/>
          </a:xfrm>
          <a:prstGeom prst="rect">
            <a:avLst/>
          </a:prstGeom>
          <a:noFill/>
          <a:ln w="9525">
            <a:noFill/>
            <a:miter lim="800000"/>
          </a:ln>
        </p:spPr>
        <p:txBody>
          <a:bodyPr wrap="none">
            <a:spAutoFit/>
          </a:bodyPr>
          <a:lstStyle/>
          <a:p>
            <a:endParaRPr lang="zh-CN" altLang="en-US" sz="2000" dirty="0">
              <a:ea typeface="楷体_GB2312" panose="02010609030101010101" charset="-122"/>
            </a:endParaRPr>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nvGraphicFramePr>
            <p:xfrm>
              <a:off x="397050" y="423819"/>
              <a:ext cx="8424936" cy="4369372"/>
            </p:xfrm>
            <a:graphic>
              <a:graphicData uri="http://schemas.openxmlformats.org/drawingml/2006/table">
                <a:tbl>
                  <a:tblPr firstRow="1" bandRow="1">
                    <a:tableStyleId>{5C22544A-7EE6-4342-B048-85BDC9FD1C3A}</a:tableStyleId>
                  </a:tblPr>
                  <a:tblGrid>
                    <a:gridCol w="1366638"/>
                    <a:gridCol w="7058298"/>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放大或缩小</a:t>
                          </a:r>
                          <a:endParaRPr lang="zh-CN" altLang="en-US" sz="1800" b="1" dirty="0">
                            <a:latin typeface="楷体" panose="02010609060101010101" pitchFamily="49" charset="-122"/>
                            <a:ea typeface="楷体" panose="02010609060101010101" pitchFamily="49" charset="-122"/>
                          </a:endParaRPr>
                        </a:p>
                      </a:txBody>
                      <a:tcPr/>
                    </a:tc>
                    <a:tc>
                      <a:txBody>
                        <a:bodyPr/>
                        <a:lstStyle/>
                        <a:p>
                          <a:r>
                            <a:rPr lang="zh-CN" altLang="zh-CN" sz="1800" b="1" dirty="0">
                              <a:latin typeface="楷体" panose="02010609060101010101" pitchFamily="49" charset="-122"/>
                              <a:ea typeface="楷体" panose="02010609060101010101" pitchFamily="49" charset="-122"/>
                            </a:rPr>
                            <a:t>能够完全重合的两个图形的大小和形状完全相同。图形放大或缩小得到的图形与原图形相比，大小不同，形状相同</a:t>
                          </a:r>
                          <a:r>
                            <a:rPr lang="zh-CN" altLang="en-US" sz="1800" b="1" dirty="0">
                              <a:latin typeface="楷体" panose="02010609060101010101" pitchFamily="49" charset="-122"/>
                              <a:ea typeface="楷体" panose="02010609060101010101" pitchFamily="49" charset="-122"/>
                            </a:rPr>
                            <a:t>。</a:t>
                          </a:r>
                          <a:endParaRPr lang="zh-CN" altLang="en-US" sz="1800" b="1" dirty="0">
                            <a:latin typeface="楷体" panose="02010609060101010101" pitchFamily="49" charset="-122"/>
                            <a:ea typeface="楷体" panose="02010609060101010101" pitchFamily="49" charset="-122"/>
                          </a:endParaRP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比例尺</a:t>
                          </a:r>
                          <a:endParaRPr lang="zh-CN" altLang="en-US" sz="18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比例尺是图上距离与实际距离的比</a:t>
                          </a:r>
                          <a:r>
                            <a:rPr lang="zh-CN" altLang="en-US" sz="18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1800" b="1" i="1" smtClean="0">
                                      <a:latin typeface="Cambria Math" panose="02040503050406030204"/>
                                    </a:rPr>
                                  </m:ctrlPr>
                                </m:fPr>
                                <m:num>
                                  <m:r>
                                    <a:rPr lang="zh-CN" altLang="en-US" sz="1800" b="1" i="1">
                                      <a:latin typeface="Cambria Math" panose="02040503050406030204"/>
                                    </a:rPr>
                                    <m:t>图上距离</m:t>
                                  </m:r>
                                </m:num>
                                <m:den>
                                  <m:r>
                                    <a:rPr lang="zh-CN" altLang="en-US" sz="1800" b="1" i="1">
                                      <a:latin typeface="Cambria Math" panose="02040503050406030204"/>
                                    </a:rPr>
                                    <m:t>实际距离</m:t>
                                  </m:r>
                                </m:den>
                              </m:f>
                              <m:r>
                                <m:rPr>
                                  <m:nor/>
                                </m:rPr>
                                <a:rPr lang="en-US" altLang="zh-CN" sz="1800" b="1">
                                  <a:latin typeface="楷体" panose="02010609060101010101" pitchFamily="49" charset="-122"/>
                                  <a:ea typeface="楷体" panose="02010609060101010101" pitchFamily="49" charset="-122"/>
                                </a:rPr>
                                <m:t>=</m:t>
                              </m:r>
                              <m:r>
                                <m:rPr>
                                  <m:nor/>
                                </m:rPr>
                                <a:rPr lang="zh-CN" altLang="en-US" sz="1800" b="1">
                                  <a:latin typeface="楷体" panose="02010609060101010101" pitchFamily="49" charset="-122"/>
                                  <a:ea typeface="楷体" panose="02010609060101010101" pitchFamily="49" charset="-122"/>
                                </a:rPr>
                                <m:t>比例尺</m:t>
                              </m:r>
                            </m:oMath>
                          </a14:m>
                          <a:endParaRPr lang="zh-CN" altLang="en-US" sz="1800" b="1" dirty="0">
                            <a:latin typeface="楷体" panose="02010609060101010101" pitchFamily="49" charset="-122"/>
                            <a:ea typeface="楷体" panose="02010609060101010101" pitchFamily="49" charset="-122"/>
                          </a:endParaRPr>
                        </a:p>
                      </a:txBody>
                      <a:tcPr/>
                    </a:tc>
                  </a:tr>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确定</a:t>
                          </a:r>
                          <a:r>
                            <a:rPr lang="zh-CN" altLang="en-US" sz="1800" b="1" dirty="0">
                              <a:latin typeface="楷体" panose="02010609060101010101" pitchFamily="49" charset="-122"/>
                              <a:ea typeface="楷体" panose="02010609060101010101" pitchFamily="49" charset="-122"/>
                            </a:rPr>
                            <a:t>位置</a:t>
                          </a:r>
                          <a:endParaRPr lang="zh-CN" altLang="zh-CN" sz="18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根据平面图描述物体的实际位置，要说出物体相对于参照点的方向和实际距离。</a:t>
                          </a:r>
                          <a:endParaRPr lang="zh-CN" altLang="en-US" sz="1800" b="1" dirty="0">
                            <a:latin typeface="楷体" panose="02010609060101010101" pitchFamily="49" charset="-122"/>
                            <a:ea typeface="楷体" panose="02010609060101010101" pitchFamily="49" charset="-122"/>
                          </a:endParaRPr>
                        </a:p>
                      </a:txBody>
                      <a:tcPr/>
                    </a:tc>
                  </a:tr>
                  <a:tr h="370840">
                    <a:tc vMerge="1">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画平面图确定物体的图上位置，要先画出以参照点为原点的十字线并标注上</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北</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右</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东</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和比例尺，再根据物体相对于参照点的方向和图上距离画出线段并标示方位角和物体。</a:t>
                          </a:r>
                          <a:endParaRPr lang="zh-CN" altLang="en-US" sz="1800" b="1" dirty="0">
                            <a:latin typeface="楷体" panose="02010609060101010101" pitchFamily="49" charset="-122"/>
                            <a:ea typeface="楷体" panose="02010609060101010101" pitchFamily="49" charset="-122"/>
                          </a:endParaRPr>
                        </a:p>
                      </a:txBody>
                      <a:tcPr/>
                    </a:tc>
                  </a:tr>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描述行走</a:t>
                          </a: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路线</a:t>
                          </a:r>
                          <a:endParaRPr lang="zh-CN" altLang="en-US" sz="18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根据平面图描述行走路线，要从起点开始依次说出从一个地点向什么方向行走多长的实际距离到达下一个地点。</a:t>
                          </a:r>
                          <a:endParaRPr lang="zh-CN" altLang="en-US" sz="1800" b="1" dirty="0">
                            <a:latin typeface="楷体" panose="02010609060101010101" pitchFamily="49" charset="-122"/>
                            <a:ea typeface="楷体" panose="02010609060101010101" pitchFamily="49" charset="-122"/>
                          </a:endParaRPr>
                        </a:p>
                      </a:txBody>
                      <a:tcPr/>
                    </a:tc>
                  </a:tr>
                  <a:tr h="370840">
                    <a:tc vMerge="1">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画行走路线图，要先画方向标和标注比例尺，再根据各个物体相对于参照点的方向和图上距离依次画出行走路线图的各条线段并标示方位角和物体。</a:t>
                          </a:r>
                          <a:endParaRPr lang="zh-CN" altLang="en-US" sz="1800" b="1" dirty="0">
                            <a:latin typeface="楷体" panose="02010609060101010101" pitchFamily="49" charset="-122"/>
                            <a:ea typeface="楷体" panose="02010609060101010101" pitchFamily="49" charset="-122"/>
                          </a:endParaRPr>
                        </a:p>
                      </a:txBody>
                      <a:tcPr/>
                    </a:tc>
                  </a:tr>
                </a:tbl>
              </a:graphicData>
            </a:graphic>
          </p:graphicFrame>
        </mc:Choice>
        <mc:Fallback xmlns="">
          <p:graphicFrame>
            <p:nvGraphicFramePr>
              <p:cNvPr id="2" name="表格 1"/>
              <p:cNvGraphicFramePr>
                <a:graphicFrameLocks noGrp="1"/>
              </p:cNvGraphicFramePr>
              <p:nvPr/>
            </p:nvGraphicFramePr>
            <p:xfrm>
              <a:off x="397050" y="423819"/>
              <a:ext cx="8424936" cy="4369372"/>
            </p:xfrm>
            <a:graphic>
              <a:graphicData uri="http://schemas.openxmlformats.org/drawingml/2006/table">
                <a:tbl>
                  <a:tblPr firstRow="1" bandRow="1">
                    <a:tableStyleId>{5C22544A-7EE6-4342-B048-85BDC9FD1C3A}</a:tableStyleId>
                  </a:tblPr>
                  <a:tblGrid>
                    <a:gridCol w="1366638"/>
                    <a:gridCol w="7058298"/>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放大或缩小</a:t>
                          </a:r>
                          <a:endParaRPr lang="zh-CN" altLang="en-US" sz="1800" b="1" dirty="0">
                            <a:latin typeface="楷体" panose="02010609060101010101" pitchFamily="49" charset="-122"/>
                            <a:ea typeface="楷体" panose="02010609060101010101" pitchFamily="49" charset="-122"/>
                          </a:endParaRPr>
                        </a:p>
                      </a:txBody>
                      <a:tcPr/>
                    </a:tc>
                    <a:tc>
                      <a:txBody>
                        <a:bodyPr/>
                        <a:lstStyle/>
                        <a:p>
                          <a:r>
                            <a:rPr lang="zh-CN" altLang="zh-CN" sz="1800" b="1" dirty="0">
                              <a:latin typeface="楷体" panose="02010609060101010101" pitchFamily="49" charset="-122"/>
                              <a:ea typeface="楷体" panose="02010609060101010101" pitchFamily="49" charset="-122"/>
                            </a:rPr>
                            <a:t>能够完全重合的两个图形的大小和形状完全相同。图形放大或缩小得到的图形与原图形相比，大小不同，形状相同</a:t>
                          </a:r>
                          <a:r>
                            <a:rPr lang="zh-CN" altLang="en-US" sz="1800" b="1" dirty="0">
                              <a:latin typeface="楷体" panose="02010609060101010101" pitchFamily="49" charset="-122"/>
                              <a:ea typeface="楷体" panose="02010609060101010101" pitchFamily="49" charset="-122"/>
                            </a:rPr>
                            <a:t>。</a:t>
                          </a:r>
                          <a:endParaRPr lang="zh-CN" altLang="en-US" sz="1800" b="1" dirty="0">
                            <a:latin typeface="楷体" panose="02010609060101010101" pitchFamily="49" charset="-122"/>
                            <a:ea typeface="楷体" panose="02010609060101010101" pitchFamily="49" charset="-122"/>
                          </a:endParaRPr>
                        </a:p>
                      </a:txBody>
                      <a:tcPr/>
                    </a:tc>
                  </a:tr>
                  <a:tr h="52133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比例尺</a:t>
                          </a:r>
                          <a:endParaRPr lang="zh-CN" altLang="en-US" sz="1800" b="1" dirty="0">
                            <a:latin typeface="楷体" panose="02010609060101010101" pitchFamily="49" charset="-122"/>
                            <a:ea typeface="楷体" panose="02010609060101010101" pitchFamily="49" charset="-122"/>
                          </a:endParaRPr>
                        </a:p>
                      </a:txBody>
                      <a:tcPr/>
                    </a:tc>
                    <a:tc>
                      <a:txBody>
                        <a:bodyPr/>
                        <a:lstStyle/>
                        <a:p>
                          <a:endParaRPr lang="zh-CN"/>
                        </a:p>
                      </a:txBody>
                      <a:tcPr>
                        <a:blipFill>
                          <a:blip r:embed="rId1"/>
                        </a:blipFill>
                      </a:tcPr>
                    </a:tc>
                  </a:tr>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确定</a:t>
                          </a:r>
                          <a:r>
                            <a:rPr lang="zh-CN" altLang="en-US" sz="1800" b="1" dirty="0">
                              <a:latin typeface="楷体" panose="02010609060101010101" pitchFamily="49" charset="-122"/>
                              <a:ea typeface="楷体" panose="02010609060101010101" pitchFamily="49" charset="-122"/>
                            </a:rPr>
                            <a:t>位置</a:t>
                          </a:r>
                          <a:endParaRPr lang="zh-CN" altLang="zh-CN" sz="18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根据平面图描述物体的实际位置，要说出物体相对于参照点的方向和实际距离。</a:t>
                          </a:r>
                          <a:endParaRPr lang="zh-CN" altLang="en-US" sz="1800" b="1" dirty="0">
                            <a:latin typeface="楷体" panose="02010609060101010101" pitchFamily="49" charset="-122"/>
                            <a:ea typeface="楷体" panose="02010609060101010101" pitchFamily="49" charset="-122"/>
                          </a:endParaRPr>
                        </a:p>
                      </a:txBody>
                      <a:tcPr/>
                    </a:tc>
                  </a:tr>
                  <a:tr h="370840">
                    <a:tc vMerge="1">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画平面图确定物体的图上位置，要先画出以参照点为原点的十字线并标注上</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北</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右</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东</a:t>
                          </a:r>
                          <a:r>
                            <a:rPr lang="en-US" altLang="zh-CN" sz="1800" b="1" dirty="0">
                              <a:latin typeface="楷体" panose="02010609060101010101" pitchFamily="49" charset="-122"/>
                              <a:ea typeface="楷体" panose="02010609060101010101" pitchFamily="49" charset="-122"/>
                            </a:rPr>
                            <a:t>”</a:t>
                          </a:r>
                          <a:r>
                            <a:rPr lang="zh-CN" altLang="zh-CN" sz="1800" b="1" dirty="0">
                              <a:latin typeface="楷体" panose="02010609060101010101" pitchFamily="49" charset="-122"/>
                              <a:ea typeface="楷体" panose="02010609060101010101" pitchFamily="49" charset="-122"/>
                            </a:rPr>
                            <a:t>和比例尺，再根据物体相对于参照点的方向和图上距离画出线段并标示方位角和物体。</a:t>
                          </a:r>
                          <a:endParaRPr lang="zh-CN" altLang="en-US" sz="1800" b="1" dirty="0">
                            <a:latin typeface="楷体" panose="02010609060101010101" pitchFamily="49" charset="-122"/>
                            <a:ea typeface="楷体" panose="02010609060101010101" pitchFamily="49" charset="-122"/>
                          </a:endParaRPr>
                        </a:p>
                      </a:txBody>
                      <a:tcPr/>
                    </a:tc>
                  </a:tr>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描述行走</a:t>
                          </a:r>
                          <a:endParaRPr lang="en-US" altLang="zh-CN" sz="1800" b="1" dirty="0">
                            <a:latin typeface="楷体" panose="02010609060101010101" pitchFamily="49" charset="-122"/>
                            <a:ea typeface="楷体" panose="02010609060101010101" pitchFamily="49" charset="-122"/>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路线</a:t>
                          </a:r>
                          <a:endParaRPr lang="zh-CN" altLang="en-US" sz="1800" b="1" dirty="0">
                            <a:latin typeface="楷体" panose="02010609060101010101" pitchFamily="49" charset="-122"/>
                            <a:ea typeface="楷体" panose="02010609060101010101" pitchFamily="49" charset="-122"/>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根据平面图描述行走路线，要从起点开始依次说出从一个地点向什么方向行走多长的实际距离到达下一个地点。</a:t>
                          </a:r>
                          <a:endParaRPr lang="zh-CN" altLang="en-US" sz="1800" b="1" dirty="0">
                            <a:latin typeface="楷体" panose="02010609060101010101" pitchFamily="49" charset="-122"/>
                            <a:ea typeface="楷体" panose="02010609060101010101" pitchFamily="49" charset="-122"/>
                          </a:endParaRPr>
                        </a:p>
                      </a:txBody>
                      <a:tcPr/>
                    </a:tc>
                  </a:tr>
                  <a:tr h="370840">
                    <a:tc vMerge="1">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dirty="0">
                              <a:latin typeface="楷体" panose="02010609060101010101" pitchFamily="49" charset="-122"/>
                              <a:ea typeface="楷体" panose="02010609060101010101" pitchFamily="49" charset="-122"/>
                            </a:rPr>
                            <a:t>画行走路线图，要先画方向标和标注比例尺，再根据各个物体相对于参照点的方向和图上距离依次画出行走路线图的各条线段并标示方位角和物体。</a:t>
                          </a:r>
                          <a:endParaRPr lang="zh-CN" altLang="en-US" sz="1800" b="1" dirty="0">
                            <a:latin typeface="楷体" panose="02010609060101010101" pitchFamily="49" charset="-122"/>
                            <a:ea typeface="楷体" panose="02010609060101010101" pitchFamily="49" charset="-122"/>
                          </a:endParaRPr>
                        </a:p>
                      </a:txBody>
                      <a:tcPr/>
                    </a:tc>
                  </a:tr>
                </a:tbl>
              </a:graphicData>
            </a:graphic>
          </p:graphicFrame>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83" name="Rectangle 15"/>
          <p:cNvSpPr>
            <a:spLocks noChangeArrowheads="1"/>
          </p:cNvSpPr>
          <p:nvPr/>
        </p:nvSpPr>
        <p:spPr bwMode="auto">
          <a:xfrm>
            <a:off x="2082800" y="2528253"/>
            <a:ext cx="309880" cy="398780"/>
          </a:xfrm>
          <a:prstGeom prst="rect">
            <a:avLst/>
          </a:prstGeom>
          <a:noFill/>
          <a:ln w="9525">
            <a:noFill/>
            <a:miter lim="800000"/>
          </a:ln>
        </p:spPr>
        <p:txBody>
          <a:bodyPr wrap="none">
            <a:spAutoFit/>
          </a:bodyPr>
          <a:lstStyle/>
          <a:p>
            <a:endParaRPr lang="zh-CN" altLang="en-US" sz="2000" dirty="0">
              <a:ea typeface="楷体_GB2312" panose="02010609030101010101" charset="-122"/>
            </a:endParaRPr>
          </a:p>
        </p:txBody>
      </p:sp>
      <p:sp>
        <p:nvSpPr>
          <p:cNvPr id="89105" name="Rectangle 17"/>
          <p:cNvSpPr>
            <a:spLocks noChangeArrowheads="1"/>
          </p:cNvSpPr>
          <p:nvPr/>
        </p:nvSpPr>
        <p:spPr bwMode="auto">
          <a:xfrm>
            <a:off x="2555776" y="770880"/>
            <a:ext cx="2736304" cy="523220"/>
          </a:xfrm>
          <a:prstGeom prst="rect">
            <a:avLst/>
          </a:prstGeom>
          <a:noFill/>
          <a:ln w="9525">
            <a:noFill/>
            <a:miter lim="800000"/>
          </a:ln>
        </p:spPr>
        <p:txBody>
          <a:bodyPr wrap="square">
            <a:spAutoFit/>
          </a:bodyPr>
          <a:lstStyle/>
          <a:p>
            <a:r>
              <a:rPr lang="zh-CN" altLang="zh-CN" sz="2800" b="1" dirty="0">
                <a:solidFill>
                  <a:srgbClr val="000000"/>
                </a:solidFill>
                <a:latin typeface="楷体" panose="02010609060101010101" pitchFamily="49" charset="-122"/>
                <a:ea typeface="楷体" panose="02010609060101010101" pitchFamily="49" charset="-122"/>
              </a:rPr>
              <a:t>可能性</a:t>
            </a:r>
            <a:endParaRPr lang="zh-CN" altLang="en-US" sz="2800" b="1" dirty="0">
              <a:latin typeface="楷体" panose="02010609060101010101" pitchFamily="49" charset="-122"/>
              <a:ea typeface="楷体" panose="02010609060101010101" pitchFamily="49" charset="-122"/>
            </a:endParaRPr>
          </a:p>
        </p:txBody>
      </p:sp>
      <p:graphicFrame>
        <p:nvGraphicFramePr>
          <p:cNvPr id="2" name="表格 1"/>
          <p:cNvGraphicFramePr/>
          <p:nvPr/>
        </p:nvGraphicFramePr>
        <p:xfrm>
          <a:off x="899592" y="1397675"/>
          <a:ext cx="7396480" cy="2099691"/>
        </p:xfrm>
        <a:graphic>
          <a:graphicData uri="http://schemas.openxmlformats.org/drawingml/2006/table">
            <a:tbl>
              <a:tblPr firstRow="1" bandRow="1">
                <a:tableStyleId>{5C22544A-7EE6-4342-B048-85BDC9FD1C3A}</a:tableStyleId>
              </a:tblPr>
              <a:tblGrid>
                <a:gridCol w="7396480"/>
              </a:tblGrid>
              <a:tr h="944880">
                <a:tc>
                  <a:txBody>
                    <a:bodyPr/>
                    <a:lstStyle/>
                    <a:p>
                      <a:pPr marL="0" marR="0" indent="0" algn="l" defTabSz="685165" rtl="0" eaLnBrk="1" fontAlgn="auto" latinLnBrk="0" hangingPunct="1">
                        <a:lnSpc>
                          <a:spcPct val="100000"/>
                        </a:lnSpc>
                        <a:spcBef>
                          <a:spcPts val="0"/>
                        </a:spcBef>
                        <a:spcAft>
                          <a:spcPts val="0"/>
                        </a:spcAft>
                        <a:buClrTx/>
                        <a:buSzTx/>
                        <a:buFontTx/>
                        <a:buNone/>
                        <a:defRPr/>
                      </a:pPr>
                      <a:r>
                        <a:rPr lang="zh-CN" altLang="en-US" sz="2400" dirty="0">
                          <a:latin typeface="楷体" panose="02010609060101010101" pitchFamily="49" charset="-122"/>
                          <a:ea typeface="楷体" panose="02010609060101010101" pitchFamily="49" charset="-122"/>
                        </a:rPr>
                        <a:t>事件发生的可能性有大有小。当某种物品的数量较多或条件对某些事件有利时，发生的可能性就大些，反之，发生的可能性就小一些。</a:t>
                      </a:r>
                      <a:endParaRPr lang="zh-CN" altLang="en-US" sz="2400" dirty="0">
                        <a:latin typeface="楷体" panose="02010609060101010101" pitchFamily="49" charset="-122"/>
                        <a:ea typeface="楷体" panose="02010609060101010101" pitchFamily="49" charset="-122"/>
                      </a:endParaRPr>
                    </a:p>
                  </a:txBody>
                  <a:tcPr/>
                </a:tc>
              </a:tr>
              <a:tr h="381000">
                <a:tc>
                  <a:txBody>
                    <a:bodyPr/>
                    <a:lstStyle/>
                    <a:p>
                      <a:pPr marL="0" marR="0" indent="0" algn="l" defTabSz="914400" rtl="0" eaLnBrk="1" fontAlgn="auto" latinLnBrk="0" hangingPunct="1">
                        <a:lnSpc>
                          <a:spcPct val="120000"/>
                        </a:lnSpc>
                        <a:spcBef>
                          <a:spcPts val="0"/>
                        </a:spcBef>
                        <a:spcAft>
                          <a:spcPts val="0"/>
                        </a:spcAft>
                        <a:buClrTx/>
                        <a:buSzTx/>
                        <a:buFontTx/>
                        <a:buNone/>
                        <a:defRPr/>
                      </a:pPr>
                      <a:r>
                        <a:rPr lang="zh-CN" altLang="en-US" sz="2400" b="1" dirty="0">
                          <a:latin typeface="楷体" panose="02010609060101010101" pitchFamily="49" charset="-122"/>
                          <a:ea typeface="楷体" panose="02010609060101010101" pitchFamily="49" charset="-122"/>
                        </a:rPr>
                        <a:t>根据事件发生的情况，可以用“一定”“偶尔”“经常”“可能”“不可能”等来描述。</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txBody>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9105"/>
                                        </p:tgtEl>
                                        <p:attrNameLst>
                                          <p:attrName>style.visibility</p:attrName>
                                        </p:attrNameLst>
                                      </p:cBhvr>
                                      <p:to>
                                        <p:strVal val="visible"/>
                                      </p:to>
                                    </p:set>
                                    <p:animEffect transition="in" filter="wipe(left)">
                                      <p:cBhvr>
                                        <p:cTn id="7" dur="1000"/>
                                        <p:tgtEl>
                                          <p:spTgt spid="8910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wipe(up)">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1"/>
          <a:srcRect/>
          <a:stretch>
            <a:fillRect/>
          </a:stretch>
        </p:blipFill>
        <p:spPr bwMode="auto">
          <a:xfrm>
            <a:off x="386051" y="1131665"/>
            <a:ext cx="566737" cy="317500"/>
          </a:xfrm>
          <a:prstGeom prst="rect">
            <a:avLst/>
          </a:prstGeom>
          <a:noFill/>
          <a:ln w="9525">
            <a:noFill/>
            <a:miter lim="800000"/>
            <a:headEnd/>
            <a:tailEnd/>
          </a:ln>
        </p:spPr>
      </p:pic>
      <p:pic>
        <p:nvPicPr>
          <p:cNvPr id="36" name="图片 14"/>
          <p:cNvPicPr>
            <a:picLocks noChangeAspect="1"/>
          </p:cNvPicPr>
          <p:nvPr/>
        </p:nvPicPr>
        <p:blipFill>
          <a:blip r:embed="rId2"/>
          <a:srcRect/>
          <a:stretch>
            <a:fillRect/>
          </a:stretch>
        </p:blipFill>
        <p:spPr bwMode="auto">
          <a:xfrm>
            <a:off x="327026" y="458998"/>
            <a:ext cx="366902" cy="456568"/>
          </a:xfrm>
          <a:prstGeom prst="rect">
            <a:avLst/>
          </a:prstGeom>
          <a:noFill/>
          <a:ln w="9525">
            <a:noFill/>
            <a:miter lim="800000"/>
            <a:headEnd/>
            <a:tailEnd/>
          </a:ln>
        </p:spPr>
      </p:pic>
      <p:sp>
        <p:nvSpPr>
          <p:cNvPr id="40" name="文本框 14"/>
          <p:cNvSpPr txBox="1">
            <a:spLocks noChangeArrowheads="1"/>
          </p:cNvSpPr>
          <p:nvPr/>
        </p:nvSpPr>
        <p:spPr bwMode="auto">
          <a:xfrm>
            <a:off x="827584" y="411510"/>
            <a:ext cx="1847424" cy="561975"/>
          </a:xfrm>
          <a:prstGeom prst="rect">
            <a:avLst/>
          </a:prstGeom>
          <a:noFill/>
          <a:ln w="9525">
            <a:noFill/>
            <a:miter lim="800000"/>
          </a:ln>
        </p:spPr>
        <p:txBody>
          <a:bodyPr lIns="68580" tIns="34290" rIns="68580" bIns="34290">
            <a:spAutoFit/>
          </a:bodyPr>
          <a:lstStyle/>
          <a:p>
            <a:r>
              <a:rPr lang="zh-CN" altLang="en-US" sz="3200" b="1" dirty="0">
                <a:solidFill>
                  <a:srgbClr val="875000"/>
                </a:solidFill>
                <a:latin typeface="幼圆" panose="02010509060101010101" charset="-122"/>
                <a:ea typeface="幼圆" panose="02010509060101010101" charset="-122"/>
              </a:rPr>
              <a:t>巩固练习</a:t>
            </a:r>
            <a:endParaRPr lang="zh-CN" altLang="en-US" sz="3200" b="1" dirty="0">
              <a:solidFill>
                <a:srgbClr val="875000"/>
              </a:solidFill>
              <a:latin typeface="幼圆" panose="02010509060101010101" charset="-122"/>
              <a:ea typeface="幼圆" panose="02010509060101010101" charset="-122"/>
            </a:endParaRPr>
          </a:p>
        </p:txBody>
      </p:sp>
      <p:sp>
        <p:nvSpPr>
          <p:cNvPr id="2" name="矩形 1"/>
          <p:cNvSpPr/>
          <p:nvPr/>
        </p:nvSpPr>
        <p:spPr>
          <a:xfrm>
            <a:off x="971600" y="1059582"/>
            <a:ext cx="1382301"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填一填</a:t>
            </a:r>
            <a:endParaRPr lang="zh-CN" altLang="en-US" sz="2400" b="1" dirty="0">
              <a:latin typeface="楷体" panose="02010609060101010101" pitchFamily="49" charset="-122"/>
              <a:ea typeface="楷体" panose="02010609060101010101" pitchFamily="49" charset="-122"/>
            </a:endParaRPr>
          </a:p>
        </p:txBody>
      </p:sp>
      <p:sp>
        <p:nvSpPr>
          <p:cNvPr id="9" name="矩形 8"/>
          <p:cNvSpPr/>
          <p:nvPr/>
        </p:nvSpPr>
        <p:spPr>
          <a:xfrm>
            <a:off x="323528" y="1527195"/>
            <a:ext cx="8208912"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⑴如果前进</a:t>
            </a:r>
            <a:r>
              <a:rPr lang="en-US" altLang="zh-CN" sz="2400" b="1" dirty="0">
                <a:latin typeface="楷体" panose="02010609060101010101" pitchFamily="49" charset="-122"/>
                <a:ea typeface="楷体" panose="02010609060101010101" pitchFamily="49" charset="-122"/>
              </a:rPr>
              <a:t>8m</a:t>
            </a:r>
            <a:r>
              <a:rPr lang="zh-CN" altLang="en-US" sz="2400" b="1" dirty="0">
                <a:latin typeface="楷体" panose="02010609060101010101" pitchFamily="49" charset="-122"/>
                <a:ea typeface="楷体" panose="02010609060101010101" pitchFamily="49" charset="-122"/>
              </a:rPr>
              <a:t>记作</a:t>
            </a:r>
            <a:r>
              <a:rPr lang="en-US" altLang="zh-CN" sz="2400" b="1" dirty="0">
                <a:latin typeface="楷体" panose="02010609060101010101" pitchFamily="49" charset="-122"/>
                <a:ea typeface="楷体" panose="02010609060101010101" pitchFamily="49" charset="-122"/>
              </a:rPr>
              <a:t>+8m</a:t>
            </a:r>
            <a:r>
              <a:rPr lang="zh-CN" altLang="en-US" sz="2400" b="1" dirty="0">
                <a:latin typeface="楷体" panose="02010609060101010101" pitchFamily="49" charset="-122"/>
                <a:ea typeface="楷体" panose="02010609060101010101" pitchFamily="49" charset="-122"/>
              </a:rPr>
              <a:t>，那么</a:t>
            </a:r>
            <a:r>
              <a:rPr lang="en-US" altLang="zh-CN" sz="2400" b="1" dirty="0">
                <a:latin typeface="楷体" panose="02010609060101010101" pitchFamily="49" charset="-122"/>
                <a:ea typeface="楷体" panose="02010609060101010101" pitchFamily="49" charset="-122"/>
              </a:rPr>
              <a:t>-12m</a:t>
            </a:r>
            <a:r>
              <a:rPr lang="zh-CN" altLang="en-US" sz="2400" b="1" dirty="0">
                <a:latin typeface="楷体" panose="02010609060101010101" pitchFamily="49" charset="-122"/>
                <a:ea typeface="楷体" panose="02010609060101010101" pitchFamily="49" charset="-122"/>
              </a:rPr>
              <a:t>表示（        ）。</a:t>
            </a:r>
            <a:endParaRPr lang="zh-CN" altLang="en-US" sz="2400" b="1" dirty="0">
              <a:latin typeface="楷体" panose="02010609060101010101" pitchFamily="49" charset="-122"/>
              <a:ea typeface="楷体" panose="02010609060101010101" pitchFamily="49" charset="-122"/>
            </a:endParaRPr>
          </a:p>
        </p:txBody>
      </p:sp>
      <p:sp>
        <p:nvSpPr>
          <p:cNvPr id="10" name="矩形 9"/>
          <p:cNvSpPr/>
          <p:nvPr/>
        </p:nvSpPr>
        <p:spPr>
          <a:xfrm>
            <a:off x="353211" y="2062324"/>
            <a:ext cx="8790789"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⑵如果</a:t>
            </a:r>
            <a:r>
              <a:rPr lang="en-US" altLang="zh-CN" sz="2400" b="1" dirty="0">
                <a:latin typeface="楷体" panose="02010609060101010101" pitchFamily="49" charset="-122"/>
                <a:ea typeface="楷体" panose="02010609060101010101" pitchFamily="49" charset="-122"/>
              </a:rPr>
              <a:t>-9cm</a:t>
            </a:r>
            <a:r>
              <a:rPr lang="zh-CN" altLang="en-US" sz="2400" b="1" dirty="0">
                <a:latin typeface="楷体" panose="02010609060101010101" pitchFamily="49" charset="-122"/>
                <a:ea typeface="楷体" panose="02010609060101010101" pitchFamily="49" charset="-122"/>
              </a:rPr>
              <a:t>表示比平均身高矮</a:t>
            </a:r>
            <a:r>
              <a:rPr lang="en-US" altLang="zh-CN" sz="2400" b="1" dirty="0">
                <a:latin typeface="楷体" panose="02010609060101010101" pitchFamily="49" charset="-122"/>
                <a:ea typeface="楷体" panose="02010609060101010101" pitchFamily="49" charset="-122"/>
              </a:rPr>
              <a:t>9cm</a:t>
            </a:r>
            <a:r>
              <a:rPr lang="zh-CN" altLang="en-US" sz="2400" b="1" dirty="0">
                <a:latin typeface="楷体" panose="02010609060101010101" pitchFamily="49" charset="-122"/>
                <a:ea typeface="楷体" panose="02010609060101010101" pitchFamily="49" charset="-122"/>
              </a:rPr>
              <a:t>，那么</a:t>
            </a:r>
            <a:r>
              <a:rPr lang="en-US" altLang="zh-CN" sz="2400" b="1" dirty="0">
                <a:latin typeface="楷体" panose="02010609060101010101" pitchFamily="49" charset="-122"/>
                <a:ea typeface="楷体" panose="02010609060101010101" pitchFamily="49" charset="-122"/>
              </a:rPr>
              <a:t>+7cm</a:t>
            </a:r>
            <a:r>
              <a:rPr lang="zh-CN" altLang="en-US" sz="2400" b="1" dirty="0">
                <a:latin typeface="楷体" panose="02010609060101010101" pitchFamily="49" charset="-122"/>
                <a:ea typeface="楷体" panose="02010609060101010101" pitchFamily="49" charset="-122"/>
              </a:rPr>
              <a:t>表示（ </a:t>
            </a:r>
            <a:r>
              <a:rPr lang="zh-CN" altLang="en-US" sz="2400" b="1" dirty="0" smtClean="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11" name="矩形 10"/>
          <p:cNvSpPr/>
          <p:nvPr/>
        </p:nvSpPr>
        <p:spPr>
          <a:xfrm>
            <a:off x="345134" y="2674822"/>
            <a:ext cx="8208912" cy="83099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⑶如果取款</a:t>
            </a:r>
            <a:r>
              <a:rPr lang="en-US" altLang="zh-CN" sz="2400" b="1" dirty="0">
                <a:latin typeface="楷体" panose="02010609060101010101" pitchFamily="49" charset="-122"/>
                <a:ea typeface="楷体" panose="02010609060101010101" pitchFamily="49" charset="-122"/>
              </a:rPr>
              <a:t>200</a:t>
            </a:r>
            <a:r>
              <a:rPr lang="zh-CN" altLang="en-US" sz="2400" b="1" dirty="0">
                <a:latin typeface="楷体" panose="02010609060101010101" pitchFamily="49" charset="-122"/>
                <a:ea typeface="楷体" panose="02010609060101010101" pitchFamily="49" charset="-122"/>
              </a:rPr>
              <a:t>元记作</a:t>
            </a:r>
            <a:r>
              <a:rPr lang="en-US" altLang="zh-CN" sz="2400" b="1" dirty="0">
                <a:latin typeface="楷体" panose="02010609060101010101" pitchFamily="49" charset="-122"/>
                <a:ea typeface="楷体" panose="02010609060101010101" pitchFamily="49" charset="-122"/>
              </a:rPr>
              <a:t>-200</a:t>
            </a:r>
            <a:r>
              <a:rPr lang="zh-CN" altLang="en-US" sz="2400" b="1" dirty="0">
                <a:latin typeface="楷体" panose="02010609060101010101" pitchFamily="49" charset="-122"/>
                <a:ea typeface="楷体" panose="02010609060101010101" pitchFamily="49" charset="-122"/>
              </a:rPr>
              <a:t>元，那么存款</a:t>
            </a:r>
            <a:r>
              <a:rPr lang="en-US" altLang="zh-CN" sz="2400" b="1" dirty="0">
                <a:latin typeface="楷体" panose="02010609060101010101" pitchFamily="49" charset="-122"/>
                <a:ea typeface="楷体" panose="02010609060101010101" pitchFamily="49" charset="-122"/>
              </a:rPr>
              <a:t>500</a:t>
            </a:r>
            <a:r>
              <a:rPr lang="zh-CN" altLang="en-US" sz="2400" b="1" dirty="0">
                <a:latin typeface="楷体" panose="02010609060101010101" pitchFamily="49" charset="-122"/>
                <a:ea typeface="楷体" panose="02010609060101010101" pitchFamily="49" charset="-122"/>
              </a:rPr>
              <a:t>元应记作（      ）。</a:t>
            </a:r>
            <a:endParaRPr lang="en-US" altLang="zh-CN" sz="2400" b="1" dirty="0">
              <a:latin typeface="楷体" panose="02010609060101010101" pitchFamily="49" charset="-122"/>
              <a:ea typeface="楷体" panose="02010609060101010101" pitchFamily="49" charset="-122"/>
            </a:endParaRPr>
          </a:p>
        </p:txBody>
      </p:sp>
      <p:sp>
        <p:nvSpPr>
          <p:cNvPr id="12" name="矩形 11"/>
          <p:cNvSpPr/>
          <p:nvPr/>
        </p:nvSpPr>
        <p:spPr>
          <a:xfrm>
            <a:off x="333037" y="3367320"/>
            <a:ext cx="8208912"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⑷如果</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表示零上</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，那么</a:t>
            </a:r>
            <a:r>
              <a:rPr lang="en-US" altLang="zh-CN" sz="2400" b="1" dirty="0">
                <a:latin typeface="楷体" panose="02010609060101010101" pitchFamily="49" charset="-122"/>
                <a:ea typeface="楷体" panose="02010609060101010101" pitchFamily="49" charset="-122"/>
              </a:rPr>
              <a:t>-9℃</a:t>
            </a:r>
            <a:r>
              <a:rPr lang="zh-CN" altLang="en-US" sz="2400" b="1" dirty="0">
                <a:latin typeface="楷体" panose="02010609060101010101" pitchFamily="49" charset="-122"/>
                <a:ea typeface="楷体" panose="02010609060101010101" pitchFamily="49" charset="-122"/>
              </a:rPr>
              <a:t>表示（         ）。</a:t>
            </a:r>
            <a:endParaRPr lang="en-US" altLang="zh-CN" sz="2400" b="1" dirty="0">
              <a:latin typeface="楷体" panose="02010609060101010101" pitchFamily="49" charset="-122"/>
              <a:ea typeface="楷体" panose="02010609060101010101" pitchFamily="49" charset="-122"/>
            </a:endParaRPr>
          </a:p>
        </p:txBody>
      </p:sp>
      <p:sp>
        <p:nvSpPr>
          <p:cNvPr id="13" name="矩形 12"/>
          <p:cNvSpPr/>
          <p:nvPr/>
        </p:nvSpPr>
        <p:spPr>
          <a:xfrm>
            <a:off x="323528" y="3967484"/>
            <a:ext cx="8474580" cy="461665"/>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⑸如果</a:t>
            </a:r>
            <a:r>
              <a:rPr lang="en-US" altLang="zh-CN" sz="2400" b="1" dirty="0">
                <a:latin typeface="楷体" panose="02010609060101010101" pitchFamily="49" charset="-122"/>
                <a:ea typeface="楷体" panose="02010609060101010101" pitchFamily="49" charset="-122"/>
              </a:rPr>
              <a:t>-26m</a:t>
            </a:r>
            <a:r>
              <a:rPr lang="zh-CN" altLang="en-US" sz="2400" b="1" dirty="0">
                <a:latin typeface="楷体" panose="02010609060101010101" pitchFamily="49" charset="-122"/>
                <a:ea typeface="楷体" panose="02010609060101010101" pitchFamily="49" charset="-122"/>
              </a:rPr>
              <a:t>表示比海平面低</a:t>
            </a:r>
            <a:r>
              <a:rPr lang="en-US" altLang="zh-CN" sz="2400" b="1" dirty="0">
                <a:latin typeface="楷体" panose="02010609060101010101" pitchFamily="49" charset="-122"/>
                <a:ea typeface="楷体" panose="02010609060101010101" pitchFamily="49" charset="-122"/>
              </a:rPr>
              <a:t>26m</a:t>
            </a:r>
            <a:r>
              <a:rPr lang="zh-CN" altLang="en-US" sz="2400" b="1" dirty="0">
                <a:latin typeface="楷体" panose="02010609060101010101" pitchFamily="49" charset="-122"/>
                <a:ea typeface="楷体" panose="02010609060101010101" pitchFamily="49" charset="-122"/>
              </a:rPr>
              <a:t>，那么</a:t>
            </a:r>
            <a:r>
              <a:rPr lang="en-US" altLang="zh-CN" sz="2400" b="1" dirty="0">
                <a:latin typeface="楷体" panose="02010609060101010101" pitchFamily="49" charset="-122"/>
                <a:ea typeface="楷体" panose="02010609060101010101" pitchFamily="49" charset="-122"/>
              </a:rPr>
              <a:t>+888m</a:t>
            </a:r>
            <a:r>
              <a:rPr lang="zh-CN" altLang="en-US" sz="2400" b="1" dirty="0">
                <a:latin typeface="楷体" panose="02010609060101010101" pitchFamily="49" charset="-122"/>
                <a:ea typeface="楷体" panose="02010609060101010101" pitchFamily="49" charset="-122"/>
              </a:rPr>
              <a:t>表示</a:t>
            </a:r>
            <a:r>
              <a:rPr lang="zh-CN" altLang="en-US" sz="2400" b="1" dirty="0" smtClean="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14" name="矩形 13"/>
          <p:cNvSpPr/>
          <p:nvPr/>
        </p:nvSpPr>
        <p:spPr>
          <a:xfrm>
            <a:off x="5810285" y="1515814"/>
            <a:ext cx="1382301" cy="461665"/>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后退</a:t>
            </a:r>
            <a:r>
              <a:rPr lang="en-US" altLang="zh-CN" sz="2400" b="1" dirty="0">
                <a:solidFill>
                  <a:srgbClr val="FF0000"/>
                </a:solidFill>
                <a:latin typeface="楷体" panose="02010609060101010101" pitchFamily="49" charset="-122"/>
                <a:ea typeface="楷体" panose="02010609060101010101" pitchFamily="49" charset="-122"/>
              </a:rPr>
              <a:t>12m</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7167336" y="1867564"/>
            <a:ext cx="1523297" cy="830997"/>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比平均身高高</a:t>
            </a:r>
            <a:r>
              <a:rPr lang="en-US" altLang="zh-CN" sz="2400" b="1" dirty="0">
                <a:solidFill>
                  <a:srgbClr val="FF0000"/>
                </a:solidFill>
                <a:latin typeface="楷体" panose="02010609060101010101" pitchFamily="49" charset="-122"/>
                <a:ea typeface="楷体" panose="02010609060101010101" pitchFamily="49" charset="-122"/>
              </a:rPr>
              <a:t>7cm</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6" name="矩形 15"/>
          <p:cNvSpPr/>
          <p:nvPr/>
        </p:nvSpPr>
        <p:spPr>
          <a:xfrm>
            <a:off x="625709" y="3041652"/>
            <a:ext cx="1152127" cy="461665"/>
          </a:xfrm>
          <a:prstGeom prst="rect">
            <a:avLst/>
          </a:prstGeom>
        </p:spPr>
        <p:txBody>
          <a:bodyPr wrap="square">
            <a:spAutoFit/>
          </a:bodyPr>
          <a:lstStyle/>
          <a:p>
            <a:r>
              <a:rPr lang="en-US" altLang="zh-CN" sz="2400" b="1" dirty="0">
                <a:solidFill>
                  <a:srgbClr val="FF0000"/>
                </a:solidFill>
                <a:latin typeface="楷体" panose="02010609060101010101" pitchFamily="49" charset="-122"/>
                <a:ea typeface="楷体" panose="02010609060101010101" pitchFamily="49" charset="-122"/>
              </a:rPr>
              <a:t>+500</a:t>
            </a:r>
            <a:r>
              <a:rPr lang="zh-CN" altLang="en-US" sz="2400" b="1" dirty="0">
                <a:solidFill>
                  <a:srgbClr val="FF0000"/>
                </a:solidFill>
                <a:latin typeface="楷体" panose="02010609060101010101" pitchFamily="49" charset="-122"/>
                <a:ea typeface="楷体" panose="02010609060101010101" pitchFamily="49" charset="-122"/>
              </a:rPr>
              <a:t>元</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6098316" y="3367320"/>
            <a:ext cx="1656184" cy="461665"/>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零下</a:t>
            </a:r>
            <a:r>
              <a:rPr lang="en-US" altLang="zh-CN" sz="2400" b="1" dirty="0">
                <a:solidFill>
                  <a:srgbClr val="FF0000"/>
                </a:solidFill>
                <a:latin typeface="楷体" panose="02010609060101010101" pitchFamily="49" charset="-122"/>
                <a:ea typeface="楷体" panose="02010609060101010101" pitchFamily="49" charset="-122"/>
              </a:rPr>
              <a:t>9</a:t>
            </a: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8" name="矩形 17"/>
          <p:cNvSpPr/>
          <p:nvPr/>
        </p:nvSpPr>
        <p:spPr>
          <a:xfrm>
            <a:off x="6926408" y="3828985"/>
            <a:ext cx="1523297" cy="830997"/>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比海平面高</a:t>
            </a:r>
            <a:r>
              <a:rPr lang="en-US" altLang="zh-CN" sz="2400" b="1" dirty="0">
                <a:solidFill>
                  <a:srgbClr val="FF0000"/>
                </a:solidFill>
                <a:latin typeface="楷体" panose="02010609060101010101" pitchFamily="49" charset="-122"/>
                <a:ea typeface="楷体" panose="02010609060101010101" pitchFamily="49" charset="-122"/>
              </a:rPr>
              <a:t>888m</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1"/>
          <a:srcRect/>
          <a:stretch>
            <a:fillRect/>
          </a:stretch>
        </p:blipFill>
        <p:spPr bwMode="auto">
          <a:xfrm>
            <a:off x="323528" y="616792"/>
            <a:ext cx="566737" cy="317500"/>
          </a:xfrm>
          <a:prstGeom prst="rect">
            <a:avLst/>
          </a:prstGeom>
          <a:noFill/>
          <a:ln w="9525">
            <a:noFill/>
            <a:miter lim="800000"/>
            <a:headEnd/>
            <a:tailEnd/>
          </a:ln>
        </p:spPr>
      </p:pic>
      <mc:AlternateContent xmlns:mc="http://schemas.openxmlformats.org/markup-compatibility/2006">
        <mc:Choice xmlns:a14="http://schemas.microsoft.com/office/drawing/2010/main" Requires="a14">
          <p:sp>
            <p:nvSpPr>
              <p:cNvPr id="3" name="矩形 2"/>
              <p:cNvSpPr/>
              <p:nvPr/>
            </p:nvSpPr>
            <p:spPr>
              <a:xfrm>
                <a:off x="1151620" y="625952"/>
                <a:ext cx="6840760" cy="995209"/>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人造卫星每秒运行</a:t>
                </a:r>
                <a:r>
                  <a:rPr lang="en-US" altLang="zh-CN" sz="2400" b="1" dirty="0">
                    <a:latin typeface="楷体" panose="02010609060101010101" pitchFamily="49" charset="-122"/>
                    <a:ea typeface="楷体" panose="02010609060101010101" pitchFamily="49" charset="-122"/>
                  </a:rPr>
                  <a:t>8km</a:t>
                </a:r>
                <a:r>
                  <a:rPr lang="zh-CN" altLang="zh-CN" sz="2400" b="1" dirty="0">
                    <a:latin typeface="楷体" panose="02010609060101010101" pitchFamily="49" charset="-122"/>
                    <a:ea typeface="楷体" panose="02010609060101010101" pitchFamily="49" charset="-122"/>
                  </a:rPr>
                  <a:t>，比宇宙飞船的速度慢</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𝟏𝟕</m:t>
                        </m:r>
                      </m:num>
                      <m:den>
                        <m:r>
                          <a:rPr lang="en-US" altLang="zh-CN" sz="2400" b="1" i="1" smtClean="0">
                            <a:latin typeface="Cambria Math" panose="02040503050406030204"/>
                          </a:rPr>
                          <m:t>𝟓𝟕</m:t>
                        </m:r>
                      </m:den>
                    </m:f>
                  </m:oMath>
                </a14:m>
                <a:r>
                  <a:rPr lang="zh-CN" altLang="zh-CN" sz="2400" b="1" dirty="0">
                    <a:latin typeface="楷体" panose="02010609060101010101" pitchFamily="49" charset="-122"/>
                    <a:ea typeface="楷体" panose="02010609060101010101" pitchFamily="49" charset="-122"/>
                  </a:rPr>
                  <a:t>。宇宙飞船每秒运行多少千米？</a:t>
                </a:r>
                <a:endParaRPr lang="zh-CN" altLang="zh-CN" sz="2400" b="1" dirty="0">
                  <a:latin typeface="楷体" panose="02010609060101010101" pitchFamily="49" charset="-122"/>
                  <a:ea typeface="楷体" panose="02010609060101010101" pitchFamily="49" charset="-122"/>
                </a:endParaRPr>
              </a:p>
            </p:txBody>
          </p:sp>
        </mc:Choice>
        <mc:Fallback>
          <p:sp>
            <p:nvSpPr>
              <p:cNvPr id="3" name="矩形 2"/>
              <p:cNvSpPr>
                <a:spLocks noRot="1" noChangeAspect="1" noMove="1" noResize="1" noEditPoints="1" noAdjustHandles="1" noChangeArrowheads="1" noChangeShapeType="1" noTextEdit="1"/>
              </p:cNvSpPr>
              <p:nvPr/>
            </p:nvSpPr>
            <p:spPr>
              <a:xfrm>
                <a:off x="1151620" y="625952"/>
                <a:ext cx="6840760" cy="995209"/>
              </a:xfrm>
              <a:prstGeom prst="rect">
                <a:avLst/>
              </a:prstGeom>
              <a:blipFill rotWithShape="1">
                <a:blip r:embed="rId2"/>
                <a:stretch>
                  <a:fillRect l="-5" t="-48" r="4" b="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p:cNvSpPr/>
              <p:nvPr/>
            </p:nvSpPr>
            <p:spPr>
              <a:xfrm>
                <a:off x="1979712" y="1879829"/>
                <a:ext cx="2808312" cy="625877"/>
              </a:xfrm>
              <a:prstGeom prst="rect">
                <a:avLst/>
              </a:prstGeom>
            </p:spPr>
            <p:txBody>
              <a:bodyPr wrap="square">
                <a:spAutoFit/>
              </a:bodyPr>
              <a:lstStyle/>
              <a:p>
                <a:r>
                  <a:rPr lang="en-US" altLang="zh-CN" sz="2400" b="1" dirty="0">
                    <a:solidFill>
                      <a:schemeClr val="tx1"/>
                    </a:solidFill>
                    <a:latin typeface="楷体" panose="02010609060101010101" pitchFamily="49" charset="-122"/>
                    <a:ea typeface="楷体" panose="02010609060101010101" pitchFamily="49" charset="-122"/>
                  </a:rPr>
                  <a:t>8</a:t>
                </a:r>
                <a:r>
                  <a:rPr lang="zh-CN" altLang="zh-CN" sz="2400" b="1" dirty="0">
                    <a:solidFill>
                      <a:schemeClr val="tx1"/>
                    </a:solidFill>
                    <a:latin typeface="楷体" panose="02010609060101010101" pitchFamily="49" charset="-122"/>
                    <a:ea typeface="楷体" panose="02010609060101010101" pitchFamily="49" charset="-122"/>
                  </a:rPr>
                  <a:t>÷（</a:t>
                </a:r>
                <a:r>
                  <a:rPr lang="en-US" altLang="zh-CN" sz="2400" b="1" dirty="0">
                    <a:solidFill>
                      <a:schemeClr val="tx1"/>
                    </a:solidFill>
                    <a:latin typeface="楷体" panose="02010609060101010101" pitchFamily="49" charset="-122"/>
                    <a:ea typeface="楷体" panose="02010609060101010101" pitchFamily="49" charset="-122"/>
                  </a:rPr>
                  <a:t>1 - </a:t>
                </a:r>
                <a14:m>
                  <m:oMath xmlns:m="http://schemas.openxmlformats.org/officeDocument/2006/math">
                    <m:f>
                      <m:fPr>
                        <m:ctrlPr>
                          <a:rPr lang="en-US" altLang="zh-CN" sz="2400" b="1" i="1">
                            <a:solidFill>
                              <a:schemeClr val="tx1"/>
                            </a:solidFill>
                            <a:latin typeface="Cambria Math" panose="02040503050406030204"/>
                          </a:rPr>
                        </m:ctrlPr>
                      </m:fPr>
                      <m:num>
                        <m:r>
                          <a:rPr lang="en-US" altLang="zh-CN" sz="2400" b="1" i="1">
                            <a:solidFill>
                              <a:schemeClr val="tx1"/>
                            </a:solidFill>
                            <a:latin typeface="Cambria Math" panose="02040503050406030204"/>
                          </a:rPr>
                          <m:t>𝟏𝟕</m:t>
                        </m:r>
                      </m:num>
                      <m:den>
                        <m:r>
                          <a:rPr lang="en-US" altLang="zh-CN" sz="2400" b="1" i="1">
                            <a:solidFill>
                              <a:schemeClr val="tx1"/>
                            </a:solidFill>
                            <a:latin typeface="Cambria Math" panose="02040503050406030204"/>
                          </a:rPr>
                          <m:t>𝟓𝟕</m:t>
                        </m:r>
                      </m:den>
                    </m:f>
                  </m:oMath>
                </a14:m>
                <a:r>
                  <a:rPr lang="zh-CN" altLang="zh-CN" sz="2400" b="1" dirty="0">
                    <a:solidFill>
                      <a:schemeClr val="tx1"/>
                    </a:solidFill>
                    <a:latin typeface="楷体" panose="02010609060101010101" pitchFamily="49" charset="-122"/>
                    <a:ea typeface="楷体" panose="02010609060101010101" pitchFamily="49" charset="-122"/>
                  </a:rPr>
                  <a:t>）</a:t>
                </a:r>
                <a:endParaRPr lang="zh-CN" altLang="zh-CN" sz="2400" b="1" dirty="0">
                  <a:solidFill>
                    <a:schemeClr val="tx1"/>
                  </a:solidFill>
                  <a:latin typeface="楷体" panose="02010609060101010101" pitchFamily="49" charset="-122"/>
                  <a:ea typeface="楷体" panose="02010609060101010101" pitchFamily="49" charset="-122"/>
                </a:endParaRPr>
              </a:p>
            </p:txBody>
          </p:sp>
        </mc:Choice>
        <mc:Fallback>
          <p:sp>
            <p:nvSpPr>
              <p:cNvPr id="4" name="矩形 3"/>
              <p:cNvSpPr>
                <a:spLocks noRot="1" noChangeAspect="1" noMove="1" noResize="1" noEditPoints="1" noAdjustHandles="1" noChangeArrowheads="1" noChangeShapeType="1" noTextEdit="1"/>
              </p:cNvSpPr>
              <p:nvPr/>
            </p:nvSpPr>
            <p:spPr>
              <a:xfrm>
                <a:off x="1979712" y="1879829"/>
                <a:ext cx="2808312" cy="625877"/>
              </a:xfrm>
              <a:prstGeom prst="rect">
                <a:avLst/>
              </a:prstGeom>
              <a:blipFill rotWithShape="1">
                <a:blip r:embed="rId3"/>
                <a:stretch>
                  <a:fillRect l="-15" t="-37" r="4" b="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矩形 4"/>
              <p:cNvSpPr/>
              <p:nvPr/>
            </p:nvSpPr>
            <p:spPr>
              <a:xfrm>
                <a:off x="1979712" y="2372592"/>
                <a:ext cx="1296144" cy="625877"/>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=8</a:t>
                </a:r>
                <a:r>
                  <a:rPr lang="zh-CN" altLang="zh-CN" sz="2400" b="1" dirty="0">
                    <a:solidFill>
                      <a:schemeClr val="tx1"/>
                    </a:solidFill>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a:solidFill>
                              <a:schemeClr val="tx1"/>
                            </a:solidFill>
                            <a:latin typeface="Cambria Math" panose="02040503050406030204"/>
                          </a:rPr>
                        </m:ctrlPr>
                      </m:fPr>
                      <m:num>
                        <m:r>
                          <a:rPr lang="en-US" altLang="zh-CN" sz="2400" b="1" i="1" smtClean="0">
                            <a:solidFill>
                              <a:schemeClr val="tx1"/>
                            </a:solidFill>
                            <a:latin typeface="Cambria Math" panose="02040503050406030204"/>
                          </a:rPr>
                          <m:t>𝟒𝟎</m:t>
                        </m:r>
                      </m:num>
                      <m:den>
                        <m:r>
                          <a:rPr lang="en-US" altLang="zh-CN" sz="2400" b="1" i="1">
                            <a:solidFill>
                              <a:schemeClr val="tx1"/>
                            </a:solidFill>
                            <a:latin typeface="Cambria Math" panose="02040503050406030204"/>
                          </a:rPr>
                          <m:t>𝟓𝟕</m:t>
                        </m:r>
                      </m:den>
                    </m:f>
                  </m:oMath>
                </a14:m>
                <a:endParaRPr lang="zh-CN" altLang="zh-CN" sz="2400" b="1" dirty="0">
                  <a:solidFill>
                    <a:schemeClr val="tx1"/>
                  </a:solidFill>
                  <a:latin typeface="楷体" panose="02010609060101010101" pitchFamily="49" charset="-122"/>
                  <a:ea typeface="楷体" panose="02010609060101010101" pitchFamily="49" charset="-122"/>
                </a:endParaRPr>
              </a:p>
            </p:txBody>
          </p:sp>
        </mc:Choice>
        <mc:Fallback>
          <p:sp>
            <p:nvSpPr>
              <p:cNvPr id="5" name="矩形 4"/>
              <p:cNvSpPr>
                <a:spLocks noRot="1" noChangeAspect="1" noMove="1" noResize="1" noEditPoints="1" noAdjustHandles="1" noChangeArrowheads="1" noChangeShapeType="1" noTextEdit="1"/>
              </p:cNvSpPr>
              <p:nvPr/>
            </p:nvSpPr>
            <p:spPr>
              <a:xfrm>
                <a:off x="1979712" y="2372592"/>
                <a:ext cx="1296144" cy="625877"/>
              </a:xfrm>
              <a:prstGeom prst="rect">
                <a:avLst/>
              </a:prstGeom>
              <a:blipFill rotWithShape="1">
                <a:blip r:embed="rId4"/>
                <a:stretch>
                  <a:fillRect l="-32" t="-37" r="41" b="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1955050" y="2988017"/>
                <a:ext cx="1752854" cy="631327"/>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a:t>
                </a:r>
                <a14:m>
                  <m:oMath xmlns:m="http://schemas.openxmlformats.org/officeDocument/2006/math">
                    <m:f>
                      <m:fPr>
                        <m:ctrlPr>
                          <a:rPr lang="en-US" altLang="zh-CN" sz="2400" b="1" i="1" smtClean="0">
                            <a:solidFill>
                              <a:srgbClr val="FF0000"/>
                            </a:solidFill>
                            <a:latin typeface="Cambria Math" panose="02040503050406030204"/>
                          </a:rPr>
                        </m:ctrlPr>
                      </m:fPr>
                      <m:num>
                        <m:r>
                          <a:rPr lang="en-US" altLang="zh-CN" sz="2400" b="1" i="1" smtClean="0">
                            <a:solidFill>
                              <a:srgbClr val="FF0000"/>
                            </a:solidFill>
                            <a:latin typeface="Cambria Math" panose="02040503050406030204"/>
                          </a:rPr>
                          <m:t>𝟓</m:t>
                        </m:r>
                        <m:r>
                          <a:rPr lang="en-US" altLang="zh-CN" sz="2400" b="1" i="1">
                            <a:solidFill>
                              <a:srgbClr val="FF0000"/>
                            </a:solidFill>
                            <a:latin typeface="Cambria Math" panose="02040503050406030204"/>
                          </a:rPr>
                          <m:t>𝟕</m:t>
                        </m:r>
                      </m:num>
                      <m:den>
                        <m:r>
                          <a:rPr lang="en-US" altLang="zh-CN" sz="2400" b="1" i="1" smtClean="0">
                            <a:solidFill>
                              <a:srgbClr val="FF0000"/>
                            </a:solidFill>
                            <a:latin typeface="Cambria Math" panose="02040503050406030204"/>
                          </a:rPr>
                          <m:t>𝟓</m:t>
                        </m:r>
                      </m:den>
                    </m:f>
                  </m:oMath>
                </a14:m>
                <a:r>
                  <a:rPr lang="zh-CN" altLang="en-US" sz="2400" b="1" dirty="0">
                    <a:solidFill>
                      <a:srgbClr val="FF0000"/>
                    </a:solidFill>
                    <a:latin typeface="楷体" panose="02010609060101010101" pitchFamily="49" charset="-122"/>
                    <a:ea typeface="楷体" panose="02010609060101010101" pitchFamily="49" charset="-122"/>
                  </a:rPr>
                  <a:t>（千米）</a:t>
                </a:r>
                <a:endParaRPr lang="zh-CN" altLang="zh-CN" sz="2400" b="1" dirty="0">
                  <a:solidFill>
                    <a:srgbClr val="FF0000"/>
                  </a:solidFill>
                  <a:latin typeface="楷体" panose="02010609060101010101" pitchFamily="49" charset="-122"/>
                  <a:ea typeface="楷体" panose="02010609060101010101" pitchFamily="49" charset="-122"/>
                </a:endParaRPr>
              </a:p>
            </p:txBody>
          </p:sp>
        </mc:Choice>
        <mc:Fallback>
          <p:sp>
            <p:nvSpPr>
              <p:cNvPr id="6" name="矩形 5"/>
              <p:cNvSpPr>
                <a:spLocks noRot="1" noChangeAspect="1" noMove="1" noResize="1" noEditPoints="1" noAdjustHandles="1" noChangeArrowheads="1" noChangeShapeType="1" noTextEdit="1"/>
              </p:cNvSpPr>
              <p:nvPr/>
            </p:nvSpPr>
            <p:spPr>
              <a:xfrm>
                <a:off x="1955050" y="2988017"/>
                <a:ext cx="1752854" cy="631327"/>
              </a:xfrm>
              <a:prstGeom prst="rect">
                <a:avLst/>
              </a:prstGeom>
              <a:blipFill rotWithShape="1">
                <a:blip r:embed="rId5"/>
                <a:stretch>
                  <a:fillRect l="-30" t="-54" r="8" b="7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1475656" y="3680029"/>
                <a:ext cx="4536504" cy="631327"/>
              </a:xfrm>
              <a:prstGeom prst="rect">
                <a:avLst/>
              </a:prstGeom>
            </p:spPr>
            <p:txBody>
              <a:bodyPr wrap="square">
                <a:spAutoFit/>
              </a:bodyPr>
              <a:lstStyle/>
              <a:p>
                <a:r>
                  <a:rPr lang="zh-CN" altLang="en-US" sz="2400" b="1" dirty="0">
                    <a:latin typeface="楷体" panose="02010609060101010101" pitchFamily="49" charset="-122"/>
                    <a:ea typeface="楷体" panose="02010609060101010101" pitchFamily="49" charset="-122"/>
                  </a:rPr>
                  <a:t>答：</a:t>
                </a:r>
                <a:r>
                  <a:rPr lang="zh-CN" altLang="zh-CN" sz="2400" b="1" dirty="0">
                    <a:latin typeface="楷体" panose="02010609060101010101" pitchFamily="49" charset="-122"/>
                    <a:ea typeface="楷体" panose="02010609060101010101" pitchFamily="49" charset="-122"/>
                  </a:rPr>
                  <a:t>宇宙飞船每秒运行</a:t>
                </a:r>
                <a14:m>
                  <m:oMath xmlns:m="http://schemas.openxmlformats.org/officeDocument/2006/math">
                    <m:f>
                      <m:fPr>
                        <m:ctrlPr>
                          <a:rPr lang="en-US" altLang="zh-CN" sz="2400" b="1" i="1" smtClean="0">
                            <a:latin typeface="Cambria Math" panose="02040503050406030204"/>
                            <a:ea typeface="楷体" panose="02010609060101010101" pitchFamily="49" charset="-122"/>
                          </a:rPr>
                        </m:ctrlPr>
                      </m:fPr>
                      <m:num>
                        <m:r>
                          <a:rPr lang="en-US" altLang="zh-CN" sz="2400" b="1" i="1" smtClean="0">
                            <a:latin typeface="Cambria Math" panose="02040503050406030204"/>
                            <a:ea typeface="楷体" panose="02010609060101010101" pitchFamily="49" charset="-122"/>
                          </a:rPr>
                          <m:t>𝟓𝟕</m:t>
                        </m:r>
                      </m:num>
                      <m:den>
                        <m:r>
                          <a:rPr lang="en-US" altLang="zh-CN" sz="2400" b="1" i="1" smtClean="0">
                            <a:latin typeface="Cambria Math" panose="02040503050406030204"/>
                            <a:ea typeface="楷体" panose="02010609060101010101" pitchFamily="49" charset="-122"/>
                          </a:rPr>
                          <m:t>𝟓</m:t>
                        </m:r>
                      </m:den>
                    </m:f>
                  </m:oMath>
                </a14:m>
                <a:r>
                  <a:rPr lang="zh-CN" altLang="zh-CN" sz="2400" b="1" dirty="0">
                    <a:latin typeface="楷体" panose="02010609060101010101" pitchFamily="49" charset="-122"/>
                    <a:ea typeface="楷体" panose="02010609060101010101" pitchFamily="49" charset="-122"/>
                  </a:rPr>
                  <a:t>千米</a:t>
                </a:r>
                <a:r>
                  <a:rPr lang="zh-CN" altLang="en-US"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a:xfrm>
                <a:off x="1475656" y="3680029"/>
                <a:ext cx="4536504" cy="631327"/>
              </a:xfrm>
              <a:prstGeom prst="rect">
                <a:avLst/>
              </a:prstGeom>
              <a:blipFill rotWithShape="1">
                <a:blip r:embed="rId6"/>
                <a:stretch>
                  <a:fillRect l="-12" t="-32" r="14" b="54"/>
                </a:stretch>
              </a:blipFill>
            </p:spPr>
            <p:txBody>
              <a:bodyPr/>
              <a:lstStyle/>
              <a:p>
                <a:r>
                  <a:rPr lang="zh-CN" altLang="en-US">
                    <a:noFill/>
                  </a:rPr>
                  <a:t> </a:t>
                </a:r>
              </a:p>
            </p:txBody>
          </p:sp>
        </mc:Fallback>
      </mc:AlternateContent>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wipe(left)">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b="1"/>
          </a:p>
        </p:txBody>
      </p:sp>
      <mc:AlternateContent xmlns:mc="http://schemas.openxmlformats.org/markup-compatibility/2006">
        <mc:Choice xmlns:a14="http://schemas.microsoft.com/office/drawing/2010/main" Requires="a14">
          <p:sp>
            <p:nvSpPr>
              <p:cNvPr id="3" name="Rectangle 4"/>
              <p:cNvSpPr>
                <a:spLocks noChangeArrowheads="1"/>
              </p:cNvSpPr>
              <p:nvPr/>
            </p:nvSpPr>
            <p:spPr bwMode="auto">
              <a:xfrm rot="10800000" flipV="1">
                <a:off x="540060" y="666244"/>
                <a:ext cx="8063880" cy="1158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书店运来</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科学幻想小故事</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》700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册，上午卖出总数的</a:t>
                </a:r>
                <a14:m>
                  <m:oMath xmlns:m="http://schemas.openxmlformats.org/officeDocument/2006/math">
                    <m:f>
                      <m:fPr>
                        <m:ctrlPr>
                          <a:rPr kumimoji="0" lang="en-US" altLang="zh-CN" sz="2400" b="1" i="1" u="none" strike="noStrike" cap="none" normalizeH="0" baseline="0" smtClean="0">
                            <a:ln>
                              <a:noFill/>
                            </a:ln>
                            <a:solidFill>
                              <a:schemeClr val="tx1"/>
                            </a:solidFill>
                            <a:effectLst/>
                            <a:latin typeface="Cambria Math" panose="02040503050406030204"/>
                            <a:cs typeface="Times New Roman" panose="02020603050405020304" pitchFamily="18" charset="0"/>
                          </a:rPr>
                        </m:ctrlPr>
                      </m:fPr>
                      <m:num>
                        <m:r>
                          <a:rPr kumimoji="0" lang="en-US" altLang="zh-CN" sz="24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𝟐</m:t>
                        </m:r>
                      </m:num>
                      <m:den>
                        <m:r>
                          <a:rPr kumimoji="0" lang="en-US" altLang="zh-CN" sz="2400" b="1" i="1" u="none" strike="noStrike" cap="none" normalizeH="0" baseline="0" smtClean="0">
                            <a:ln>
                              <a:noFill/>
                            </a:ln>
                            <a:solidFill>
                              <a:schemeClr val="tx1"/>
                            </a:solidFill>
                            <a:effectLst/>
                            <a:latin typeface="Cambria Math" panose="02040503050406030204"/>
                            <a:cs typeface="Times New Roman" panose="02020603050405020304" pitchFamily="18" charset="0"/>
                          </a:rPr>
                          <m:t>𝟕</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，下午卖出总数的</a:t>
                </a:r>
                <a14:m>
                  <m:oMath xmlns:m="http://schemas.openxmlformats.org/officeDocument/2006/math">
                    <m:f>
                      <m:fPr>
                        <m:ctrlPr>
                          <a:rPr lang="en-US" altLang="zh-CN" sz="2400" b="1" i="1">
                            <a:latin typeface="Cambria Math" panose="02040503050406030204"/>
                            <a:cs typeface="Times New Roman" panose="02020603050405020304" pitchFamily="18" charset="0"/>
                          </a:rPr>
                        </m:ctrlPr>
                      </m:fPr>
                      <m:num>
                        <m:r>
                          <a:rPr lang="en-US" altLang="zh-CN" sz="2400" b="1" i="1" smtClean="0">
                            <a:latin typeface="Cambria Math" panose="02040503050406030204"/>
                            <a:cs typeface="Times New Roman" panose="02020603050405020304" pitchFamily="18" charset="0"/>
                          </a:rPr>
                          <m:t>𝟏</m:t>
                        </m:r>
                      </m:num>
                      <m:den>
                        <m:r>
                          <a:rPr lang="en-US" altLang="zh-CN" sz="2400" b="1" i="1" smtClean="0">
                            <a:latin typeface="Cambria Math" panose="02040503050406030204"/>
                            <a:cs typeface="Times New Roman" panose="02020603050405020304" pitchFamily="18" charset="0"/>
                          </a:rPr>
                          <m:t>𝟓</m:t>
                        </m:r>
                      </m:den>
                    </m:f>
                  </m:oMath>
                </a14:m>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。全天共卖出多少册？</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3" name="Rectangle 4"/>
              <p:cNvSpPr>
                <a:spLocks noRot="1" noChangeAspect="1" noMove="1" noResize="1" noEditPoints="1" noAdjustHandles="1" noChangeArrowheads="1" noChangeShapeType="1" noTextEdit="1"/>
              </p:cNvSpPr>
              <p:nvPr/>
            </p:nvSpPr>
            <p:spPr bwMode="auto">
              <a:xfrm rot="10800000" flipV="1">
                <a:off x="540060" y="666244"/>
                <a:ext cx="8063880" cy="1158009"/>
              </a:xfrm>
              <a:prstGeom prst="rect">
                <a:avLst/>
              </a:prstGeom>
              <a:blipFill rotWithShape="1">
                <a:blip r:embed="rId1"/>
                <a:stretch>
                  <a:fillRect l="-4" t="-11" r="4" b="4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Rectangle 4"/>
              <p:cNvSpPr>
                <a:spLocks noChangeArrowheads="1"/>
              </p:cNvSpPr>
              <p:nvPr/>
            </p:nvSpPr>
            <p:spPr bwMode="auto">
              <a:xfrm rot="10800000" flipV="1">
                <a:off x="2015715" y="1809955"/>
                <a:ext cx="2808312" cy="625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700×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𝟐</m:t>
                        </m:r>
                      </m:num>
                      <m:den>
                        <m:r>
                          <a:rPr lang="en-US" altLang="zh-CN" sz="2400" b="1" i="1">
                            <a:solidFill>
                              <a:schemeClr val="tx1"/>
                            </a:solidFill>
                            <a:latin typeface="Cambria Math" panose="02040503050406030204"/>
                            <a:cs typeface="Times New Roman" panose="02020603050405020304" pitchFamily="18" charset="0"/>
                          </a:rPr>
                          <m:t>𝟕</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𝟓</m:t>
                        </m:r>
                      </m:den>
                    </m:f>
                  </m:oMath>
                </a14:m>
                <a:r>
                  <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4" name="Rectangle 4"/>
              <p:cNvSpPr>
                <a:spLocks noRot="1" noChangeAspect="1" noMove="1" noResize="1" noEditPoints="1" noAdjustHandles="1" noChangeArrowheads="1" noChangeShapeType="1" noTextEdit="1"/>
              </p:cNvSpPr>
              <p:nvPr/>
            </p:nvSpPr>
            <p:spPr bwMode="auto">
              <a:xfrm rot="10800000" flipV="1">
                <a:off x="2015715" y="1809955"/>
                <a:ext cx="2808312" cy="625877"/>
              </a:xfrm>
              <a:prstGeom prst="rect">
                <a:avLst/>
              </a:prstGeom>
              <a:blipFill rotWithShape="1">
                <a:blip r:embed="rId2"/>
                <a:stretch>
                  <a:fillRect l="-8" t="-33" r="20" b="9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Rectangle 4"/>
              <p:cNvSpPr>
                <a:spLocks noChangeArrowheads="1"/>
              </p:cNvSpPr>
              <p:nvPr/>
            </p:nvSpPr>
            <p:spPr bwMode="auto">
              <a:xfrm rot="10800000" flipV="1">
                <a:off x="2015715" y="2426150"/>
                <a:ext cx="3352816" cy="625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lang="en-US" altLang="zh-CN" sz="2400" b="1" dirty="0">
                    <a:latin typeface="楷体" panose="02010609060101010101" pitchFamily="49" charset="-122"/>
                    <a:ea typeface="楷体" panose="02010609060101010101" pitchFamily="49" charset="-122"/>
                    <a:cs typeface="Times New Roman" panose="02020603050405020304" pitchFamily="18" charset="0"/>
                  </a:rPr>
                  <a:t>=700</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𝟐</m:t>
                        </m:r>
                      </m:num>
                      <m:den>
                        <m:r>
                          <a:rPr lang="en-US" altLang="zh-CN" sz="2400" b="1" i="1">
                            <a:solidFill>
                              <a:schemeClr val="tx1"/>
                            </a:solidFill>
                            <a:latin typeface="Cambria Math" panose="02040503050406030204"/>
                            <a:cs typeface="Times New Roman" panose="02020603050405020304" pitchFamily="18" charset="0"/>
                          </a:rPr>
                          <m:t>𝟕</m:t>
                        </m:r>
                      </m:den>
                    </m:f>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 700×</a:t>
                </a:r>
                <a:r>
                  <a:rPr lang="en-US" altLang="zh-CN"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14:m>
                  <m:oMath xmlns:m="http://schemas.openxmlformats.org/officeDocument/2006/math">
                    <m:f>
                      <m:fPr>
                        <m:ctrlPr>
                          <a:rPr lang="en-US" altLang="zh-CN" sz="2400" b="1" i="1">
                            <a:solidFill>
                              <a:schemeClr val="tx1"/>
                            </a:solidFill>
                            <a:latin typeface="Cambria Math" panose="02040503050406030204"/>
                            <a:cs typeface="Times New Roman" panose="02020603050405020304" pitchFamily="18" charset="0"/>
                          </a:rPr>
                        </m:ctrlPr>
                      </m:fPr>
                      <m:num>
                        <m:r>
                          <a:rPr lang="en-US" altLang="zh-CN" sz="2400" b="1" i="1">
                            <a:solidFill>
                              <a:schemeClr val="tx1"/>
                            </a:solidFill>
                            <a:latin typeface="Cambria Math" panose="02040503050406030204"/>
                            <a:cs typeface="Times New Roman" panose="02020603050405020304" pitchFamily="18" charset="0"/>
                          </a:rPr>
                          <m:t>𝟏</m:t>
                        </m:r>
                      </m:num>
                      <m:den>
                        <m:r>
                          <a:rPr lang="en-US" altLang="zh-CN" sz="2400" b="1" i="1">
                            <a:solidFill>
                              <a:schemeClr val="tx1"/>
                            </a:solidFill>
                            <a:latin typeface="Cambria Math" panose="02040503050406030204"/>
                            <a:cs typeface="Times New Roman" panose="02020603050405020304" pitchFamily="18" charset="0"/>
                          </a:rPr>
                          <m:t>𝟓</m:t>
                        </m:r>
                      </m:den>
                    </m:f>
                  </m:oMath>
                </a14:m>
                <a:r>
                  <a:rPr lang="zh-CN" altLang="en-US" sz="2400" b="1" dirty="0">
                    <a:solidFill>
                      <a:schemeClr val="tx1"/>
                    </a:solidFill>
                    <a:latin typeface="楷体" panose="02010609060101010101" pitchFamily="49" charset="-122"/>
                    <a:ea typeface="楷体" panose="02010609060101010101" pitchFamily="49" charset="-122"/>
                    <a:cs typeface="Times New Roman" panose="02020603050405020304" pitchFamily="18" charset="0"/>
                  </a:rPr>
                  <a:t> </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5" name="Rectangle 4"/>
              <p:cNvSpPr>
                <a:spLocks noRot="1" noChangeAspect="1" noMove="1" noResize="1" noEditPoints="1" noAdjustHandles="1" noChangeArrowheads="1" noChangeShapeType="1" noTextEdit="1"/>
              </p:cNvSpPr>
              <p:nvPr/>
            </p:nvSpPr>
            <p:spPr bwMode="auto">
              <a:xfrm rot="10800000" flipV="1">
                <a:off x="2015715" y="2426150"/>
                <a:ext cx="3352816" cy="625877"/>
              </a:xfrm>
              <a:prstGeom prst="rect">
                <a:avLst/>
              </a:prstGeom>
              <a:blipFill rotWithShape="1">
                <a:blip r:embed="rId3"/>
                <a:stretch>
                  <a:fillRect l="-7" t="-72" r="7" b="3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Rectangle 4"/>
              <p:cNvSpPr>
                <a:spLocks noChangeArrowheads="1"/>
              </p:cNvSpPr>
              <p:nvPr/>
            </p:nvSpPr>
            <p:spPr bwMode="auto">
              <a:xfrm rot="10800000" flipV="1">
                <a:off x="2058618" y="3072264"/>
                <a:ext cx="25922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lang="en-US" altLang="zh-CN" sz="2400" b="1" dirty="0">
                    <a:latin typeface="楷体" panose="02010609060101010101" pitchFamily="49" charset="-122"/>
                    <a:ea typeface="楷体" panose="02010609060101010101" pitchFamily="49" charset="-122"/>
                    <a:cs typeface="Times New Roman" panose="02020603050405020304" pitchFamily="18" charset="0"/>
                  </a:rPr>
                  <a:t>=200</a:t>
                </a:r>
                <a14:m>
                  <m:oMath xmlns:m="http://schemas.openxmlformats.org/officeDocument/2006/math">
                    <m:r>
                      <a:rPr lang="en-US" altLang="zh-CN" sz="2400" b="1" i="1">
                        <a:solidFill>
                          <a:schemeClr val="tx1"/>
                        </a:solidFill>
                        <a:latin typeface="Cambria Math" panose="02040503050406030204"/>
                        <a:cs typeface="Times New Roman" panose="02020603050405020304" pitchFamily="18" charset="0"/>
                      </a:rPr>
                      <m:t> </m:t>
                    </m:r>
                  </m:oMath>
                </a14:m>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+140</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mc:Choice>
        <mc:Fallback>
          <p:sp>
            <p:nvSpPr>
              <p:cNvPr id="6" name="Rectangle 4"/>
              <p:cNvSpPr>
                <a:spLocks noRot="1" noChangeAspect="1" noMove="1" noResize="1" noEditPoints="1" noAdjustHandles="1" noChangeArrowheads="1" noChangeShapeType="1" noTextEdit="1"/>
              </p:cNvSpPr>
              <p:nvPr/>
            </p:nvSpPr>
            <p:spPr bwMode="auto">
              <a:xfrm rot="10800000" flipV="1">
                <a:off x="2058618" y="3072264"/>
                <a:ext cx="2592288" cy="461665"/>
              </a:xfrm>
              <a:prstGeom prst="rect">
                <a:avLst/>
              </a:prstGeom>
              <a:blipFill rotWithShape="1">
                <a:blip r:embed="rId4"/>
                <a:stretch>
                  <a:fillRect l="-22" t="-29" r="6" b="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 name="Rectangle 4"/>
          <p:cNvSpPr>
            <a:spLocks noChangeArrowheads="1"/>
          </p:cNvSpPr>
          <p:nvPr/>
        </p:nvSpPr>
        <p:spPr bwMode="auto">
          <a:xfrm rot="10800000" flipV="1">
            <a:off x="2058618" y="3533929"/>
            <a:ext cx="23397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a:t>
            </a:r>
            <a:r>
              <a:rPr kumimoji="0" lang="en-US" altLang="zh-CN"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340</a:t>
            </a:r>
            <a:r>
              <a:rPr kumimoji="0"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rPr>
              <a:t>（册）</a:t>
            </a:r>
            <a:endParaRPr kumimoji="0" lang="zh-CN" altLang="en-US" sz="2400" b="1" i="0" u="none" strike="noStrike" cap="none" normalizeH="0" baseline="0" dirty="0">
              <a:ln>
                <a:noFill/>
              </a:ln>
              <a:solidFill>
                <a:srgbClr val="FF0000"/>
              </a:solidFill>
              <a:effectLst/>
              <a:latin typeface="楷体" panose="02010609060101010101" pitchFamily="49" charset="-122"/>
              <a:ea typeface="楷体" panose="02010609060101010101" pitchFamily="49" charset="-122"/>
            </a:endParaRPr>
          </a:p>
        </p:txBody>
      </p:sp>
      <p:sp>
        <p:nvSpPr>
          <p:cNvPr id="8" name="Rectangle 4"/>
          <p:cNvSpPr>
            <a:spLocks noChangeArrowheads="1"/>
          </p:cNvSpPr>
          <p:nvPr/>
        </p:nvSpPr>
        <p:spPr bwMode="auto">
          <a:xfrm rot="10800000" flipV="1">
            <a:off x="1835696" y="4083918"/>
            <a:ext cx="38164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0" hangingPunct="0"/>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答：全天共卖出</a:t>
            </a:r>
            <a:r>
              <a:rPr kumimoji="0" lang="en-US" altLang="zh-CN"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340</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册。</a:t>
            </a:r>
            <a:r>
              <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rPr>
              <a:t> </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lumMod val="90000"/>
          </a:schemeClr>
        </a:solidFill>
        <a:ln w="12700" cmpd="sng">
          <a:solidFill>
            <a:schemeClr val="accent1">
              <a:shade val="50000"/>
            </a:schemeClr>
          </a:solidFill>
          <a:prstDash val="solid"/>
        </a:ln>
      </a:spPr>
      <a:bodyPr rtlCol="0" anchor="ctr"/>
      <a:lstStyle>
        <a:defPPr algn="l">
          <a:defRPr lang="zh-CN" altLang="en-US" sz="2800" b="1" dirty="0">
            <a:solidFill>
              <a:schemeClr val="tx1"/>
            </a:solidFill>
            <a:latin typeface="楷体_GB2312" panose="02010609030101010101" charset="-122"/>
            <a:ea typeface="楷体_GB2312" panose="02010609030101010101" charset="-122"/>
            <a:cs typeface="楷体_GB2312" panose="02010609030101010101" charset="-122"/>
            <a:sym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2988</Words>
  <Application>WPS 演示</Application>
  <PresentationFormat>全屏显示(16:9)</PresentationFormat>
  <Paragraphs>312</Paragraphs>
  <Slides>20</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20</vt:i4>
      </vt:variant>
    </vt:vector>
  </HeadingPairs>
  <TitlesOfParts>
    <vt:vector size="38" baseType="lpstr">
      <vt:lpstr>Arial</vt:lpstr>
      <vt:lpstr>宋体</vt:lpstr>
      <vt:lpstr>Wingdings</vt:lpstr>
      <vt:lpstr>楷体_GB2312</vt:lpstr>
      <vt:lpstr>黑体</vt:lpstr>
      <vt:lpstr>Calibri</vt:lpstr>
      <vt:lpstr>幼圆</vt:lpstr>
      <vt:lpstr>楷体</vt:lpstr>
      <vt:lpstr>Cambria Math</vt:lpstr>
      <vt:lpstr>Times New Roman</vt:lpstr>
      <vt:lpstr>微软雅黑</vt:lpstr>
      <vt:lpstr>Arial Unicode MS</vt:lpstr>
      <vt:lpstr>Times New Roman</vt:lpstr>
      <vt:lpstr>Calibri</vt:lpstr>
      <vt:lpstr>Cambria Math</vt:lpstr>
      <vt:lpstr>等线</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369</cp:revision>
  <dcterms:created xsi:type="dcterms:W3CDTF">2018-09-11T05:46:00Z</dcterms:created>
  <dcterms:modified xsi:type="dcterms:W3CDTF">2023-08-29T01:04:52Z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88C879A1DF114068A9358E98D8DC0787_12</vt:lpwstr>
  </property>
</Properties>
</file>