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4" r:id="rId3"/>
  </p:sldMasterIdLst>
  <p:sldIdLst>
    <p:sldId id="256" r:id="rId4"/>
    <p:sldId id="301" r:id="rId5"/>
    <p:sldId id="347" r:id="rId6"/>
    <p:sldId id="302" r:id="rId7"/>
    <p:sldId id="348" r:id="rId8"/>
    <p:sldId id="353" r:id="rId9"/>
    <p:sldId id="352" r:id="rId10"/>
    <p:sldId id="351" r:id="rId11"/>
    <p:sldId id="350" r:id="rId12"/>
    <p:sldId id="354" r:id="rId13"/>
    <p:sldId id="271" r:id="rId14"/>
    <p:sldId id="355" r:id="rId15"/>
  </p:sldIdLst>
  <p:sldSz cx="9144000" cy="5143500" type="screen16x9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9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13" d="100"/>
          <a:sy n="113" d="100"/>
        </p:scale>
        <p:origin x="-120" y="-186"/>
      </p:cViewPr>
      <p:guideLst>
        <p:guide orient="horz" pos="1620"/>
        <p:guide pos="290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slide" Target="../slides/slide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slide" Target="../slides/slide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slide" Target="../slides/slide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slide" Target="../slides/slide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slide" Target="../slides/slide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slide" Target="../slides/slide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slide" Target="../slides/slide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slide" Target="../slides/slide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slide" Target="../slides/slide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slide" Target="../slides/slide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slide" Target="../slides/slide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1B04182-DD99-499D-BE1B-CDA71FEA2F0C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D1DE485-0C59-4388-AF4C-D2284FD54E1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20FA3E1-B7D0-42BF-81B9-3EBCB3A4287B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E434BF9-1474-4ADB-998B-2E1E26C1D66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5"/>
          <p:cNvSpPr txBox="1"/>
          <p:nvPr userDrawn="1"/>
        </p:nvSpPr>
        <p:spPr>
          <a:xfrm>
            <a:off x="179388" y="93663"/>
            <a:ext cx="720725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练习三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9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25420CB-889E-41BC-A3F9-B18706EC5E16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2DD679F-2551-4C34-AA55-61C888B64F3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9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F9EE4A4-03A8-4DB1-AA13-35F77D28EA54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01E3AB6-00E7-44D3-AB56-D962871E655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9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E9AF60D-327F-4AD0-B3A9-EBA85107ADC3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CE842D8-D39F-405B-9AA5-0FC00BC8B93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7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0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2E7A934-6844-4CE2-BAC8-A64624120BA3}" type="datetimeFigureOut">
              <a:rPr lang="zh-CN" altLang="en-US"/>
            </a:fld>
            <a:endParaRPr lang="zh-CN" altLang="en-US"/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6B7D454-D6AB-4D48-8B79-2BA64F17806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38F722C-904C-43EB-82BC-E464D87461CE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B8F6FE1-3089-42D8-80E7-6CF84C1D4E9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9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2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060B346-3FD2-45D8-80E5-6D9BC5C1F604}" type="datetimeFigureOut">
              <a:rPr lang="zh-CN" altLang="en-US"/>
            </a:fld>
            <a:endParaRPr lang="zh-CN" altLang="en-US"/>
          </a:p>
        </p:txBody>
      </p:sp>
      <p:sp>
        <p:nvSpPr>
          <p:cNvPr id="15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6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13D6EEB-00D6-46D7-B3B6-B68E1AABBDE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5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8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70A9F45-E71B-43F3-B9AA-919F0FD280AE}" type="datetimeFigureOut">
              <a:rPr lang="zh-CN" altLang="en-US"/>
            </a:fld>
            <a:endParaRPr lang="zh-CN" altLang="en-US"/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9597C80-8138-402B-9243-91731F6508C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4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7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FD15D66-1C44-4CA4-8340-E422AD18F067}" type="datetimeFigureOut">
              <a:rPr lang="zh-CN" altLang="en-US"/>
            </a:fld>
            <a:endParaRPr lang="zh-CN" altLang="en-US"/>
          </a:p>
        </p:txBody>
      </p:sp>
      <p:sp>
        <p:nvSpPr>
          <p:cNvPr id="10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11D0A70-9EC8-4EC2-865B-82D86D2A19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7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0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0588330-CC79-45B0-9B07-137BC876E334}" type="datetimeFigureOut">
              <a:rPr lang="zh-CN" altLang="en-US"/>
            </a:fld>
            <a:endParaRPr lang="zh-CN" altLang="en-US"/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A427C5F-5DB9-4EFA-8853-BC45653E52D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7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0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ACC2DE4-EB8F-48A8-8A18-EECB33BA2239}" type="datetimeFigureOut">
              <a:rPr lang="zh-CN" altLang="en-US"/>
            </a:fld>
            <a:endParaRPr lang="zh-CN" altLang="en-US"/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EB32D9D-70E7-4D98-A64A-D4D138847C8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9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A392716-BF3A-436B-AAFB-9DE9429757AA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8529A74-EAE3-412A-8DB1-EBDE322159C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9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4FD2A8B-214E-4867-8A37-368F7519723B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088CEFA-6711-4B52-81EC-7F36E42118F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3B39BC2-953F-4BDE-8E75-3F560FF24A4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D5CFB49-89CE-440E-B73A-4954416D8029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F2068CB-516C-4E7C-943E-86F9A8968DE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206E8DD-F1F6-4D2B-86DD-50F2E7DC440C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EC24452-F30D-441D-B606-05C0B56F4FC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AF780C1-2ED1-42B6-8F81-42CB072E6D41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3CAB617-4E15-4B17-9687-05FB4132F78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276B4FF-7A78-462D-B1A7-59AB2BADF163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EF9A1F1-28A5-478E-A601-D1C6988471A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040939C-4FA7-45DF-B066-81874CDED7FB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86C81A9-0E06-4B4A-8E5C-4F8142CE3DE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8CA6892-17A0-49AD-BF66-A961CAE69429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F9F056C-E36E-46A5-99F2-1434E068525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image" Target="../media/image3.png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7.xml"/><Relationship Id="rId14" Type="http://schemas.openxmlformats.org/officeDocument/2006/relationships/theme" Target="../theme/theme2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3"/>
          <p:cNvPicPr>
            <a:picLocks noChangeAspect="1"/>
          </p:cNvPicPr>
          <p:nvPr userDrawn="1"/>
        </p:nvPicPr>
        <p:blipFill>
          <a:blip r:embed="rId27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图片 5"/>
          <p:cNvPicPr>
            <a:picLocks noChangeAspect="1"/>
          </p:cNvPicPr>
          <p:nvPr userDrawn="1"/>
        </p:nvPicPr>
        <p:blipFill>
          <a:blip r:embed="rId28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5" name="TextBox 15"/>
          <p:cNvSpPr txBox="1"/>
          <p:nvPr userDrawn="1"/>
        </p:nvSpPr>
        <p:spPr>
          <a:xfrm>
            <a:off x="179388" y="93663"/>
            <a:ext cx="720725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练习三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683895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E20C81F-9612-4B33-B805-A843C1D2F7D3}" type="datetimeFigureOut">
              <a:rPr lang="zh-CN" altLang="en-US"/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2DB43FE-219D-4622-B3CB-B9C4332AD99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slide" Target="slide5.xml"/><Relationship Id="rId4" Type="http://schemas.openxmlformats.org/officeDocument/2006/relationships/slide" Target="slide1.xml"/><Relationship Id="rId3" Type="http://schemas.openxmlformats.org/officeDocument/2006/relationships/slide" Target="slide11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2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6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6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6.xml"/><Relationship Id="rId4" Type="http://schemas.openxmlformats.org/officeDocument/2006/relationships/image" Target="../media/image17.png"/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18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6.xml"/><Relationship Id="rId3" Type="http://schemas.openxmlformats.org/officeDocument/2006/relationships/image" Target="../media/image15.png"/><Relationship Id="rId2" Type="http://schemas.openxmlformats.org/officeDocument/2006/relationships/image" Target="../media/image19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1" name="组合 1"/>
          <p:cNvGrpSpPr/>
          <p:nvPr/>
        </p:nvGrpSpPr>
        <p:grpSpPr bwMode="auto">
          <a:xfrm>
            <a:off x="0" y="0"/>
            <a:ext cx="3492500" cy="423863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grpSp>
          <p:nvGrpSpPr>
            <p:cNvPr id="40991" name="组合 5"/>
            <p:cNvGrpSpPr/>
            <p:nvPr/>
          </p:nvGrpSpPr>
          <p:grpSpPr bwMode="auto">
            <a:xfrm>
              <a:off x="0" y="51470"/>
              <a:ext cx="3275856" cy="288276"/>
              <a:chOff x="0" y="51470"/>
              <a:chExt cx="3275856" cy="288276"/>
            </a:xfrm>
          </p:grpSpPr>
          <p:sp>
            <p:nvSpPr>
              <p:cNvPr id="40992" name="文本框 22"/>
              <p:cNvSpPr txBox="1">
                <a:spLocks noChangeArrowheads="1"/>
              </p:cNvSpPr>
              <p:nvPr/>
            </p:nvSpPr>
            <p:spPr bwMode="auto">
              <a:xfrm>
                <a:off x="179512" y="51470"/>
                <a:ext cx="2338687" cy="27719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39746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3800" y="3719513"/>
            <a:ext cx="1800225" cy="431800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513" y="3719513"/>
            <a:ext cx="1800225" cy="431800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003800" y="2952750"/>
            <a:ext cx="1800225" cy="431800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2195513" y="2952750"/>
            <a:ext cx="1800225" cy="431800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23119" y="1435155"/>
            <a:ext cx="2687275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练习三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0969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 flipH="1">
            <a:off x="1612900" y="4457700"/>
            <a:ext cx="32226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256301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复习旧知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813" y="519113"/>
            <a:ext cx="653064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圆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5076056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40983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>
            <a:off x="6780213" y="4413250"/>
            <a:ext cx="3222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0984" name="组合 22"/>
          <p:cNvGrpSpPr/>
          <p:nvPr/>
        </p:nvGrpSpPr>
        <p:grpSpPr bwMode="auto">
          <a:xfrm>
            <a:off x="231775" y="500063"/>
            <a:ext cx="654050" cy="703262"/>
            <a:chOff x="1306635" y="1385539"/>
            <a:chExt cx="654821" cy="702878"/>
          </a:xfrm>
        </p:grpSpPr>
        <p:pic>
          <p:nvPicPr>
            <p:cNvPr id="40985" name="图片 23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306635" y="1440417"/>
              <a:ext cx="654821" cy="6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" name="文本框 10"/>
            <p:cNvSpPr txBox="1"/>
            <p:nvPr/>
          </p:nvSpPr>
          <p:spPr>
            <a:xfrm>
              <a:off x="1435375" y="1385539"/>
              <a:ext cx="411647" cy="6314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827856" y="699542"/>
            <a:ext cx="78486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kern="100" dirty="0">
                <a:latin typeface="楷体" panose="02010609060101010101" charset="-122"/>
                <a:ea typeface="楷体" panose="02010609060101010101" charset="-122"/>
              </a:rPr>
              <a:t>怎样用圆规和直尺画出这个漂亮的图形呢？</a:t>
            </a:r>
            <a:endParaRPr lang="zh-CN" altLang="en-US" sz="2800" b="1" kern="1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Oval 10"/>
          <p:cNvSpPr>
            <a:spLocks noChangeAspect="1" noChangeArrowheads="1"/>
          </p:cNvSpPr>
          <p:nvPr/>
        </p:nvSpPr>
        <p:spPr bwMode="auto">
          <a:xfrm>
            <a:off x="2421358" y="1496026"/>
            <a:ext cx="1070497" cy="1081088"/>
          </a:xfrm>
          <a:prstGeom prst="ellipse">
            <a:avLst/>
          </a:prstGeom>
          <a:solidFill>
            <a:srgbClr val="33CCCC">
              <a:alpha val="49019"/>
            </a:srgbClr>
          </a:solidFill>
          <a:ln w="9525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3600">
              <a:latin typeface="宋体" panose="02010600030101010101" pitchFamily="2" charset="-122"/>
            </a:endParaRPr>
          </a:p>
        </p:txBody>
      </p:sp>
      <p:grpSp>
        <p:nvGrpSpPr>
          <p:cNvPr id="19" name="Group 12"/>
          <p:cNvGrpSpPr/>
          <p:nvPr/>
        </p:nvGrpSpPr>
        <p:grpSpPr bwMode="auto">
          <a:xfrm>
            <a:off x="4752156" y="1242185"/>
            <a:ext cx="1611312" cy="1521619"/>
            <a:chOff x="6483" y="2925"/>
            <a:chExt cx="3195" cy="3195"/>
          </a:xfrm>
        </p:grpSpPr>
        <p:grpSp>
          <p:nvGrpSpPr>
            <p:cNvPr id="26631" name="Group 13"/>
            <p:cNvGrpSpPr/>
            <p:nvPr/>
          </p:nvGrpSpPr>
          <p:grpSpPr bwMode="auto">
            <a:xfrm>
              <a:off x="6483" y="3417"/>
              <a:ext cx="3195" cy="2268"/>
              <a:chOff x="6483" y="3417"/>
              <a:chExt cx="3195" cy="2268"/>
            </a:xfrm>
          </p:grpSpPr>
          <p:sp>
            <p:nvSpPr>
              <p:cNvPr id="26632" name="Line 14"/>
              <p:cNvSpPr>
                <a:spLocks noChangeShapeType="1"/>
              </p:cNvSpPr>
              <p:nvPr/>
            </p:nvSpPr>
            <p:spPr bwMode="auto">
              <a:xfrm>
                <a:off x="6483" y="4560"/>
                <a:ext cx="3195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6633" name="Group 15"/>
              <p:cNvGrpSpPr/>
              <p:nvPr/>
            </p:nvGrpSpPr>
            <p:grpSpPr bwMode="auto">
              <a:xfrm>
                <a:off x="6846" y="3417"/>
                <a:ext cx="2268" cy="2268"/>
                <a:chOff x="2589" y="3429"/>
                <a:chExt cx="2268" cy="2268"/>
              </a:xfrm>
            </p:grpSpPr>
            <p:sp>
              <p:nvSpPr>
                <p:cNvPr id="26634" name="Oval 16"/>
                <p:cNvSpPr>
                  <a:spLocks noChangeAspect="1" noChangeArrowheads="1"/>
                </p:cNvSpPr>
                <p:nvPr/>
              </p:nvSpPr>
              <p:spPr bwMode="auto">
                <a:xfrm>
                  <a:off x="2589" y="3429"/>
                  <a:ext cx="2268" cy="2268"/>
                </a:xfrm>
                <a:prstGeom prst="ellipse">
                  <a:avLst/>
                </a:prstGeom>
                <a:solidFill>
                  <a:srgbClr val="33CCCC">
                    <a:alpha val="49019"/>
                  </a:srgbClr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endParaRPr lang="zh-CN" altLang="en-US" sz="3600">
                    <a:latin typeface="宋体" panose="02010600030101010101" pitchFamily="2" charset="-122"/>
                  </a:endParaRPr>
                </a:p>
              </p:txBody>
            </p:sp>
            <p:sp>
              <p:nvSpPr>
                <p:cNvPr id="26635" name="Oval 17"/>
                <p:cNvSpPr>
                  <a:spLocks noChangeArrowheads="1"/>
                </p:cNvSpPr>
                <p:nvPr/>
              </p:nvSpPr>
              <p:spPr bwMode="auto">
                <a:xfrm>
                  <a:off x="3714" y="4560"/>
                  <a:ext cx="45" cy="45"/>
                </a:xfrm>
                <a:prstGeom prst="ellipse">
                  <a:avLst/>
                </a:prstGeom>
                <a:solidFill>
                  <a:srgbClr val="33CCCC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endParaRPr lang="zh-CN" altLang="en-US" sz="3600">
                    <a:latin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26636" name="Line 18"/>
            <p:cNvSpPr>
              <a:spLocks noChangeShapeType="1"/>
            </p:cNvSpPr>
            <p:nvPr/>
          </p:nvSpPr>
          <p:spPr bwMode="auto">
            <a:xfrm rot="-5400000">
              <a:off x="6405" y="4522"/>
              <a:ext cx="319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" name="Group 19"/>
          <p:cNvGrpSpPr/>
          <p:nvPr/>
        </p:nvGrpSpPr>
        <p:grpSpPr bwMode="auto">
          <a:xfrm>
            <a:off x="1511346" y="2725999"/>
            <a:ext cx="1445260" cy="1521619"/>
            <a:chOff x="2223" y="6669"/>
            <a:chExt cx="3195" cy="3195"/>
          </a:xfrm>
        </p:grpSpPr>
        <p:grpSp>
          <p:nvGrpSpPr>
            <p:cNvPr id="26638" name="Group 20"/>
            <p:cNvGrpSpPr/>
            <p:nvPr/>
          </p:nvGrpSpPr>
          <p:grpSpPr bwMode="auto">
            <a:xfrm>
              <a:off x="2223" y="6669"/>
              <a:ext cx="3195" cy="3195"/>
              <a:chOff x="6483" y="2925"/>
              <a:chExt cx="3195" cy="3195"/>
            </a:xfrm>
          </p:grpSpPr>
          <p:grpSp>
            <p:nvGrpSpPr>
              <p:cNvPr id="26639" name="Group 21"/>
              <p:cNvGrpSpPr/>
              <p:nvPr/>
            </p:nvGrpSpPr>
            <p:grpSpPr bwMode="auto">
              <a:xfrm>
                <a:off x="6483" y="3417"/>
                <a:ext cx="3195" cy="2268"/>
                <a:chOff x="6483" y="3417"/>
                <a:chExt cx="3195" cy="2268"/>
              </a:xfrm>
            </p:grpSpPr>
            <p:sp>
              <p:nvSpPr>
                <p:cNvPr id="26640" name="Line 22"/>
                <p:cNvSpPr>
                  <a:spLocks noChangeShapeType="1"/>
                </p:cNvSpPr>
                <p:nvPr/>
              </p:nvSpPr>
              <p:spPr bwMode="auto">
                <a:xfrm>
                  <a:off x="6483" y="4560"/>
                  <a:ext cx="3195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prstDash val="dash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26641" name="Group 23"/>
                <p:cNvGrpSpPr/>
                <p:nvPr/>
              </p:nvGrpSpPr>
              <p:grpSpPr bwMode="auto">
                <a:xfrm>
                  <a:off x="6846" y="3417"/>
                  <a:ext cx="2268" cy="2268"/>
                  <a:chOff x="2589" y="3429"/>
                  <a:chExt cx="2268" cy="2268"/>
                </a:xfrm>
              </p:grpSpPr>
              <p:sp>
                <p:nvSpPr>
                  <p:cNvPr id="26642" name="Oval 2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89" y="3429"/>
                    <a:ext cx="2268" cy="2268"/>
                  </a:xfrm>
                  <a:prstGeom prst="ellipse">
                    <a:avLst/>
                  </a:prstGeom>
                  <a:solidFill>
                    <a:srgbClr val="33CCCC">
                      <a:alpha val="49019"/>
                    </a:srgbClr>
                  </a:soli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endParaRPr lang="zh-CN" altLang="en-US" sz="3600">
                      <a:latin typeface="宋体" panose="02010600030101010101" pitchFamily="2" charset="-122"/>
                    </a:endParaRPr>
                  </a:p>
                </p:txBody>
              </p:sp>
              <p:sp>
                <p:nvSpPr>
                  <p:cNvPr id="26643" name="Oval 25"/>
                  <p:cNvSpPr>
                    <a:spLocks noChangeArrowheads="1"/>
                  </p:cNvSpPr>
                  <p:nvPr/>
                </p:nvSpPr>
                <p:spPr bwMode="auto">
                  <a:xfrm>
                    <a:off x="3714" y="4560"/>
                    <a:ext cx="45" cy="45"/>
                  </a:xfrm>
                  <a:prstGeom prst="ellipse">
                    <a:avLst/>
                  </a:prstGeom>
                  <a:solidFill>
                    <a:srgbClr val="33CCCC"/>
                  </a:soli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endParaRPr lang="zh-CN" altLang="en-US" sz="3600">
                      <a:latin typeface="宋体" panose="02010600030101010101" pitchFamily="2" charset="-122"/>
                    </a:endParaRPr>
                  </a:p>
                </p:txBody>
              </p:sp>
            </p:grpSp>
          </p:grpSp>
          <p:sp>
            <p:nvSpPr>
              <p:cNvPr id="26644" name="Line 26"/>
              <p:cNvSpPr>
                <a:spLocks noChangeShapeType="1"/>
              </p:cNvSpPr>
              <p:nvPr/>
            </p:nvSpPr>
            <p:spPr bwMode="auto">
              <a:xfrm rot="-5400000">
                <a:off x="6405" y="4522"/>
                <a:ext cx="3195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6645" name="Group 27"/>
            <p:cNvGrpSpPr/>
            <p:nvPr/>
          </p:nvGrpSpPr>
          <p:grpSpPr bwMode="auto">
            <a:xfrm>
              <a:off x="2586" y="7151"/>
              <a:ext cx="2283" cy="2296"/>
              <a:chOff x="2586" y="7151"/>
              <a:chExt cx="2283" cy="2296"/>
            </a:xfrm>
          </p:grpSpPr>
          <p:sp>
            <p:nvSpPr>
              <p:cNvPr id="26646" name="Line 28"/>
              <p:cNvSpPr>
                <a:spLocks noChangeShapeType="1"/>
              </p:cNvSpPr>
              <p:nvPr/>
            </p:nvSpPr>
            <p:spPr bwMode="auto">
              <a:xfrm flipH="1">
                <a:off x="2589" y="7161"/>
                <a:ext cx="1123" cy="112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7" name="Line 29"/>
              <p:cNvSpPr>
                <a:spLocks noChangeShapeType="1"/>
              </p:cNvSpPr>
              <p:nvPr/>
            </p:nvSpPr>
            <p:spPr bwMode="auto">
              <a:xfrm flipH="1">
                <a:off x="3744" y="8324"/>
                <a:ext cx="1123" cy="112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8" name="Line 30"/>
              <p:cNvSpPr>
                <a:spLocks noChangeShapeType="1"/>
              </p:cNvSpPr>
              <p:nvPr/>
            </p:nvSpPr>
            <p:spPr bwMode="auto">
              <a:xfrm rot="16200000" flipH="1">
                <a:off x="2585" y="8317"/>
                <a:ext cx="1123" cy="112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9" name="Line 31"/>
              <p:cNvSpPr>
                <a:spLocks noChangeShapeType="1"/>
              </p:cNvSpPr>
              <p:nvPr/>
            </p:nvSpPr>
            <p:spPr bwMode="auto">
              <a:xfrm rot="16200000" flipH="1">
                <a:off x="3745" y="7150"/>
                <a:ext cx="1123" cy="112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9" name="AutoShape 32"/>
          <p:cNvSpPr>
            <a:spLocks noChangeArrowheads="1"/>
          </p:cNvSpPr>
          <p:nvPr/>
        </p:nvSpPr>
        <p:spPr bwMode="auto">
          <a:xfrm rot="2700000" flipV="1">
            <a:off x="2085221" y="2957870"/>
            <a:ext cx="760810" cy="627891"/>
          </a:xfrm>
          <a:custGeom>
            <a:avLst/>
            <a:gdLst>
              <a:gd name="T0" fmla="*/ 0 w 21600"/>
              <a:gd name="T1" fmla="*/ 10895 h 21600"/>
              <a:gd name="T2" fmla="*/ 0 w 21600"/>
              <a:gd name="T3" fmla="*/ 10800 h 21600"/>
              <a:gd name="T4" fmla="*/ 10800 w 21600"/>
              <a:gd name="T5" fmla="*/ 0 h 21600"/>
              <a:gd name="T6" fmla="*/ 21600 w 21600"/>
              <a:gd name="T7" fmla="*/ 10800 h 21600"/>
              <a:gd name="T8" fmla="*/ 21599 w 21600"/>
              <a:gd name="T9" fmla="*/ 10895 h 21600"/>
              <a:gd name="T10" fmla="*/ 21600 w 21600"/>
              <a:gd name="T11" fmla="*/ 10800 h 21600"/>
              <a:gd name="T12" fmla="*/ 10800 w 21600"/>
              <a:gd name="T13" fmla="*/ 0 h 21600"/>
              <a:gd name="T14" fmla="*/ 0 w 21600"/>
              <a:gd name="T15" fmla="*/ 10800 h 21600"/>
              <a:gd name="T16" fmla="*/ 0 w 21600"/>
              <a:gd name="T17" fmla="*/ 10895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600" h="21600">
                <a:moveTo>
                  <a:pt x="0" y="10895"/>
                </a:moveTo>
                <a:cubicBezTo>
                  <a:pt x="0" y="10863"/>
                  <a:pt x="0" y="10831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600" y="4835"/>
                  <a:pt x="21600" y="10800"/>
                </a:cubicBezTo>
                <a:cubicBezTo>
                  <a:pt x="21600" y="10831"/>
                  <a:pt x="21599" y="10863"/>
                  <a:pt x="21599" y="10895"/>
                </a:cubicBezTo>
                <a:cubicBezTo>
                  <a:pt x="21599" y="10863"/>
                  <a:pt x="21600" y="10831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831"/>
                  <a:pt x="0" y="10863"/>
                  <a:pt x="0" y="10895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000000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grpSp>
        <p:nvGrpSpPr>
          <p:cNvPr id="42" name="Group 35"/>
          <p:cNvGrpSpPr/>
          <p:nvPr/>
        </p:nvGrpSpPr>
        <p:grpSpPr bwMode="auto">
          <a:xfrm>
            <a:off x="3552137" y="2704930"/>
            <a:ext cx="1383088" cy="1521619"/>
            <a:chOff x="3714" y="11268"/>
            <a:chExt cx="3195" cy="3195"/>
          </a:xfrm>
        </p:grpSpPr>
        <p:grpSp>
          <p:nvGrpSpPr>
            <p:cNvPr id="26652" name="Group 36"/>
            <p:cNvGrpSpPr/>
            <p:nvPr/>
          </p:nvGrpSpPr>
          <p:grpSpPr bwMode="auto">
            <a:xfrm>
              <a:off x="3714" y="11268"/>
              <a:ext cx="3195" cy="3195"/>
              <a:chOff x="2223" y="6669"/>
              <a:chExt cx="3195" cy="3195"/>
            </a:xfrm>
          </p:grpSpPr>
          <p:grpSp>
            <p:nvGrpSpPr>
              <p:cNvPr id="26653" name="Group 37"/>
              <p:cNvGrpSpPr/>
              <p:nvPr/>
            </p:nvGrpSpPr>
            <p:grpSpPr bwMode="auto">
              <a:xfrm>
                <a:off x="2223" y="6669"/>
                <a:ext cx="3195" cy="3195"/>
                <a:chOff x="6483" y="2925"/>
                <a:chExt cx="3195" cy="3195"/>
              </a:xfrm>
            </p:grpSpPr>
            <p:grpSp>
              <p:nvGrpSpPr>
                <p:cNvPr id="26654" name="Group 38"/>
                <p:cNvGrpSpPr/>
                <p:nvPr/>
              </p:nvGrpSpPr>
              <p:grpSpPr bwMode="auto">
                <a:xfrm>
                  <a:off x="6483" y="3417"/>
                  <a:ext cx="3195" cy="2268"/>
                  <a:chOff x="6483" y="3417"/>
                  <a:chExt cx="3195" cy="2268"/>
                </a:xfrm>
              </p:grpSpPr>
              <p:sp>
                <p:nvSpPr>
                  <p:cNvPr id="26655" name="Line 39"/>
                  <p:cNvSpPr>
                    <a:spLocks noChangeShapeType="1"/>
                  </p:cNvSpPr>
                  <p:nvPr/>
                </p:nvSpPr>
                <p:spPr bwMode="auto">
                  <a:xfrm>
                    <a:off x="6483" y="4560"/>
                    <a:ext cx="3195" cy="0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prstDash val="dash"/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6656" name="Group 40"/>
                  <p:cNvGrpSpPr/>
                  <p:nvPr/>
                </p:nvGrpSpPr>
                <p:grpSpPr bwMode="auto">
                  <a:xfrm>
                    <a:off x="6846" y="3417"/>
                    <a:ext cx="2268" cy="2268"/>
                    <a:chOff x="2589" y="3429"/>
                    <a:chExt cx="2268" cy="2268"/>
                  </a:xfrm>
                </p:grpSpPr>
                <p:sp>
                  <p:nvSpPr>
                    <p:cNvPr id="26657" name="Oval 4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2589" y="3429"/>
                      <a:ext cx="2268" cy="2268"/>
                    </a:xfrm>
                    <a:prstGeom prst="ellipse">
                      <a:avLst/>
                    </a:prstGeom>
                    <a:solidFill>
                      <a:srgbClr val="33CCCC">
                        <a:alpha val="49019"/>
                      </a:srgbClr>
                    </a:solidFill>
                    <a:ln w="9525">
                      <a:solidFill>
                        <a:srgbClr val="000000"/>
                      </a:solidFill>
                      <a:round/>
                    </a:ln>
                  </p:spPr>
                  <p:txBody>
                    <a:bodyPr/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3600">
                        <a:latin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6658" name="Oval 4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14" y="4560"/>
                      <a:ext cx="45" cy="45"/>
                    </a:xfrm>
                    <a:prstGeom prst="ellipse">
                      <a:avLst/>
                    </a:prstGeom>
                    <a:solidFill>
                      <a:srgbClr val="33CCCC"/>
                    </a:solidFill>
                    <a:ln w="9525">
                      <a:solidFill>
                        <a:srgbClr val="000000"/>
                      </a:solidFill>
                      <a:round/>
                    </a:ln>
                  </p:spPr>
                  <p:txBody>
                    <a:bodyPr/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3600">
                        <a:latin typeface="宋体" panose="02010600030101010101" pitchFamily="2" charset="-122"/>
                      </a:endParaRPr>
                    </a:p>
                  </p:txBody>
                </p:sp>
              </p:grpSp>
            </p:grpSp>
            <p:sp>
              <p:nvSpPr>
                <p:cNvPr id="26659" name="Line 43"/>
                <p:cNvSpPr>
                  <a:spLocks noChangeShapeType="1"/>
                </p:cNvSpPr>
                <p:nvPr/>
              </p:nvSpPr>
              <p:spPr bwMode="auto">
                <a:xfrm rot="-5400000">
                  <a:off x="6405" y="4522"/>
                  <a:ext cx="3195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prstDash val="dash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6660" name="Group 44"/>
              <p:cNvGrpSpPr/>
              <p:nvPr/>
            </p:nvGrpSpPr>
            <p:grpSpPr bwMode="auto">
              <a:xfrm>
                <a:off x="2586" y="7151"/>
                <a:ext cx="2283" cy="2296"/>
                <a:chOff x="2586" y="7151"/>
                <a:chExt cx="2283" cy="2296"/>
              </a:xfrm>
            </p:grpSpPr>
            <p:sp>
              <p:nvSpPr>
                <p:cNvPr id="26661" name="Line 45"/>
                <p:cNvSpPr>
                  <a:spLocks noChangeShapeType="1"/>
                </p:cNvSpPr>
                <p:nvPr/>
              </p:nvSpPr>
              <p:spPr bwMode="auto">
                <a:xfrm flipH="1">
                  <a:off x="2589" y="7161"/>
                  <a:ext cx="1123" cy="112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prstDash val="dash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662" name="Line 46"/>
                <p:cNvSpPr>
                  <a:spLocks noChangeShapeType="1"/>
                </p:cNvSpPr>
                <p:nvPr/>
              </p:nvSpPr>
              <p:spPr bwMode="auto">
                <a:xfrm flipH="1">
                  <a:off x="3744" y="8324"/>
                  <a:ext cx="1123" cy="112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prstDash val="dash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663" name="Line 47"/>
                <p:cNvSpPr>
                  <a:spLocks noChangeShapeType="1"/>
                </p:cNvSpPr>
                <p:nvPr/>
              </p:nvSpPr>
              <p:spPr bwMode="auto">
                <a:xfrm rot="16200000" flipH="1">
                  <a:off x="2585" y="8317"/>
                  <a:ext cx="1123" cy="112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prstDash val="dash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664" name="Line 48"/>
                <p:cNvSpPr>
                  <a:spLocks noChangeShapeType="1"/>
                </p:cNvSpPr>
                <p:nvPr/>
              </p:nvSpPr>
              <p:spPr bwMode="auto">
                <a:xfrm rot="16200000" flipH="1">
                  <a:off x="3745" y="7150"/>
                  <a:ext cx="1123" cy="112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prstDash val="dash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6665" name="Group 49"/>
            <p:cNvGrpSpPr/>
            <p:nvPr/>
          </p:nvGrpSpPr>
          <p:grpSpPr bwMode="auto">
            <a:xfrm>
              <a:off x="3822" y="11490"/>
              <a:ext cx="2807" cy="2759"/>
              <a:chOff x="2238" y="10644"/>
              <a:chExt cx="2807" cy="2759"/>
            </a:xfrm>
          </p:grpSpPr>
          <p:sp>
            <p:nvSpPr>
              <p:cNvPr id="26666" name="AutoShape 50"/>
              <p:cNvSpPr>
                <a:spLocks noChangeArrowheads="1"/>
              </p:cNvSpPr>
              <p:nvPr/>
            </p:nvSpPr>
            <p:spPr bwMode="auto">
              <a:xfrm rot="2700000" flipV="1">
                <a:off x="3431" y="10659"/>
                <a:ext cx="1576" cy="1637"/>
              </a:xfrm>
              <a:custGeom>
                <a:avLst/>
                <a:gdLst>
                  <a:gd name="T0" fmla="*/ 0 w 21600"/>
                  <a:gd name="T1" fmla="*/ 10895 h 21600"/>
                  <a:gd name="T2" fmla="*/ 0 w 21600"/>
                  <a:gd name="T3" fmla="*/ 10800 h 21600"/>
                  <a:gd name="T4" fmla="*/ 10800 w 21600"/>
                  <a:gd name="T5" fmla="*/ 0 h 21600"/>
                  <a:gd name="T6" fmla="*/ 21600 w 21600"/>
                  <a:gd name="T7" fmla="*/ 10800 h 21600"/>
                  <a:gd name="T8" fmla="*/ 21599 w 21600"/>
                  <a:gd name="T9" fmla="*/ 10895 h 21600"/>
                  <a:gd name="T10" fmla="*/ 21600 w 21600"/>
                  <a:gd name="T11" fmla="*/ 10800 h 21600"/>
                  <a:gd name="T12" fmla="*/ 10800 w 21600"/>
                  <a:gd name="T13" fmla="*/ 0 h 21600"/>
                  <a:gd name="T14" fmla="*/ 0 w 21600"/>
                  <a:gd name="T15" fmla="*/ 10800 h 21600"/>
                  <a:gd name="T16" fmla="*/ 0 w 21600"/>
                  <a:gd name="T17" fmla="*/ 10895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0" y="10895"/>
                    </a:moveTo>
                    <a:cubicBezTo>
                      <a:pt x="0" y="10863"/>
                      <a:pt x="0" y="10831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0831"/>
                      <a:pt x="21599" y="10863"/>
                      <a:pt x="21599" y="10895"/>
                    </a:cubicBezTo>
                    <a:cubicBezTo>
                      <a:pt x="21599" y="10863"/>
                      <a:pt x="21600" y="10831"/>
                      <a:pt x="21600" y="10800"/>
                    </a:cubicBez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ubicBezTo>
                      <a:pt x="-1" y="10831"/>
                      <a:pt x="0" y="10863"/>
                      <a:pt x="0" y="1089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9050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667" name="AutoShape 51"/>
              <p:cNvSpPr>
                <a:spLocks noChangeArrowheads="1"/>
              </p:cNvSpPr>
              <p:nvPr/>
            </p:nvSpPr>
            <p:spPr bwMode="auto">
              <a:xfrm rot="8100000" flipV="1">
                <a:off x="3438" y="11795"/>
                <a:ext cx="1576" cy="1637"/>
              </a:xfrm>
              <a:custGeom>
                <a:avLst/>
                <a:gdLst>
                  <a:gd name="T0" fmla="*/ 0 w 21600"/>
                  <a:gd name="T1" fmla="*/ 10895 h 21600"/>
                  <a:gd name="T2" fmla="*/ 0 w 21600"/>
                  <a:gd name="T3" fmla="*/ 10800 h 21600"/>
                  <a:gd name="T4" fmla="*/ 10800 w 21600"/>
                  <a:gd name="T5" fmla="*/ 0 h 21600"/>
                  <a:gd name="T6" fmla="*/ 21600 w 21600"/>
                  <a:gd name="T7" fmla="*/ 10800 h 21600"/>
                  <a:gd name="T8" fmla="*/ 21599 w 21600"/>
                  <a:gd name="T9" fmla="*/ 10895 h 21600"/>
                  <a:gd name="T10" fmla="*/ 21600 w 21600"/>
                  <a:gd name="T11" fmla="*/ 10800 h 21600"/>
                  <a:gd name="T12" fmla="*/ 10800 w 21600"/>
                  <a:gd name="T13" fmla="*/ 0 h 21600"/>
                  <a:gd name="T14" fmla="*/ 0 w 21600"/>
                  <a:gd name="T15" fmla="*/ 10800 h 21600"/>
                  <a:gd name="T16" fmla="*/ 0 w 21600"/>
                  <a:gd name="T17" fmla="*/ 10895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0" y="10895"/>
                    </a:moveTo>
                    <a:cubicBezTo>
                      <a:pt x="0" y="10863"/>
                      <a:pt x="0" y="10831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0831"/>
                      <a:pt x="21599" y="10863"/>
                      <a:pt x="21599" y="10895"/>
                    </a:cubicBezTo>
                    <a:cubicBezTo>
                      <a:pt x="21599" y="10863"/>
                      <a:pt x="21600" y="10831"/>
                      <a:pt x="21600" y="10800"/>
                    </a:cubicBez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ubicBezTo>
                      <a:pt x="-1" y="10831"/>
                      <a:pt x="0" y="10863"/>
                      <a:pt x="0" y="1089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9050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668" name="AutoShape 52"/>
              <p:cNvSpPr>
                <a:spLocks noChangeArrowheads="1"/>
              </p:cNvSpPr>
              <p:nvPr/>
            </p:nvSpPr>
            <p:spPr bwMode="auto">
              <a:xfrm rot="-2700000" flipH="1" flipV="1">
                <a:off x="2261" y="10644"/>
                <a:ext cx="1576" cy="1637"/>
              </a:xfrm>
              <a:custGeom>
                <a:avLst/>
                <a:gdLst>
                  <a:gd name="T0" fmla="*/ 0 w 21600"/>
                  <a:gd name="T1" fmla="*/ 10895 h 21600"/>
                  <a:gd name="T2" fmla="*/ 0 w 21600"/>
                  <a:gd name="T3" fmla="*/ 10800 h 21600"/>
                  <a:gd name="T4" fmla="*/ 10800 w 21600"/>
                  <a:gd name="T5" fmla="*/ 0 h 21600"/>
                  <a:gd name="T6" fmla="*/ 21600 w 21600"/>
                  <a:gd name="T7" fmla="*/ 10800 h 21600"/>
                  <a:gd name="T8" fmla="*/ 21599 w 21600"/>
                  <a:gd name="T9" fmla="*/ 10895 h 21600"/>
                  <a:gd name="T10" fmla="*/ 21600 w 21600"/>
                  <a:gd name="T11" fmla="*/ 10800 h 21600"/>
                  <a:gd name="T12" fmla="*/ 10800 w 21600"/>
                  <a:gd name="T13" fmla="*/ 0 h 21600"/>
                  <a:gd name="T14" fmla="*/ 0 w 21600"/>
                  <a:gd name="T15" fmla="*/ 10800 h 21600"/>
                  <a:gd name="T16" fmla="*/ 0 w 21600"/>
                  <a:gd name="T17" fmla="*/ 10895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0" y="10895"/>
                    </a:moveTo>
                    <a:cubicBezTo>
                      <a:pt x="0" y="10863"/>
                      <a:pt x="0" y="10831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0831"/>
                      <a:pt x="21599" y="10863"/>
                      <a:pt x="21599" y="10895"/>
                    </a:cubicBezTo>
                    <a:cubicBezTo>
                      <a:pt x="21599" y="10863"/>
                      <a:pt x="21600" y="10831"/>
                      <a:pt x="21600" y="10800"/>
                    </a:cubicBez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ubicBezTo>
                      <a:pt x="-1" y="10831"/>
                      <a:pt x="0" y="10863"/>
                      <a:pt x="0" y="1089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9050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669" name="AutoShape 53"/>
              <p:cNvSpPr>
                <a:spLocks noChangeArrowheads="1"/>
              </p:cNvSpPr>
              <p:nvPr/>
            </p:nvSpPr>
            <p:spPr bwMode="auto">
              <a:xfrm rot="-8100000" flipH="1" flipV="1">
                <a:off x="2268" y="11780"/>
                <a:ext cx="1576" cy="1637"/>
              </a:xfrm>
              <a:custGeom>
                <a:avLst/>
                <a:gdLst>
                  <a:gd name="T0" fmla="*/ 0 w 21600"/>
                  <a:gd name="T1" fmla="*/ 10895 h 21600"/>
                  <a:gd name="T2" fmla="*/ 0 w 21600"/>
                  <a:gd name="T3" fmla="*/ 10800 h 21600"/>
                  <a:gd name="T4" fmla="*/ 10800 w 21600"/>
                  <a:gd name="T5" fmla="*/ 0 h 21600"/>
                  <a:gd name="T6" fmla="*/ 21600 w 21600"/>
                  <a:gd name="T7" fmla="*/ 10800 h 21600"/>
                  <a:gd name="T8" fmla="*/ 21599 w 21600"/>
                  <a:gd name="T9" fmla="*/ 10895 h 21600"/>
                  <a:gd name="T10" fmla="*/ 21600 w 21600"/>
                  <a:gd name="T11" fmla="*/ 10800 h 21600"/>
                  <a:gd name="T12" fmla="*/ 10800 w 21600"/>
                  <a:gd name="T13" fmla="*/ 0 h 21600"/>
                  <a:gd name="T14" fmla="*/ 0 w 21600"/>
                  <a:gd name="T15" fmla="*/ 10800 h 21600"/>
                  <a:gd name="T16" fmla="*/ 0 w 21600"/>
                  <a:gd name="T17" fmla="*/ 10895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0" y="10895"/>
                    </a:moveTo>
                    <a:cubicBezTo>
                      <a:pt x="0" y="10863"/>
                      <a:pt x="0" y="10831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0831"/>
                      <a:pt x="21599" y="10863"/>
                      <a:pt x="21599" y="10895"/>
                    </a:cubicBezTo>
                    <a:cubicBezTo>
                      <a:pt x="21599" y="10863"/>
                      <a:pt x="21600" y="10831"/>
                      <a:pt x="21600" y="10800"/>
                    </a:cubicBez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ubicBezTo>
                      <a:pt x="-1" y="10831"/>
                      <a:pt x="0" y="10863"/>
                      <a:pt x="0" y="1089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9050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4558" y="2966506"/>
            <a:ext cx="997819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3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4213" y="1751013"/>
            <a:ext cx="7775575" cy="283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latin typeface="+mn-ea"/>
                <a:ea typeface="+mn-ea"/>
              </a:rPr>
              <a:t>这节课你们都学会了哪些知识？</a:t>
            </a:r>
            <a:endParaRPr lang="zh-CN" altLang="en-US" sz="2800" b="1" dirty="0">
              <a:latin typeface="+mn-ea"/>
              <a:ea typeface="+mn-ea"/>
            </a:endParaRPr>
          </a:p>
        </p:txBody>
      </p:sp>
      <p:grpSp>
        <p:nvGrpSpPr>
          <p:cNvPr id="95238" name="组合 12"/>
          <p:cNvGrpSpPr/>
          <p:nvPr/>
        </p:nvGrpSpPr>
        <p:grpSpPr bwMode="auto">
          <a:xfrm>
            <a:off x="212725" y="411163"/>
            <a:ext cx="2246313" cy="561975"/>
            <a:chOff x="212193" y="411510"/>
            <a:chExt cx="2246579" cy="561692"/>
          </a:xfrm>
        </p:grpSpPr>
        <p:pic>
          <p:nvPicPr>
            <p:cNvPr id="95239" name="图片 7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2193" y="492071"/>
              <a:ext cx="366860" cy="45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5240" name="文本框 14"/>
            <p:cNvSpPr txBox="1">
              <a:spLocks noChangeArrowheads="1"/>
            </p:cNvSpPr>
            <p:nvPr/>
          </p:nvSpPr>
          <p:spPr bwMode="auto">
            <a:xfrm>
              <a:off x="611560" y="411510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课堂小结</a:t>
              </a:r>
              <a:endPara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1115616" y="1980002"/>
            <a:ext cx="6501120" cy="142192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连接圆心和圆上任意一点的线段叫做半径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一般用字母</a:t>
            </a:r>
            <a:r>
              <a:rPr lang="en-US" altLang="zh-CN" sz="2400" b="1" i="1" dirty="0">
                <a:latin typeface="楷体" panose="02010609060101010101" charset="-122"/>
                <a:ea typeface="楷体" panose="02010609060101010101" charset="-122"/>
              </a:rPr>
              <a:t>r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表示。通过圆心并且两端都在圆上的线段叫做直径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一般用字母</a:t>
            </a:r>
            <a:r>
              <a:rPr lang="en-US" altLang="zh-CN" sz="2400" b="1" i="1" dirty="0">
                <a:latin typeface="楷体" panose="02010609060101010101" charset="-122"/>
                <a:ea typeface="楷体" panose="02010609060101010101" charset="-122"/>
              </a:rPr>
              <a:t>d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表示。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44990" y="3401930"/>
            <a:ext cx="6471746" cy="9787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在一个圆内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半径和直径都有无数条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直径的长度是半径的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倍。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3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4213" y="1390973"/>
            <a:ext cx="7775575" cy="283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69954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latin typeface="+mn-ea"/>
                <a:ea typeface="+mn-ea"/>
              </a:rPr>
              <a:t>这节课你们都学会了哪些知识？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1251890" y="1758339"/>
            <a:ext cx="6210300" cy="9541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>
              <a:buNone/>
            </a:pPr>
            <a:r>
              <a:rPr lang="zh-CN" altLang="en-US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由圆心角的两条半径和圆心角所对的弧围成的图形</a:t>
            </a:r>
            <a:r>
              <a:rPr lang="en-US" altLang="zh-CN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叫做扇形。</a:t>
            </a:r>
            <a:endParaRPr lang="zh-CN" altLang="en-US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51890" y="2778765"/>
            <a:ext cx="6210300" cy="106939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扇形也是轴对称图形，它只有一条对称轴。</a:t>
            </a:r>
            <a:endParaRPr lang="zh-CN" altLang="en-US" sz="2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8" name="组合 1"/>
          <p:cNvGrpSpPr/>
          <p:nvPr/>
        </p:nvGrpSpPr>
        <p:grpSpPr bwMode="auto">
          <a:xfrm>
            <a:off x="192088" y="439738"/>
            <a:ext cx="2266950" cy="561975"/>
            <a:chOff x="192083" y="439395"/>
            <a:chExt cx="2266689" cy="561692"/>
          </a:xfrm>
        </p:grpSpPr>
        <p:pic>
          <p:nvPicPr>
            <p:cNvPr id="41993" name="图片 19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92083" y="479078"/>
              <a:ext cx="366860" cy="45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994" name="文本框 14"/>
            <p:cNvSpPr txBox="1">
              <a:spLocks noChangeArrowheads="1"/>
            </p:cNvSpPr>
            <p:nvPr/>
          </p:nvSpPr>
          <p:spPr bwMode="auto">
            <a:xfrm>
              <a:off x="611560" y="439395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复习旧知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sp>
        <p:nvSpPr>
          <p:cNvPr id="89105" name="Rectangle 17"/>
          <p:cNvSpPr>
            <a:spLocks noChangeArrowheads="1"/>
          </p:cNvSpPr>
          <p:nvPr/>
        </p:nvSpPr>
        <p:spPr bwMode="auto">
          <a:xfrm>
            <a:off x="3131840" y="598127"/>
            <a:ext cx="181331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圆的认识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1" name="Picture 3" descr="C:\Documents and Settings\Administrator\桌面\6年级\p012-02-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3931" y="316097"/>
            <a:ext cx="1537643" cy="1912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矩形 31"/>
          <p:cNvSpPr/>
          <p:nvPr/>
        </p:nvSpPr>
        <p:spPr>
          <a:xfrm rot="12838024">
            <a:off x="6141723" y="1165157"/>
            <a:ext cx="1394899" cy="45719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6366518" y="955463"/>
            <a:ext cx="3966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O</a:t>
            </a:r>
            <a:endParaRPr lang="zh-CN" altLang="zh-CN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矩形 33"/>
          <p:cNvSpPr/>
          <p:nvPr/>
        </p:nvSpPr>
        <p:spPr>
          <a:xfrm rot="18058100">
            <a:off x="6251527" y="1517329"/>
            <a:ext cx="720725" cy="36000"/>
          </a:xfrm>
          <a:prstGeom prst="rect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 rot="18018853">
            <a:off x="6482287" y="1458607"/>
            <a:ext cx="9785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半径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r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 rot="2113891">
            <a:off x="6539609" y="745212"/>
            <a:ext cx="8639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直径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 rot="2051831">
            <a:off x="7107936" y="955463"/>
            <a:ext cx="4736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d</a:t>
            </a:r>
            <a:endParaRPr lang="zh-CN" altLang="en-US" sz="2800" b="1" i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03531" y="2283718"/>
          <a:ext cx="8372925" cy="188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4489"/>
                <a:gridCol w="7098436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6851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 dirty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意  义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51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8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圆是由曲线围成的</a:t>
                      </a:r>
                      <a:r>
                        <a:rPr lang="zh-CN" altLang="en-US" sz="28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封闭</a:t>
                      </a:r>
                      <a:r>
                        <a:rPr lang="zh-CN" altLang="zh-CN" sz="28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图形。</a:t>
                      </a:r>
                      <a:endParaRPr lang="zh-CN" altLang="en-US" sz="2800" dirty="0"/>
                    </a:p>
                  </a:txBody>
                  <a:tcPr/>
                </a:tc>
              </a:tr>
              <a:tr h="938499">
                <a:tc>
                  <a:txBody>
                    <a:bodyPr/>
                    <a:lstStyle/>
                    <a:p>
                      <a:pPr marL="0" marR="0" indent="0" algn="l" defTabSz="6851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 dirty="0"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各部分</a:t>
                      </a:r>
                      <a:endParaRPr lang="en-US" altLang="zh-CN" sz="2800" b="1" dirty="0"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  <a:p>
                      <a:pPr marL="0" marR="0" indent="0" algn="l" defTabSz="6851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 dirty="0"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名称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51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连接圆心和圆上任意一点的线段叫做半径</a:t>
                      </a:r>
                      <a:r>
                        <a:rPr lang="en-US" altLang="zh-CN" sz="28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,</a:t>
                      </a:r>
                      <a:r>
                        <a:rPr lang="zh-CN" altLang="en-US" sz="28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一般用字母</a:t>
                      </a:r>
                      <a:r>
                        <a:rPr lang="en-US" altLang="zh-CN" sz="2800" b="1" i="1" dirty="0">
                          <a:latin typeface="楷体" panose="02010609060101010101" charset="-122"/>
                          <a:ea typeface="楷体" panose="02010609060101010101" charset="-122"/>
                        </a:rPr>
                        <a:t>r</a:t>
                      </a:r>
                      <a:r>
                        <a:rPr lang="zh-CN" altLang="en-US" sz="28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表示。通过圆心并且两端都在圆上的线段叫做直径</a:t>
                      </a:r>
                      <a:r>
                        <a:rPr lang="en-US" altLang="zh-CN" sz="28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,</a:t>
                      </a:r>
                      <a:r>
                        <a:rPr lang="zh-CN" altLang="en-US" sz="28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一般用字母</a:t>
                      </a:r>
                      <a:r>
                        <a:rPr lang="en-US" altLang="zh-CN" sz="2800" b="1" i="1" dirty="0">
                          <a:latin typeface="楷体" panose="02010609060101010101" charset="-122"/>
                          <a:ea typeface="楷体" panose="02010609060101010101" charset="-122"/>
                        </a:rPr>
                        <a:t>d</a:t>
                      </a:r>
                      <a:r>
                        <a:rPr lang="zh-CN" altLang="en-US" sz="28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表示。</a:t>
                      </a:r>
                      <a:endParaRPr lang="zh-CN" altLang="en-US" sz="2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9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105" grpId="0"/>
      <p:bldP spid="32" grpId="0" animBg="1"/>
      <p:bldP spid="33" grpId="0"/>
      <p:bldP spid="34" grpId="0" animBg="1"/>
      <p:bldP spid="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/>
        </p:nvGraphicFramePr>
        <p:xfrm>
          <a:off x="467544" y="1419622"/>
          <a:ext cx="7586980" cy="231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0845"/>
                <a:gridCol w="5906135"/>
              </a:tblGrid>
              <a:tr h="944880">
                <a:tc>
                  <a:txBody>
                    <a:bodyPr/>
                    <a:lstStyle/>
                    <a:p>
                      <a:pPr marL="0" marR="0" indent="0" algn="l" defTabSz="6851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直径与半径的关系</a:t>
                      </a:r>
                      <a:endParaRPr lang="zh-CN" altLang="en-US" sz="2800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endParaRPr lang="zh-CN" altLang="en-US" sz="2800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51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在一个圆内</a:t>
                      </a:r>
                      <a:r>
                        <a:rPr lang="en-US" altLang="zh-CN" sz="28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,</a:t>
                      </a:r>
                      <a:r>
                        <a:rPr lang="zh-CN" altLang="en-US" sz="28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半径和直径都有无数条</a:t>
                      </a:r>
                      <a:r>
                        <a:rPr lang="en-US" altLang="zh-CN" sz="28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,</a:t>
                      </a:r>
                      <a:r>
                        <a:rPr lang="zh-CN" altLang="en-US" sz="28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直径的长度是半径的</a:t>
                      </a:r>
                      <a:r>
                        <a:rPr lang="en-US" altLang="zh-CN" sz="28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2</a:t>
                      </a:r>
                      <a:r>
                        <a:rPr lang="zh-CN" altLang="en-US" sz="28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倍。</a:t>
                      </a:r>
                      <a:endParaRPr lang="zh-CN" altLang="en-US" sz="2800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对称性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51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圆是轴对称图形。对折后这些折痕所在的直线都是圆的对称轴。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Rectangle 17"/>
          <p:cNvSpPr>
            <a:spLocks noChangeArrowheads="1"/>
          </p:cNvSpPr>
          <p:nvPr/>
        </p:nvSpPr>
        <p:spPr bwMode="auto">
          <a:xfrm>
            <a:off x="3347864" y="771550"/>
            <a:ext cx="181331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圆的认识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775" y="3288642"/>
            <a:ext cx="1543050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矩形 3"/>
          <p:cNvSpPr>
            <a:spLocks noChangeArrowheads="1"/>
          </p:cNvSpPr>
          <p:nvPr/>
        </p:nvSpPr>
        <p:spPr bwMode="auto">
          <a:xfrm>
            <a:off x="3639282" y="3245198"/>
            <a:ext cx="160803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A       B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24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    O</a:t>
            </a:r>
            <a:endParaRPr lang="zh-CN" altLang="zh-CN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矩形 3"/>
          <p:cNvSpPr>
            <a:spLocks noChangeArrowheads="1"/>
          </p:cNvSpPr>
          <p:nvPr/>
        </p:nvSpPr>
        <p:spPr bwMode="auto">
          <a:xfrm rot="2466430">
            <a:off x="3642243" y="3811042"/>
            <a:ext cx="85040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半径</a:t>
            </a:r>
            <a:endParaRPr lang="zh-CN" altLang="zh-CN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矩形 3"/>
          <p:cNvSpPr>
            <a:spLocks noChangeArrowheads="1"/>
          </p:cNvSpPr>
          <p:nvPr/>
        </p:nvSpPr>
        <p:spPr bwMode="auto">
          <a:xfrm rot="18701303">
            <a:off x="4434303" y="3683506"/>
            <a:ext cx="8040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半径</a:t>
            </a:r>
            <a:endParaRPr lang="zh-CN" altLang="zh-CN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矩形 3"/>
          <p:cNvSpPr>
            <a:spLocks noChangeArrowheads="1"/>
          </p:cNvSpPr>
          <p:nvPr/>
        </p:nvSpPr>
        <p:spPr bwMode="auto">
          <a:xfrm>
            <a:off x="4139505" y="3081574"/>
            <a:ext cx="42974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弧</a:t>
            </a:r>
            <a:endParaRPr lang="zh-CN" altLang="zh-CN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3898143" y="3590812"/>
            <a:ext cx="545157" cy="466129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弧形 27"/>
          <p:cNvSpPr/>
          <p:nvPr/>
        </p:nvSpPr>
        <p:spPr>
          <a:xfrm rot="19896219">
            <a:off x="4213309" y="3921805"/>
            <a:ext cx="360363" cy="270272"/>
          </a:xfrm>
          <a:prstGeom prst="arc">
            <a:avLst>
              <a:gd name="adj1" fmla="val 15812133"/>
              <a:gd name="adj2" fmla="val 21284901"/>
            </a:avLst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b="1">
              <a:solidFill>
                <a:srgbClr val="7030A0"/>
              </a:solidFill>
            </a:endParaRPr>
          </a:p>
        </p:txBody>
      </p:sp>
      <p:sp>
        <p:nvSpPr>
          <p:cNvPr id="29" name="弧形 28"/>
          <p:cNvSpPr/>
          <p:nvPr/>
        </p:nvSpPr>
        <p:spPr>
          <a:xfrm rot="18907002">
            <a:off x="3807337" y="3331381"/>
            <a:ext cx="1258888" cy="1241822"/>
          </a:xfrm>
          <a:prstGeom prst="arc">
            <a:avLst>
              <a:gd name="adj1" fmla="val 15495381"/>
              <a:gd name="adj2" fmla="val 457904"/>
            </a:avLst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b="1"/>
          </a:p>
        </p:txBody>
      </p:sp>
      <p:sp>
        <p:nvSpPr>
          <p:cNvPr id="30" name="矩形 3"/>
          <p:cNvSpPr>
            <a:spLocks noChangeArrowheads="1"/>
          </p:cNvSpPr>
          <p:nvPr/>
        </p:nvSpPr>
        <p:spPr bwMode="auto">
          <a:xfrm>
            <a:off x="3898143" y="3445253"/>
            <a:ext cx="114761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圆心角</a:t>
            </a:r>
            <a:endParaRPr lang="zh-CN" altLang="zh-CN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4425949" y="3580803"/>
            <a:ext cx="512371" cy="489602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75707" y="1156566"/>
          <a:ext cx="7855330" cy="188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2037"/>
                <a:gridCol w="6163293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6851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dirty="0">
                          <a:latin typeface="楷体" panose="02010609060101010101" charset="-122"/>
                          <a:ea typeface="楷体" panose="02010609060101010101" charset="-122"/>
                        </a:rPr>
                        <a:t>扇形意义</a:t>
                      </a:r>
                      <a:endParaRPr lang="zh-CN" altLang="en-US" sz="2800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51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 dirty="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由圆心角的两条半径和圆心角所对的弧围成的图形</a:t>
                      </a:r>
                      <a:r>
                        <a:rPr lang="en-US" altLang="zh-CN" sz="2800" b="1" dirty="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,</a:t>
                      </a:r>
                      <a:r>
                        <a:rPr lang="zh-CN" altLang="en-US" sz="2800" b="1" dirty="0">
                          <a:solidFill>
                            <a:schemeClr val="bg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叫做扇形。</a:t>
                      </a:r>
                      <a:endParaRPr lang="zh-CN" altLang="en-US" sz="2800" dirty="0">
                        <a:solidFill>
                          <a:schemeClr val="bg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</a:tr>
              <a:tr h="741680">
                <a:tc>
                  <a:txBody>
                    <a:bodyPr/>
                    <a:lstStyle/>
                    <a:p>
                      <a:pPr marL="0" marR="0" indent="0" algn="l" defTabSz="6851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对称性</a:t>
                      </a:r>
                      <a:endParaRPr lang="zh-CN" altLang="en-US" sz="2800" b="1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51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扇形也是轴对称图形，它只有一条对称轴。</a:t>
                      </a:r>
                      <a:endParaRPr lang="zh-CN" altLang="en-US" sz="2800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2" name="Rectangle 17"/>
          <p:cNvSpPr>
            <a:spLocks noChangeArrowheads="1"/>
          </p:cNvSpPr>
          <p:nvPr/>
        </p:nvSpPr>
        <p:spPr bwMode="auto">
          <a:xfrm>
            <a:off x="2699792" y="528013"/>
            <a:ext cx="217399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扇形的认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识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6" grpId="0"/>
      <p:bldP spid="30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56522" y="1182823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1183148" y="1054647"/>
            <a:ext cx="63367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用彩色笔描出下面各圈的半径和直径，并量出长度。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1781" y="2513376"/>
            <a:ext cx="2576116" cy="77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15"/>
          <p:cNvGrpSpPr/>
          <p:nvPr/>
        </p:nvGrpSpPr>
        <p:grpSpPr bwMode="auto">
          <a:xfrm>
            <a:off x="360363" y="315913"/>
            <a:ext cx="2266950" cy="561975"/>
            <a:chOff x="192082" y="411510"/>
            <a:chExt cx="2266690" cy="561692"/>
          </a:xfrm>
        </p:grpSpPr>
        <p:pic>
          <p:nvPicPr>
            <p:cNvPr id="10" name="图片 14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92082" y="492072"/>
              <a:ext cx="366860" cy="456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文本框 14"/>
            <p:cNvSpPr txBox="1">
              <a:spLocks noChangeArrowheads="1"/>
            </p:cNvSpPr>
            <p:nvPr/>
          </p:nvSpPr>
          <p:spPr bwMode="auto">
            <a:xfrm>
              <a:off x="611560" y="411510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巩固练习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cxnSp>
        <p:nvCxnSpPr>
          <p:cNvPr id="4" name="直接连接符 3"/>
          <p:cNvCxnSpPr/>
          <p:nvPr/>
        </p:nvCxnSpPr>
        <p:spPr>
          <a:xfrm rot="7200000">
            <a:off x="3621672" y="2912791"/>
            <a:ext cx="720000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AutoShape 27"/>
          <p:cNvSpPr>
            <a:spLocks noChangeArrowheads="1"/>
          </p:cNvSpPr>
          <p:nvPr/>
        </p:nvSpPr>
        <p:spPr bwMode="auto">
          <a:xfrm>
            <a:off x="1074105" y="3298962"/>
            <a:ext cx="2532152" cy="968887"/>
          </a:xfrm>
          <a:prstGeom prst="wedgeRoundRectCallout">
            <a:avLst>
              <a:gd name="adj1" fmla="val -1150"/>
              <a:gd name="adj2" fmla="val -95100"/>
              <a:gd name="adj3" fmla="val 16667"/>
            </a:avLst>
          </a:prstGeom>
          <a:solidFill>
            <a:srgbClr val="FFFF00">
              <a:alpha val="27843"/>
            </a:srgb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先确定直径、半径的线段再测量。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975879" y="2908063"/>
            <a:ext cx="257842" cy="28800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rot="5400000">
            <a:off x="5457897" y="2925128"/>
            <a:ext cx="720000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817897" y="2925128"/>
            <a:ext cx="360000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 rot="17879556">
            <a:off x="3523765" y="2667864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楷体" panose="02010609060101010101" charset="-122"/>
                <a:ea typeface="楷体" panose="02010609060101010101" charset="-122"/>
              </a:rPr>
              <a:t>直径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 rot="17869844">
            <a:off x="3466810" y="2072406"/>
            <a:ext cx="5309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楷体" panose="02010609060101010101" charset="-122"/>
                <a:ea typeface="楷体" panose="02010609060101010101" charset="-122"/>
              </a:rPr>
              <a:t>2cm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 rot="2952940">
            <a:off x="3723369" y="3039895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楷体" panose="02010609060101010101" charset="-122"/>
                <a:ea typeface="楷体" panose="02010609060101010101" charset="-122"/>
              </a:rPr>
              <a:t>半径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 rot="2954249">
            <a:off x="3968263" y="2718260"/>
            <a:ext cx="5309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楷体" panose="02010609060101010101" charset="-122"/>
                <a:ea typeface="楷体" panose="02010609060101010101" charset="-122"/>
              </a:rPr>
              <a:t>1cm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 rot="5400000">
            <a:off x="5377324" y="2688232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楷体" panose="02010609060101010101" charset="-122"/>
                <a:ea typeface="楷体" panose="02010609060101010101" charset="-122"/>
              </a:rPr>
              <a:t>直径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 rot="5400000">
            <a:off x="5435032" y="3100462"/>
            <a:ext cx="5309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楷体" panose="02010609060101010101" charset="-122"/>
                <a:ea typeface="楷体" panose="02010609060101010101" charset="-122"/>
              </a:rPr>
              <a:t>2cm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5700489" y="287289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楷体" panose="02010609060101010101" charset="-122"/>
                <a:ea typeface="楷体" panose="02010609060101010101" charset="-122"/>
              </a:rPr>
              <a:t>半径</a:t>
            </a:r>
            <a:endParaRPr lang="zh-CN" altLang="en-US" dirty="0"/>
          </a:p>
        </p:txBody>
      </p:sp>
      <p:sp>
        <p:nvSpPr>
          <p:cNvPr id="27" name="矩形 26"/>
          <p:cNvSpPr/>
          <p:nvPr/>
        </p:nvSpPr>
        <p:spPr>
          <a:xfrm>
            <a:off x="5789372" y="2610035"/>
            <a:ext cx="5309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楷体" panose="02010609060101010101" charset="-122"/>
                <a:ea typeface="楷体" panose="02010609060101010101" charset="-122"/>
              </a:rPr>
              <a:t>1cm</a:t>
            </a:r>
            <a:endParaRPr lang="zh-CN" altLang="en-US" dirty="0"/>
          </a:p>
        </p:txBody>
      </p:sp>
      <p:pic>
        <p:nvPicPr>
          <p:cNvPr id="11266" name="Picture 2" descr="C:\Documents and Settings\Administrator\桌面\6年级\p002-06-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929465" y="2095634"/>
            <a:ext cx="1123538" cy="1394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  <p:bldP spid="8" grpId="0"/>
      <p:bldP spid="18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83" name="Text Box 3"/>
          <p:cNvSpPr txBox="1">
            <a:spLocks noChangeArrowheads="1"/>
          </p:cNvSpPr>
          <p:nvPr/>
        </p:nvSpPr>
        <p:spPr bwMode="auto">
          <a:xfrm>
            <a:off x="908394" y="482674"/>
            <a:ext cx="100769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hlink"/>
                </a:solidFill>
                <a:latin typeface="楷体" panose="02010609060101010101" charset="-122"/>
                <a:ea typeface="楷体" panose="02010609060101010101" charset="-122"/>
              </a:rPr>
              <a:t>填表</a:t>
            </a:r>
            <a:endParaRPr lang="zh-CN" altLang="en-US" sz="2800" b="1" dirty="0">
              <a:solidFill>
                <a:schemeClr val="hlin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6714" y="585534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表格 2"/>
              <p:cNvGraphicFramePr>
                <a:graphicFrameLocks noGrp="1"/>
              </p:cNvGraphicFramePr>
              <p:nvPr/>
            </p:nvGraphicFramePr>
            <p:xfrm>
              <a:off x="1187624" y="1065016"/>
              <a:ext cx="6096000" cy="13716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016000"/>
                    <a:gridCol w="1016000"/>
                    <a:gridCol w="1016000"/>
                    <a:gridCol w="1016000"/>
                    <a:gridCol w="1016000"/>
                    <a:gridCol w="1016000"/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2400" dirty="0">
                            <a:latin typeface="楷体" panose="02010609060101010101" charset="-122"/>
                            <a:ea typeface="楷体" panose="02010609060101010101" charset="-122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400" dirty="0">
                              <a:latin typeface="楷体" panose="02010609060101010101" charset="-122"/>
                              <a:ea typeface="楷体" panose="02010609060101010101" charset="-122"/>
                            </a:rPr>
                            <a:t>圆一</a:t>
                          </a:r>
                          <a:endParaRPr lang="zh-CN" altLang="en-US" sz="2400" dirty="0">
                            <a:latin typeface="楷体" panose="02010609060101010101" charset="-122"/>
                            <a:ea typeface="楷体" panose="02010609060101010101" charset="-122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400" dirty="0">
                              <a:latin typeface="楷体" panose="02010609060101010101" charset="-122"/>
                              <a:ea typeface="楷体" panose="02010609060101010101" charset="-122"/>
                            </a:rPr>
                            <a:t>圆二</a:t>
                          </a:r>
                          <a:endParaRPr lang="zh-CN" altLang="en-US" sz="2400" dirty="0">
                            <a:latin typeface="楷体" panose="02010609060101010101" charset="-122"/>
                            <a:ea typeface="楷体" panose="02010609060101010101" charset="-122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400" dirty="0">
                              <a:latin typeface="楷体" panose="02010609060101010101" charset="-122"/>
                              <a:ea typeface="楷体" panose="02010609060101010101" charset="-122"/>
                            </a:rPr>
                            <a:t>圆三</a:t>
                          </a:r>
                          <a:endParaRPr lang="zh-CN" altLang="en-US" sz="2400" dirty="0">
                            <a:latin typeface="楷体" panose="02010609060101010101" charset="-122"/>
                            <a:ea typeface="楷体" panose="02010609060101010101" charset="-122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400" dirty="0">
                              <a:latin typeface="楷体" panose="02010609060101010101" charset="-122"/>
                              <a:ea typeface="楷体" panose="02010609060101010101" charset="-122"/>
                            </a:rPr>
                            <a:t>圆四</a:t>
                          </a:r>
                          <a:endParaRPr lang="zh-CN" altLang="en-US" sz="2400" dirty="0">
                            <a:latin typeface="楷体" panose="02010609060101010101" charset="-122"/>
                            <a:ea typeface="楷体" panose="02010609060101010101" charset="-122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400" dirty="0">
                              <a:latin typeface="楷体" panose="02010609060101010101" charset="-122"/>
                              <a:ea typeface="楷体" panose="02010609060101010101" charset="-122"/>
                            </a:rPr>
                            <a:t>圆五</a:t>
                          </a:r>
                          <a:endParaRPr lang="zh-CN" altLang="en-US" sz="2400" dirty="0">
                            <a:latin typeface="楷体" panose="02010609060101010101" charset="-122"/>
                            <a:ea typeface="楷体" panose="02010609060101010101" charset="-122"/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2400">
                              <a:latin typeface="楷体" panose="02010609060101010101" charset="-122"/>
                              <a:ea typeface="楷体" panose="02010609060101010101" charset="-122"/>
                            </a:rPr>
                            <a:t>r(m)</a:t>
                          </a:r>
                          <a:endParaRPr lang="zh-CN" altLang="en-US" sz="2400" dirty="0">
                            <a:latin typeface="楷体" panose="02010609060101010101" charset="-122"/>
                            <a:ea typeface="楷体" panose="02010609060101010101" charset="-122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2400" dirty="0">
                              <a:latin typeface="楷体" panose="02010609060101010101" charset="-122"/>
                              <a:ea typeface="楷体" panose="02010609060101010101" charset="-122"/>
                            </a:rPr>
                            <a:t>3</a:t>
                          </a:r>
                          <a:endParaRPr lang="zh-CN" altLang="en-US" sz="2400" dirty="0">
                            <a:latin typeface="楷体" panose="02010609060101010101" charset="-122"/>
                            <a:ea typeface="楷体" panose="02010609060101010101" charset="-122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2400" dirty="0">
                              <a:latin typeface="楷体" panose="02010609060101010101" charset="-122"/>
                              <a:ea typeface="楷体" panose="02010609060101010101" charset="-122"/>
                            </a:rPr>
                            <a:t>0.8</a:t>
                          </a:r>
                          <a:endParaRPr lang="zh-CN" altLang="en-US" sz="2400" dirty="0">
                            <a:latin typeface="楷体" panose="02010609060101010101" charset="-122"/>
                            <a:ea typeface="楷体" panose="02010609060101010101" charset="-122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2400">
                            <a:latin typeface="楷体" panose="02010609060101010101" charset="-122"/>
                            <a:ea typeface="楷体" panose="02010609060101010101" charset="-122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2400">
                            <a:latin typeface="楷体" panose="02010609060101010101" charset="-122"/>
                            <a:ea typeface="楷体" panose="02010609060101010101" charset="-122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2400" dirty="0">
                              <a:latin typeface="楷体" panose="02010609060101010101" charset="-122"/>
                              <a:ea typeface="楷体" panose="02010609060101010101" charset="-122"/>
                            </a:rPr>
                            <a:t>2.5</a:t>
                          </a:r>
                          <a:endParaRPr lang="zh-CN" altLang="en-US" sz="2400" dirty="0">
                            <a:latin typeface="楷体" panose="02010609060101010101" charset="-122"/>
                            <a:ea typeface="楷体" panose="02010609060101010101" charset="-122"/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400" i="1" dirty="0" smtClean="0">
                                  <a:latin typeface="Cambria Math" panose="02040503050406030204"/>
                                </a:rPr>
                                <m:t>𝑑</m:t>
                              </m:r>
                            </m:oMath>
                          </a14:m>
                          <a:r>
                            <a:rPr lang="en-US" altLang="zh-CN" sz="2400" dirty="0">
                              <a:latin typeface="楷体" panose="02010609060101010101" charset="-122"/>
                              <a:ea typeface="楷体" panose="02010609060101010101" charset="-122"/>
                            </a:rPr>
                            <a:t>(m)</a:t>
                          </a:r>
                          <a:endParaRPr lang="zh-CN" altLang="en-US" sz="2400" dirty="0">
                            <a:latin typeface="楷体" panose="02010609060101010101" charset="-122"/>
                            <a:ea typeface="楷体" panose="02010609060101010101" charset="-122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2400" dirty="0">
                            <a:latin typeface="楷体" panose="02010609060101010101" charset="-122"/>
                            <a:ea typeface="楷体" panose="02010609060101010101" charset="-122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2400" dirty="0">
                            <a:latin typeface="楷体" panose="02010609060101010101" charset="-122"/>
                            <a:ea typeface="楷体" panose="02010609060101010101" charset="-122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2400" dirty="0">
                              <a:latin typeface="楷体" panose="02010609060101010101" charset="-122"/>
                              <a:ea typeface="楷体" panose="02010609060101010101" charset="-122"/>
                            </a:rPr>
                            <a:t>6.4</a:t>
                          </a:r>
                          <a:endParaRPr lang="zh-CN" altLang="en-US" sz="2400" dirty="0">
                            <a:latin typeface="楷体" panose="02010609060101010101" charset="-122"/>
                            <a:ea typeface="楷体" panose="02010609060101010101" charset="-122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2400" dirty="0">
                              <a:latin typeface="楷体" panose="02010609060101010101" charset="-122"/>
                              <a:ea typeface="楷体" panose="02010609060101010101" charset="-122"/>
                            </a:rPr>
                            <a:t>3.6</a:t>
                          </a:r>
                          <a:endParaRPr lang="zh-CN" altLang="en-US" sz="2400" dirty="0">
                            <a:latin typeface="楷体" panose="02010609060101010101" charset="-122"/>
                            <a:ea typeface="楷体" panose="02010609060101010101" charset="-122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2400" dirty="0">
                            <a:latin typeface="楷体" panose="02010609060101010101" charset="-122"/>
                            <a:ea typeface="楷体" panose="02010609060101010101" charset="-122"/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表格 2"/>
              <p:cNvGraphicFramePr>
                <a:graphicFrameLocks noGrp="1"/>
              </p:cNvGraphicFramePr>
              <p:nvPr/>
            </p:nvGraphicFramePr>
            <p:xfrm>
              <a:off x="1187624" y="1065016"/>
              <a:ext cx="6096000" cy="13716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016000"/>
                    <a:gridCol w="1016000"/>
                    <a:gridCol w="1016000"/>
                    <a:gridCol w="1016000"/>
                    <a:gridCol w="1016000"/>
                    <a:gridCol w="1016000"/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2400" dirty="0">
                            <a:latin typeface="楷体" panose="02010609060101010101" charset="-122"/>
                            <a:ea typeface="楷体" panose="02010609060101010101" charset="-122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400" dirty="0">
                              <a:latin typeface="楷体" panose="02010609060101010101" charset="-122"/>
                              <a:ea typeface="楷体" panose="02010609060101010101" charset="-122"/>
                            </a:rPr>
                            <a:t>圆一</a:t>
                          </a:r>
                          <a:endParaRPr lang="zh-CN" altLang="en-US" sz="2400" dirty="0">
                            <a:latin typeface="楷体" panose="02010609060101010101" charset="-122"/>
                            <a:ea typeface="楷体" panose="02010609060101010101" charset="-122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400" dirty="0">
                              <a:latin typeface="楷体" panose="02010609060101010101" charset="-122"/>
                              <a:ea typeface="楷体" panose="02010609060101010101" charset="-122"/>
                            </a:rPr>
                            <a:t>圆二</a:t>
                          </a:r>
                          <a:endParaRPr lang="zh-CN" altLang="en-US" sz="2400" dirty="0">
                            <a:latin typeface="楷体" panose="02010609060101010101" charset="-122"/>
                            <a:ea typeface="楷体" panose="02010609060101010101" charset="-122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400" dirty="0">
                              <a:latin typeface="楷体" panose="02010609060101010101" charset="-122"/>
                              <a:ea typeface="楷体" panose="02010609060101010101" charset="-122"/>
                            </a:rPr>
                            <a:t>圆三</a:t>
                          </a:r>
                          <a:endParaRPr lang="zh-CN" altLang="en-US" sz="2400" dirty="0">
                            <a:latin typeface="楷体" panose="02010609060101010101" charset="-122"/>
                            <a:ea typeface="楷体" panose="02010609060101010101" charset="-122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400" dirty="0">
                              <a:latin typeface="楷体" panose="02010609060101010101" charset="-122"/>
                              <a:ea typeface="楷体" panose="02010609060101010101" charset="-122"/>
                            </a:rPr>
                            <a:t>圆四</a:t>
                          </a:r>
                          <a:endParaRPr lang="zh-CN" altLang="en-US" sz="2400" dirty="0">
                            <a:latin typeface="楷体" panose="02010609060101010101" charset="-122"/>
                            <a:ea typeface="楷体" panose="02010609060101010101" charset="-122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400" dirty="0">
                              <a:latin typeface="楷体" panose="02010609060101010101" charset="-122"/>
                              <a:ea typeface="楷体" panose="02010609060101010101" charset="-122"/>
                            </a:rPr>
                            <a:t>圆五</a:t>
                          </a:r>
                          <a:endParaRPr lang="zh-CN" altLang="en-US" sz="2400" dirty="0">
                            <a:latin typeface="楷体" panose="02010609060101010101" charset="-122"/>
                            <a:ea typeface="楷体" panose="02010609060101010101" charset="-122"/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2400">
                              <a:latin typeface="楷体" panose="02010609060101010101" charset="-122"/>
                              <a:ea typeface="楷体" panose="02010609060101010101" charset="-122"/>
                            </a:rPr>
                            <a:t>r(m)</a:t>
                          </a:r>
                          <a:endParaRPr lang="zh-CN" altLang="en-US" sz="2400" dirty="0">
                            <a:latin typeface="楷体" panose="02010609060101010101" charset="-122"/>
                            <a:ea typeface="楷体" panose="02010609060101010101" charset="-122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2400" dirty="0">
                              <a:latin typeface="楷体" panose="02010609060101010101" charset="-122"/>
                              <a:ea typeface="楷体" panose="02010609060101010101" charset="-122"/>
                            </a:rPr>
                            <a:t>3</a:t>
                          </a:r>
                          <a:endParaRPr lang="zh-CN" altLang="en-US" sz="2400" dirty="0">
                            <a:latin typeface="楷体" panose="02010609060101010101" charset="-122"/>
                            <a:ea typeface="楷体" panose="02010609060101010101" charset="-122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2400" dirty="0">
                              <a:latin typeface="楷体" panose="02010609060101010101" charset="-122"/>
                              <a:ea typeface="楷体" panose="02010609060101010101" charset="-122"/>
                            </a:rPr>
                            <a:t>0.8</a:t>
                          </a:r>
                          <a:endParaRPr lang="zh-CN" altLang="en-US" sz="2400" dirty="0">
                            <a:latin typeface="楷体" panose="02010609060101010101" charset="-122"/>
                            <a:ea typeface="楷体" panose="02010609060101010101" charset="-122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2400">
                            <a:latin typeface="楷体" panose="02010609060101010101" charset="-122"/>
                            <a:ea typeface="楷体" panose="02010609060101010101" charset="-122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2400">
                            <a:latin typeface="楷体" panose="02010609060101010101" charset="-122"/>
                            <a:ea typeface="楷体" panose="02010609060101010101" charset="-122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2400" dirty="0">
                              <a:latin typeface="楷体" panose="02010609060101010101" charset="-122"/>
                              <a:ea typeface="楷体" panose="02010609060101010101" charset="-122"/>
                            </a:rPr>
                            <a:t>2.5</a:t>
                          </a:r>
                          <a:endParaRPr lang="zh-CN" altLang="en-US" sz="2400" dirty="0">
                            <a:latin typeface="楷体" panose="02010609060101010101" charset="-122"/>
                            <a:ea typeface="楷体" panose="02010609060101010101" charset="-122"/>
                          </a:endParaRPr>
                        </a:p>
                      </a:txBody>
                      <a:tcPr/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2400" dirty="0">
                            <a:latin typeface="楷体" panose="02010609060101010101" charset="-122"/>
                            <a:ea typeface="楷体" panose="02010609060101010101" charset="-122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2400" dirty="0">
                            <a:latin typeface="楷体" panose="02010609060101010101" charset="-122"/>
                            <a:ea typeface="楷体" panose="02010609060101010101" charset="-122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2400" dirty="0">
                              <a:latin typeface="楷体" panose="02010609060101010101" charset="-122"/>
                              <a:ea typeface="楷体" panose="02010609060101010101" charset="-122"/>
                            </a:rPr>
                            <a:t>6.4</a:t>
                          </a:r>
                          <a:endParaRPr lang="zh-CN" altLang="en-US" sz="2400" dirty="0">
                            <a:latin typeface="楷体" panose="02010609060101010101" charset="-122"/>
                            <a:ea typeface="楷体" panose="02010609060101010101" charset="-122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2400" dirty="0">
                              <a:latin typeface="楷体" panose="02010609060101010101" charset="-122"/>
                              <a:ea typeface="楷体" panose="02010609060101010101" charset="-122"/>
                            </a:rPr>
                            <a:t>3.6</a:t>
                          </a:r>
                          <a:endParaRPr lang="zh-CN" altLang="en-US" sz="2400" dirty="0">
                            <a:latin typeface="楷体" panose="02010609060101010101" charset="-122"/>
                            <a:ea typeface="楷体" panose="02010609060101010101" charset="-122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2400" dirty="0">
                            <a:latin typeface="楷体" panose="02010609060101010101" charset="-122"/>
                            <a:ea typeface="楷体" panose="02010609060101010101" charset="-122"/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矩形 1"/>
          <p:cNvSpPr/>
          <p:nvPr/>
        </p:nvSpPr>
        <p:spPr>
          <a:xfrm>
            <a:off x="2339752" y="3867894"/>
            <a:ext cx="42842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直径的长度是半径的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倍。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云形标注 5"/>
          <p:cNvSpPr/>
          <p:nvPr/>
        </p:nvSpPr>
        <p:spPr>
          <a:xfrm>
            <a:off x="1250315" y="2608431"/>
            <a:ext cx="2612390" cy="1169670"/>
          </a:xfrm>
          <a:prstGeom prst="cloudCallout">
            <a:avLst>
              <a:gd name="adj1" fmla="val -48711"/>
              <a:gd name="adj2" fmla="val 38762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  <a:sym typeface="+mn-ea"/>
            </a:endParaRPr>
          </a:p>
        </p:txBody>
      </p:sp>
      <p:sp>
        <p:nvSpPr>
          <p:cNvPr id="7" name="流程图: 可选过程 6"/>
          <p:cNvSpPr/>
          <p:nvPr/>
        </p:nvSpPr>
        <p:spPr>
          <a:xfrm>
            <a:off x="1511935" y="2792581"/>
            <a:ext cx="2261235" cy="801370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根据直径与半径的关系填写。</a:t>
            </a:r>
            <a:endParaRPr lang="zh-CN" altLang="en-US" sz="24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8" name="图片 7" descr="p008-02-0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410" y="2720826"/>
            <a:ext cx="1306830" cy="19272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586182" y="1910792"/>
            <a:ext cx="3600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zh-CN" altLang="en-US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58839" y="1910792"/>
            <a:ext cx="8640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1.6</a:t>
            </a:r>
            <a:endParaRPr lang="zh-CN" altLang="en-US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86382" y="1478744"/>
            <a:ext cx="8640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3.2</a:t>
            </a:r>
            <a:endParaRPr lang="zh-CN" altLang="en-US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94494" y="1478744"/>
            <a:ext cx="7920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1.8</a:t>
            </a:r>
            <a:endParaRPr lang="zh-CN" altLang="en-US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16216" y="1910792"/>
            <a:ext cx="10081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zh-CN" altLang="en-US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83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83" grpId="0" autoUpdateAnimBg="0"/>
      <p:bldP spid="2" grpId="0"/>
      <p:bldP spid="6" grpId="0" bldLvl="0" animBg="1"/>
      <p:bldP spid="7" grpId="0" bldLvl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0998" y="991766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942330" y="786646"/>
            <a:ext cx="73740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看图，在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(  )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里填合适的数。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(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图中单位：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cm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5632" y="1684208"/>
            <a:ext cx="2704448" cy="1208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4229968" y="1422598"/>
            <a:ext cx="410445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圆的半径是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(  )cm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endParaRPr lang="en-US" altLang="zh-CN" sz="28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/>
            <a:r>
              <a:rPr lang="zh-CN" altLang="en-US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长方形的宽是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(  )cm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endParaRPr lang="en-US" altLang="zh-CN" sz="28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/>
            <a:r>
              <a:rPr lang="zh-CN" altLang="en-US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长方形的长是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(  )cm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endParaRPr lang="en-US" altLang="zh-CN" sz="28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/>
            <a:r>
              <a:rPr lang="zh-CN" altLang="en-US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长方形的面积是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(  )cm</a:t>
            </a:r>
            <a:r>
              <a:rPr lang="en-US" altLang="zh-CN" sz="2800" b="1" baseline="300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zh-CN" altLang="en-US" sz="2800" b="1" baseline="30000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82196" y="1422598"/>
            <a:ext cx="3600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zh-CN" altLang="en-US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云形标注 6"/>
          <p:cNvSpPr/>
          <p:nvPr/>
        </p:nvSpPr>
        <p:spPr>
          <a:xfrm>
            <a:off x="1485265" y="3108874"/>
            <a:ext cx="2612390" cy="1169670"/>
          </a:xfrm>
          <a:prstGeom prst="cloudCallout">
            <a:avLst>
              <a:gd name="adj1" fmla="val -48711"/>
              <a:gd name="adj2" fmla="val 38762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  <a:sym typeface="+mn-ea"/>
            </a:endParaRPr>
          </a:p>
        </p:txBody>
      </p:sp>
      <p:sp>
        <p:nvSpPr>
          <p:cNvPr id="8" name="流程图: 可选过程 7"/>
          <p:cNvSpPr/>
          <p:nvPr/>
        </p:nvSpPr>
        <p:spPr>
          <a:xfrm>
            <a:off x="1773555" y="3217969"/>
            <a:ext cx="2261235" cy="801370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长方形的宽等于圆的直径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4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" name="图片 8" descr="p008-02-0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030" y="3146214"/>
            <a:ext cx="1306830" cy="192722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231604" y="1726252"/>
            <a:ext cx="0" cy="1124481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6642236" y="1836608"/>
            <a:ext cx="3600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云形标注 12"/>
          <p:cNvSpPr/>
          <p:nvPr/>
        </p:nvSpPr>
        <p:spPr>
          <a:xfrm>
            <a:off x="4187190" y="3338701"/>
            <a:ext cx="2612390" cy="1169670"/>
          </a:xfrm>
          <a:prstGeom prst="cloudCallout">
            <a:avLst>
              <a:gd name="adj1" fmla="val 60604"/>
              <a:gd name="adj2" fmla="val 42370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  <a:sym typeface="+mn-ea"/>
            </a:endParaRPr>
          </a:p>
        </p:txBody>
      </p:sp>
      <p:sp>
        <p:nvSpPr>
          <p:cNvPr id="14" name="流程图: 可选过程 13"/>
          <p:cNvSpPr/>
          <p:nvPr/>
        </p:nvSpPr>
        <p:spPr>
          <a:xfrm>
            <a:off x="4283968" y="3522851"/>
            <a:ext cx="2426077" cy="801370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长方形的长等于圆直径的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2.5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倍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4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2290" name="Picture 2" descr="C:\Documents and Settings\Administrator\桌面\6年级\p002-05-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7656" y="3548235"/>
            <a:ext cx="1296144" cy="1698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2" name="直接连接符 21"/>
          <p:cNvCxnSpPr/>
          <p:nvPr/>
        </p:nvCxnSpPr>
        <p:spPr>
          <a:xfrm>
            <a:off x="1231604" y="2850733"/>
            <a:ext cx="2624476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1229634" y="2284702"/>
            <a:ext cx="1080000" cy="3790"/>
          </a:xfrm>
          <a:prstGeom prst="line">
            <a:avLst/>
          </a:prstGeom>
          <a:ln w="3810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285632" y="2283152"/>
            <a:ext cx="1080000" cy="0"/>
          </a:xfrm>
          <a:prstGeom prst="line">
            <a:avLst/>
          </a:prstGeom>
          <a:ln w="3810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endCxn id="15362" idx="3"/>
          </p:cNvCxnSpPr>
          <p:nvPr/>
        </p:nvCxnSpPr>
        <p:spPr>
          <a:xfrm>
            <a:off x="3352080" y="2283152"/>
            <a:ext cx="504000" cy="5342"/>
          </a:xfrm>
          <a:prstGeom prst="line">
            <a:avLst/>
          </a:prstGeom>
          <a:ln w="3810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1327063" y="1877195"/>
            <a:ext cx="8371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直径</a:t>
            </a:r>
            <a:endParaRPr lang="zh-CN" altLang="en-US" sz="24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407063" y="1866773"/>
            <a:ext cx="8371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直径</a:t>
            </a:r>
            <a:endParaRPr lang="zh-CN" altLang="en-US" sz="24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244201" y="1864769"/>
            <a:ext cx="8371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半径</a:t>
            </a:r>
            <a:endParaRPr lang="zh-CN" altLang="en-US" sz="24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642236" y="2283152"/>
            <a:ext cx="3600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zh-CN" altLang="en-US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953656" y="2702851"/>
            <a:ext cx="5419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10</a:t>
            </a:r>
            <a:endParaRPr lang="zh-CN" altLang="en-US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6161E-6 L 0.06302 -0.00031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2" y="-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302 -0.00031 L -3.61111E-6 -0.00031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6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92723E-6 L 0.0033 -0.10977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-54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3 -0.10977 L 0.0033 0.00216 " pathEditMode="relative" rAng="0" ptsTypes="AA">
                                      <p:cBhvr>
                                        <p:cTn id="9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5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0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 bldLvl="0" animBg="1"/>
      <p:bldP spid="8" grpId="0" bldLvl="0"/>
      <p:bldP spid="12" grpId="0"/>
      <p:bldP spid="13" grpId="0" animBg="1"/>
      <p:bldP spid="14" grpId="0"/>
      <p:bldP spid="24" grpId="0"/>
      <p:bldP spid="25" grpId="0"/>
      <p:bldP spid="26" grpId="0"/>
      <p:bldP spid="27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0998" y="991766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1115616" y="991766"/>
            <a:ext cx="63367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在下列图形中，你能分别画出几条对称轴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?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画一画。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427734"/>
            <a:ext cx="6668320" cy="1224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1171093" y="3039802"/>
            <a:ext cx="1312238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rot="5400000">
            <a:off x="1171093" y="2995751"/>
            <a:ext cx="1312238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1259632" y="2571751"/>
            <a:ext cx="1080120" cy="936103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259632" y="2572931"/>
            <a:ext cx="1080120" cy="934923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5400000">
            <a:off x="2979777" y="3039802"/>
            <a:ext cx="1312238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1171092" y="3867894"/>
            <a:ext cx="11686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无数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条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277716" y="3867172"/>
            <a:ext cx="7163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条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148064" y="3789461"/>
            <a:ext cx="8806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条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rot="5400000">
            <a:off x="4764193" y="3039802"/>
            <a:ext cx="1312238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860032" y="3039802"/>
            <a:ext cx="1168659" cy="59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rot="5400000">
            <a:off x="6652185" y="3039802"/>
            <a:ext cx="1312238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6804248" y="2787774"/>
            <a:ext cx="1123704" cy="72008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6660232" y="2787774"/>
            <a:ext cx="1267720" cy="72008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7020272" y="3806436"/>
            <a:ext cx="11686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条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  <p:bldP spid="18" grpId="0"/>
      <p:bldP spid="19" grpId="0"/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0998" y="763589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938442" y="471365"/>
            <a:ext cx="72339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下列各圆中，阴影部分是否是扇形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?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是扇形的标出圆心角、半径和弧。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367" y="1709465"/>
            <a:ext cx="6724200" cy="11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4140276" y="3464352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由圆心角的两条半径和圆心角所对的弧围成的图形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叫做扇形。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云形标注 5"/>
          <p:cNvSpPr/>
          <p:nvPr/>
        </p:nvSpPr>
        <p:spPr>
          <a:xfrm>
            <a:off x="1307665" y="3395453"/>
            <a:ext cx="2728094" cy="1169670"/>
          </a:xfrm>
          <a:prstGeom prst="cloudCallout">
            <a:avLst>
              <a:gd name="adj1" fmla="val -53019"/>
              <a:gd name="adj2" fmla="val -22576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  <a:sym typeface="+mn-ea"/>
            </a:endParaRPr>
          </a:p>
        </p:txBody>
      </p:sp>
      <p:sp>
        <p:nvSpPr>
          <p:cNvPr id="7" name="流程图: 可选过程 6"/>
          <p:cNvSpPr/>
          <p:nvPr/>
        </p:nvSpPr>
        <p:spPr>
          <a:xfrm>
            <a:off x="1339850" y="3400740"/>
            <a:ext cx="2728094" cy="1169670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首先根据扇形的意义判断出扇形，再标出圆心角、半径和弧。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8" name="图片 7" descr="p008-02-0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603" y="2431841"/>
            <a:ext cx="1306830" cy="1927225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 flipV="1">
            <a:off x="1763688" y="2269815"/>
            <a:ext cx="363883" cy="360465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2127571" y="2269815"/>
            <a:ext cx="284189" cy="360466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弧形 10"/>
          <p:cNvSpPr/>
          <p:nvPr/>
        </p:nvSpPr>
        <p:spPr>
          <a:xfrm rot="9445691">
            <a:off x="2011052" y="2194821"/>
            <a:ext cx="360363" cy="270272"/>
          </a:xfrm>
          <a:prstGeom prst="arc">
            <a:avLst>
              <a:gd name="adj1" fmla="val 15812133"/>
              <a:gd name="adj2" fmla="val 21284901"/>
            </a:avLst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srgbClr val="7030A0"/>
              </a:solidFill>
            </a:endParaRPr>
          </a:p>
        </p:txBody>
      </p:sp>
      <p:sp>
        <p:nvSpPr>
          <p:cNvPr id="12" name="弧形 11"/>
          <p:cNvSpPr/>
          <p:nvPr/>
        </p:nvSpPr>
        <p:spPr>
          <a:xfrm rot="19416073" flipH="1" flipV="1">
            <a:off x="1732799" y="2033945"/>
            <a:ext cx="789545" cy="763008"/>
          </a:xfrm>
          <a:prstGeom prst="arc">
            <a:avLst>
              <a:gd name="adj1" fmla="val 15495381"/>
              <a:gd name="adj2" fmla="val 457904"/>
            </a:avLst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>
            <a:off x="7615325" y="2254134"/>
            <a:ext cx="341051" cy="466129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7632339" y="1692155"/>
            <a:ext cx="1" cy="561979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弧形 19"/>
          <p:cNvSpPr/>
          <p:nvPr/>
        </p:nvSpPr>
        <p:spPr>
          <a:xfrm rot="13262321">
            <a:off x="7403213" y="1965171"/>
            <a:ext cx="458254" cy="483307"/>
          </a:xfrm>
          <a:prstGeom prst="arc">
            <a:avLst>
              <a:gd name="adj1" fmla="val 13550212"/>
              <a:gd name="adj2" fmla="val 2159731"/>
            </a:avLst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srgbClr val="7030A0"/>
              </a:solidFill>
            </a:endParaRPr>
          </a:p>
        </p:txBody>
      </p:sp>
      <p:sp>
        <p:nvSpPr>
          <p:cNvPr id="22" name="弧形 21"/>
          <p:cNvSpPr/>
          <p:nvPr/>
        </p:nvSpPr>
        <p:spPr>
          <a:xfrm rot="11928120">
            <a:off x="7099131" y="1693416"/>
            <a:ext cx="1066416" cy="1121436"/>
          </a:xfrm>
          <a:prstGeom prst="arc">
            <a:avLst>
              <a:gd name="adj1" fmla="val 12876273"/>
              <a:gd name="adj2" fmla="val 4238231"/>
            </a:avLst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444367" y="2830165"/>
            <a:ext cx="12341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是扇形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315679" y="2830165"/>
            <a:ext cx="14401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不是扇形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076056" y="2830164"/>
            <a:ext cx="14401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不是扇形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084080" y="2830165"/>
            <a:ext cx="14401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是扇形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5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 bldLvl="0" animBg="1"/>
      <p:bldP spid="7" grpId="0" bldLvl="0"/>
      <p:bldP spid="24" grpId="0"/>
      <p:bldP spid="25" grpId="0"/>
      <p:bldP spid="26" grpId="0"/>
      <p:bldP spid="27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主题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851</Words>
  <Application>WPS 演示</Application>
  <PresentationFormat>全屏显示(16:9)</PresentationFormat>
  <Paragraphs>197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7" baseType="lpstr">
      <vt:lpstr>Arial</vt:lpstr>
      <vt:lpstr>宋体</vt:lpstr>
      <vt:lpstr>Wingdings</vt:lpstr>
      <vt:lpstr>黑体</vt:lpstr>
      <vt:lpstr>Calibri</vt:lpstr>
      <vt:lpstr>幼圆</vt:lpstr>
      <vt:lpstr>楷体_GB2312</vt:lpstr>
      <vt:lpstr>楷体</vt:lpstr>
      <vt:lpstr>Cambria Math</vt:lpstr>
      <vt:lpstr>华文新魏</vt:lpstr>
      <vt:lpstr>等线</vt:lpstr>
      <vt:lpstr>微软雅黑</vt:lpstr>
      <vt:lpstr>Arial Unicode MS</vt:lpstr>
      <vt:lpstr>2_自定义设计方案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98</cp:revision>
  <dcterms:created xsi:type="dcterms:W3CDTF">2018-09-11T05:46:00Z</dcterms:created>
  <dcterms:modified xsi:type="dcterms:W3CDTF">2023-08-29T01:05:23Z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A5D820C5CBE04A89B7EE351B47B90DC8_12</vt:lpwstr>
  </property>
</Properties>
</file>