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305" r:id="rId5"/>
    <p:sldId id="306" r:id="rId6"/>
    <p:sldId id="307" r:id="rId7"/>
    <p:sldId id="317" r:id="rId8"/>
    <p:sldId id="310" r:id="rId9"/>
    <p:sldId id="318" r:id="rId10"/>
    <p:sldId id="308" r:id="rId11"/>
    <p:sldId id="312" r:id="rId12"/>
    <p:sldId id="309" r:id="rId13"/>
    <p:sldId id="319" r:id="rId14"/>
    <p:sldId id="313" r:id="rId15"/>
    <p:sldId id="315" r:id="rId16"/>
    <p:sldId id="316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分数乘、除法，分数混合运算</a:t>
            </a:r>
            <a:endParaRPr lang="zh-CN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9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0916" y="1525768"/>
            <a:ext cx="9140561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4800" b="1" dirty="0"/>
              <a:t>分数乘、除法，分数混合运算</a:t>
            </a:r>
            <a:endParaRPr lang="zh-CN" altLang="zh-CN" sz="4800" b="1" dirty="0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476066" y="1491630"/>
                <a:ext cx="165577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12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6066" y="1491630"/>
                <a:ext cx="1655774" cy="793679"/>
              </a:xfrm>
              <a:prstGeom prst="rect">
                <a:avLst/>
              </a:prstGeom>
              <a:blipFill rotWithShape="1">
                <a:blip r:embed="rId1"/>
                <a:stretch>
                  <a:fillRect l="-20" t="-2" r="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494110" y="1491630"/>
                <a:ext cx="249311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[(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)×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]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4110" y="1491630"/>
                <a:ext cx="2493118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9" t="-2" r="-197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043608" y="555526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计算，能简便的就用简便算法。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5" name="TextBox 94"/>
              <p:cNvSpPr txBox="1"/>
              <p:nvPr/>
            </p:nvSpPr>
            <p:spPr>
              <a:xfrm>
                <a:off x="1188034" y="2284750"/>
                <a:ext cx="144411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20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034" y="2284750"/>
                <a:ext cx="1444113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0" t="-3" r="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6" name="TextBox 95"/>
              <p:cNvSpPr txBox="1"/>
              <p:nvPr/>
            </p:nvSpPr>
            <p:spPr>
              <a:xfrm>
                <a:off x="1188034" y="3229521"/>
                <a:ext cx="90813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41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034" y="3229521"/>
                <a:ext cx="908134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64" t="-69" r="4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7" name="TextBox 96"/>
              <p:cNvSpPr txBox="1"/>
              <p:nvPr/>
            </p:nvSpPr>
            <p:spPr>
              <a:xfrm>
                <a:off x="4296412" y="2339786"/>
                <a:ext cx="2435828" cy="702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[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7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7</m:t>
                        </m:r>
                      </m:den>
                    </m:f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]</m:t>
                    </m:r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412" y="2339786"/>
                <a:ext cx="2435828" cy="702500"/>
              </a:xfrm>
              <a:prstGeom prst="rect">
                <a:avLst/>
              </a:prstGeom>
              <a:blipFill rotWithShape="1">
                <a:blip r:embed="rId5"/>
                <a:stretch>
                  <a:fillRect t="-63" r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8" name="TextBox 97"/>
              <p:cNvSpPr txBox="1"/>
              <p:nvPr/>
            </p:nvSpPr>
            <p:spPr>
              <a:xfrm>
                <a:off x="4260855" y="3189961"/>
                <a:ext cx="1899985" cy="704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98" name="TextBox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855" y="3189961"/>
                <a:ext cx="1899985" cy="704295"/>
              </a:xfrm>
              <a:prstGeom prst="rect">
                <a:avLst/>
              </a:prstGeom>
              <a:blipFill rotWithShape="1">
                <a:blip r:embed="rId6"/>
                <a:stretch>
                  <a:fillRect t="-51" r="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9" name="TextBox 98"/>
              <p:cNvSpPr txBox="1"/>
              <p:nvPr/>
            </p:nvSpPr>
            <p:spPr>
              <a:xfrm>
                <a:off x="4296412" y="3964809"/>
                <a:ext cx="1017814" cy="704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99" name="TextBox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412" y="3964809"/>
                <a:ext cx="1017814" cy="704295"/>
              </a:xfrm>
              <a:prstGeom prst="rect">
                <a:avLst/>
              </a:prstGeom>
              <a:blipFill rotWithShape="1">
                <a:blip r:embed="rId7"/>
                <a:stretch>
                  <a:fillRect t="-72" r="54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5" grpId="0"/>
      <p:bldP spid="96" grpId="0"/>
      <p:bldP spid="97" grpId="0"/>
      <p:bldP spid="98" grpId="0"/>
      <p:bldP spid="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585965" y="2401709"/>
            <a:ext cx="13283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000" b="1"/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4119365" y="2401709"/>
            <a:ext cx="13283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000" b="1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259632" y="1393917"/>
                <a:ext cx="2200764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393917"/>
                <a:ext cx="2200764" cy="676852"/>
              </a:xfrm>
              <a:prstGeom prst="rect">
                <a:avLst/>
              </a:prstGeom>
              <a:blipFill rotWithShape="1">
                <a:blip r:embed="rId1"/>
                <a:stretch>
                  <a:fillRect l="-19" t="-14" r="1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328652" y="1347614"/>
                <a:ext cx="2859461" cy="674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(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𝟏𝟏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𝟏𝟏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)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652" y="1347614"/>
                <a:ext cx="2859461" cy="674800"/>
              </a:xfrm>
              <a:prstGeom prst="rect">
                <a:avLst/>
              </a:prstGeom>
              <a:blipFill rotWithShape="1">
                <a:blip r:embed="rId2"/>
                <a:stretch>
                  <a:fillRect l="-17" t="-21" r="19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115616" y="627534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计算，能简便的就用简便算法。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40508" y="2008701"/>
                <a:ext cx="2780401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/>
                  <a:t>=</a:t>
                </a:r>
                <a:r>
                  <a:rPr lang="zh-CN" altLang="en-US" sz="2800" b="1" dirty="0"/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0508" y="2008701"/>
                <a:ext cx="2780401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13" t="-27" r="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240509" y="2526731"/>
                <a:ext cx="1216860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/>
                  <a:t>=1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0509" y="2526731"/>
                <a:ext cx="1216860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9" t="-9" r="46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240508" y="3122901"/>
                <a:ext cx="713855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0508" y="3122901"/>
                <a:ext cx="713855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49" t="-85" r="66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017132" y="2014486"/>
                <a:ext cx="3291172" cy="783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=[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d>
                        <m:d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CN" sz="2000" b="1" i="1" smtClean="0">
                                  <a:latin typeface="Cambria Math" panose="02040503050406030204"/>
                                </a:rPr>
                              </m:ctrlPr>
                            </m:fPr>
                            <m:num>
                              <m:r>
                                <a:rPr lang="en-US" altLang="zh-CN" sz="2000" b="1" i="1" smtClean="0">
                                  <a:latin typeface="Cambria Math" panose="02040503050406030204"/>
                                </a:rPr>
                                <m:t>𝟓</m:t>
                              </m:r>
                            </m:num>
                            <m:den>
                              <m:r>
                                <a:rPr lang="en-US" altLang="zh-CN" sz="2000" b="1" i="1" smtClean="0">
                                  <a:latin typeface="Cambria Math" panose="02040503050406030204"/>
                                </a:rPr>
                                <m:t>𝟏𝟏</m:t>
                              </m:r>
                            </m:den>
                          </m:f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sz="2000" b="1" i="1" smtClean="0">
                                  <a:latin typeface="Cambria Math" panose="02040503050406030204"/>
                                </a:rPr>
                              </m:ctrlPr>
                            </m:fPr>
                            <m:num>
                              <m:r>
                                <a:rPr lang="en-US" altLang="zh-CN" sz="2000" b="1" i="1" smtClean="0">
                                  <a:latin typeface="Cambria Math" panose="02040503050406030204"/>
                                </a:rPr>
                                <m:t>𝟔</m:t>
                              </m:r>
                            </m:num>
                            <m:den>
                              <m:r>
                                <a:rPr lang="en-US" altLang="zh-CN" sz="2000" b="1" i="1" smtClean="0">
                                  <a:latin typeface="Cambria Math" panose="02040503050406030204"/>
                                </a:rPr>
                                <m:t>𝟏𝟏</m:t>
                              </m:r>
                            </m:den>
                          </m:f>
                        </m:e>
                      </m:d>
                      <m:r>
                        <a:rPr lang="en-US" altLang="zh-CN" sz="2000" b="1" i="1" smtClean="0">
                          <a:latin typeface="Cambria Math" panose="02040503050406030204"/>
                        </a:rPr>
                        <m:t>]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132" y="2014486"/>
                <a:ext cx="3291172" cy="783869"/>
              </a:xfrm>
              <a:prstGeom prst="rect">
                <a:avLst/>
              </a:prstGeom>
              <a:blipFill rotWithShape="1">
                <a:blip r:embed="rId6"/>
                <a:stretch>
                  <a:fillRect l="-4" t="-34" r="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211291" y="2721206"/>
                <a:ext cx="2038732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=[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]×</m:t>
                      </m:r>
                      <m:f>
                        <m:fPr>
                          <m:ctrlPr>
                            <a:rPr lang="en-US" altLang="zh-CN" sz="2000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291" y="2721206"/>
                <a:ext cx="2038732" cy="670505"/>
              </a:xfrm>
              <a:prstGeom prst="rect">
                <a:avLst/>
              </a:prstGeom>
              <a:blipFill rotWithShape="1">
                <a:blip r:embed="rId7"/>
                <a:stretch>
                  <a:fillRect l="-30" t="-34" r="17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211291" y="3314168"/>
                <a:ext cx="101936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291" y="3314168"/>
                <a:ext cx="1019366" cy="670568"/>
              </a:xfrm>
              <a:prstGeom prst="rect">
                <a:avLst/>
              </a:prstGeom>
              <a:blipFill rotWithShape="1">
                <a:blip r:embed="rId8"/>
                <a:stretch>
                  <a:fillRect l="-59" t="-15" r="1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571875" y="3330179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4105275" y="3330179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b="1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467544" y="788733"/>
                <a:ext cx="8424936" cy="15633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红光汽车总厂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2011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年生产农用车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22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万辆，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2010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年的产量是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2011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2012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年的产量是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2010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，该厂</a:t>
                </a: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2012</a:t>
                </a:r>
                <a:r>
                  <a:rPr kumimoji="0" lang="zh-CN" altLang="en-US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年生产农用车多少万辆？</a:t>
                </a:r>
                <a:endParaRPr kumimoji="0" lang="zh-CN" altLang="en-US" sz="2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788733"/>
                <a:ext cx="8424936" cy="1563377"/>
              </a:xfrm>
              <a:prstGeom prst="rect">
                <a:avLst/>
              </a:prstGeom>
              <a:blipFill rotWithShape="1">
                <a:blip r:embed="rId1"/>
                <a:stretch>
                  <a:fillRect l="-2" t="-4" r="7" b="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4"/>
              <p:cNvSpPr>
                <a:spLocks noChangeArrowheads="1"/>
              </p:cNvSpPr>
              <p:nvPr/>
            </p:nvSpPr>
            <p:spPr bwMode="auto">
              <a:xfrm>
                <a:off x="1384830" y="2623063"/>
                <a:ext cx="2201577" cy="7126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𝟏𝟏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en-US" altLang="zh-CN" sz="28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kumimoji="0" lang="zh-CN" altLang="en-US" sz="2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4830" y="2623063"/>
                <a:ext cx="2201577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24" t="-72" r="26" b="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347864" y="2717768"/>
            <a:ext cx="20162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（万辆）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71600" y="3634814"/>
            <a:ext cx="51845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年生产农用车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万辆。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571875" y="3650858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8200" name="Text Box 7"/>
          <p:cNvSpPr txBox="1">
            <a:spLocks noChangeArrowheads="1"/>
          </p:cNvSpPr>
          <p:nvPr/>
        </p:nvSpPr>
        <p:spPr bwMode="auto">
          <a:xfrm>
            <a:off x="4105275" y="3650858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6461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b="1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05272" y="758477"/>
            <a:ext cx="86260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952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年，西藏自治区月人均养老金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2700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元，位居全国之首。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5"/>
              <p:cNvSpPr>
                <a:spLocks noChangeArrowheads="1"/>
              </p:cNvSpPr>
              <p:nvPr/>
            </p:nvSpPr>
            <p:spPr bwMode="auto">
              <a:xfrm>
                <a:off x="424495" y="1330635"/>
                <a:ext cx="8251961" cy="995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>
                <a:lvl1pPr indent="2952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⑴重庆市月人均养老金比西藏自治区低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。重庆市月人均养老金多少元？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4495" y="1330635"/>
                <a:ext cx="8251961" cy="995144"/>
              </a:xfrm>
              <a:prstGeom prst="rect">
                <a:avLst/>
              </a:prstGeom>
              <a:blipFill rotWithShape="1">
                <a:blip r:embed="rId1"/>
                <a:stretch>
                  <a:fillRect l="-4" t="-31" r="5" b="4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6"/>
              <p:cNvSpPr>
                <a:spLocks noChangeArrowheads="1"/>
              </p:cNvSpPr>
              <p:nvPr/>
            </p:nvSpPr>
            <p:spPr bwMode="auto">
              <a:xfrm>
                <a:off x="442366" y="2355820"/>
                <a:ext cx="8450114" cy="986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>
                <a:lvl1pPr indent="2952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⑵宁夏回族自治区月人均养老金相当于重庆市的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𝟏𝟏𝟗</m:t>
                        </m:r>
                      </m:num>
                      <m:den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𝟏𝟐𝟎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。宁夏回族自治区月人均养老金是多少元？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366" y="2355820"/>
                <a:ext cx="8450114" cy="986296"/>
              </a:xfrm>
              <a:prstGeom prst="rect">
                <a:avLst/>
              </a:prstGeom>
              <a:blipFill rotWithShape="1">
                <a:blip r:embed="rId2"/>
                <a:stretch>
                  <a:fillRect l="-5" t="-61" r="7" b="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7"/>
              <p:cNvSpPr>
                <a:spLocks noChangeArrowheads="1"/>
              </p:cNvSpPr>
              <p:nvPr/>
            </p:nvSpPr>
            <p:spPr bwMode="auto">
              <a:xfrm>
                <a:off x="442366" y="3524413"/>
                <a:ext cx="8450114" cy="9915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marL="0" marR="0" lvl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⑶青海省月人均养老金比重庆市高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𝟑𝟔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。青海省月人均养老金是多少元？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366" y="3524413"/>
                <a:ext cx="8450114" cy="991553"/>
              </a:xfrm>
              <a:prstGeom prst="rect">
                <a:avLst/>
              </a:prstGeom>
              <a:blipFill rotWithShape="1">
                <a:blip r:embed="rId3"/>
                <a:stretch>
                  <a:fillRect l="-5" t="-16" r="7" b="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571875" y="3330179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b="1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b="1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05271" y="880918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952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1126373" y="798845"/>
                <a:ext cx="4597755" cy="625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marL="0" marR="0" lvl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⑴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2700×</a:t>
                </a: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1 -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1800</a:t>
                </a: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（元）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26373" y="798845"/>
                <a:ext cx="4597755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11" t="-2" r="5" b="5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75391" y="1495119"/>
            <a:ext cx="49265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答：重庆市月人均养老金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1800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1205491" y="2057629"/>
                <a:ext cx="4320480" cy="6258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⑵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1800×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𝟏𝟗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𝟏𝟐𝟎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1785(</a:t>
                </a: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元）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05491" y="2057629"/>
                <a:ext cx="4320480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6" t="-37" r="5" b="9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175390" y="2787774"/>
            <a:ext cx="62130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宁夏回族自治区月人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均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养老金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1785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1107761" y="3585655"/>
                <a:ext cx="5192431" cy="6312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⑶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1800×</a:t>
                </a: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1+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:r>
                  <a:rPr kumimoji="0" lang="en-US" altLang="zh-CN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2050</a:t>
                </a:r>
                <a:r>
                  <a:rPr kumimoji="0" lang="zh-CN" altLang="en-US" sz="2400" b="1" i="0" u="none" strike="noStrike" cap="none" normalizeH="0" baseline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（元）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7761" y="3585655"/>
                <a:ext cx="5192431" cy="631263"/>
              </a:xfrm>
              <a:prstGeom prst="rect">
                <a:avLst/>
              </a:prstGeom>
              <a:blipFill rotWithShape="1">
                <a:blip r:embed="rId3"/>
                <a:stretch>
                  <a:fillRect l="-6" t="-70" r="7" b="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131612" y="4195635"/>
            <a:ext cx="49764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答：青海省月人均养老金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2050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16"/>
          <p:cNvSpPr>
            <a:spLocks noChangeArrowheads="1"/>
          </p:cNvSpPr>
          <p:nvPr/>
        </p:nvSpPr>
        <p:spPr bwMode="auto">
          <a:xfrm>
            <a:off x="71437" y="1625413"/>
            <a:ext cx="1116013" cy="239762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分数乘、除法，分数混合运算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 bwMode="auto">
          <a:xfrm>
            <a:off x="2459785" y="627534"/>
            <a:ext cx="287337" cy="930254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圆角矩形 18"/>
          <p:cNvSpPr>
            <a:spLocks noChangeArrowheads="1"/>
          </p:cNvSpPr>
          <p:nvPr/>
        </p:nvSpPr>
        <p:spPr bwMode="auto">
          <a:xfrm>
            <a:off x="1447535" y="1009182"/>
            <a:ext cx="1011237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圆角矩形 19"/>
          <p:cNvSpPr>
            <a:spLocks noChangeArrowheads="1"/>
          </p:cNvSpPr>
          <p:nvPr/>
        </p:nvSpPr>
        <p:spPr bwMode="auto">
          <a:xfrm>
            <a:off x="1430368" y="2228413"/>
            <a:ext cx="1037431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47122" y="578951"/>
            <a:ext cx="1100978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8" name="左大括号 26"/>
          <p:cNvSpPr/>
          <p:nvPr/>
        </p:nvSpPr>
        <p:spPr bwMode="auto">
          <a:xfrm>
            <a:off x="1211137" y="1640203"/>
            <a:ext cx="197770" cy="1982788"/>
          </a:xfrm>
          <a:prstGeom prst="leftBrace">
            <a:avLst>
              <a:gd name="adj1" fmla="val 51019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2491207" y="1770933"/>
            <a:ext cx="287337" cy="1520897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26457" y="1635646"/>
            <a:ext cx="687228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09510" y="2091119"/>
            <a:ext cx="1609825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乘除法的关系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11159" y="1155015"/>
            <a:ext cx="2303710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43808" y="2571750"/>
            <a:ext cx="687228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826457" y="3027223"/>
            <a:ext cx="2303710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6"/>
          <p:cNvSpPr>
            <a:spLocks noChangeArrowheads="1"/>
          </p:cNvSpPr>
          <p:nvPr/>
        </p:nvSpPr>
        <p:spPr bwMode="auto">
          <a:xfrm>
            <a:off x="1408907" y="3274969"/>
            <a:ext cx="1116013" cy="1304806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 bwMode="auto">
          <a:xfrm>
            <a:off x="2499890" y="3507854"/>
            <a:ext cx="287337" cy="1250055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886158" y="3507854"/>
            <a:ext cx="2303710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运算顺序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886158" y="4011910"/>
            <a:ext cx="2303710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运算律、性质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882024" y="4443958"/>
            <a:ext cx="2303710" cy="40862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 bwMode="auto">
          <a:xfrm>
            <a:off x="4978256" y="400731"/>
            <a:ext cx="287337" cy="773468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12228" y="328370"/>
            <a:ext cx="2544148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求一个整数的几分之几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95199" y="917880"/>
            <a:ext cx="2085113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按原价的几分之几出售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 bwMode="auto">
          <a:xfrm>
            <a:off x="5171077" y="2489470"/>
            <a:ext cx="189032" cy="1090392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36096" y="2375247"/>
            <a:ext cx="3063209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求一个数的几分之几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64089" y="2807295"/>
            <a:ext cx="3779912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求比一个数的几分之几多（或少）的数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22919" y="3239343"/>
            <a:ext cx="3625205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求比一个数多（或少）几分之几的数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是多少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 bwMode="auto">
          <a:xfrm>
            <a:off x="5216440" y="4009778"/>
            <a:ext cx="287337" cy="891862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503778" y="3723878"/>
            <a:ext cx="3063209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求一个数是另一个数的几分之几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81569" y="4083918"/>
            <a:ext cx="2474807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求一个数的几分之几是多少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68317" y="4443958"/>
            <a:ext cx="3424163" cy="3405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已知一个数的几分之几是多少，求这个数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2082" y="439395"/>
            <a:ext cx="2266690" cy="561692"/>
            <a:chOff x="192082" y="439395"/>
            <a:chExt cx="2266690" cy="561692"/>
          </a:xfrm>
        </p:grpSpPr>
        <p:sp>
          <p:nvSpPr>
            <p:cNvPr id="39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2" grpId="0" animBg="1"/>
      <p:bldP spid="30723" grpId="0" animBg="1"/>
      <p:bldP spid="30724" grpId="0" animBg="1"/>
      <p:bldP spid="31749" grpId="0" animBg="1"/>
      <p:bldP spid="30728" grpId="0" animBg="1"/>
      <p:bldP spid="28" grpId="0" animBg="1"/>
      <p:bldP spid="29" grpId="0" animBg="1"/>
      <p:bldP spid="30" grpId="0" animBg="1"/>
      <p:bldP spid="31756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76600" y="555526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912887" y="1871182"/>
            <a:ext cx="138113" cy="2183291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2772" name="Rectangle 19"/>
          <p:cNvSpPr>
            <a:spLocks noChangeArrowheads="1"/>
          </p:cNvSpPr>
          <p:nvPr/>
        </p:nvSpPr>
        <p:spPr bwMode="auto">
          <a:xfrm>
            <a:off x="3153085" y="2734650"/>
            <a:ext cx="57066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求一个数的几分之几是多少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的应用题的解题方法是：用乘法计算，即用这个数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3" name="图片 3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2088" y="2335610"/>
            <a:ext cx="157160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30400" y="1411287"/>
            <a:ext cx="988793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3059833" y="1280318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分数乘法的意义和整数乘法的意义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，就是求几个相同加数和的简便运算。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03954" y="2112049"/>
            <a:ext cx="985096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计算法则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15035" y="3291830"/>
            <a:ext cx="1042194" cy="1293197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141278" y="2024957"/>
            <a:ext cx="59075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分数乘法的计算是用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相乘的积做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相乘的积做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，能约分的要先</a:t>
            </a:r>
            <a:r>
              <a:rPr lang="zh-CN" altLang="en-US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约分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，然后再计算。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19193" y="3392754"/>
            <a:ext cx="58614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连续求一个数的几分之几是多少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的应用题的解题方法是：第一种：用已知数量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原始单位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“1”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依次乘已知各分率。第二种：先把已知各分率相乘，求出所求数量占已知数量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原始单位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“1”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的分率，再用已知数量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原始单位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“1”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的量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乘这个分率。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animBg="1"/>
      <p:bldP spid="32772" grpId="0"/>
      <p:bldP spid="32778" grpId="0" animBg="1"/>
      <p:bldP spid="32779" grpId="0" animBg="1"/>
      <p:bldP spid="32780" grpId="0"/>
      <p:bldP spid="32781" grpId="0" animBg="1"/>
      <p:bldP spid="32782" grpId="0" animBg="1"/>
      <p:bldP spid="3278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89105" y="339502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992288" y="1851025"/>
            <a:ext cx="340952" cy="2016869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0640" y="2655500"/>
            <a:ext cx="180020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300117" y="1809433"/>
            <a:ext cx="97387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4605032" y="1060415"/>
            <a:ext cx="43924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的两个数互为倒数。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。因为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乘任何数都不等于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15875" y="3326235"/>
            <a:ext cx="977789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398828" y="3291830"/>
            <a:ext cx="545568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与整数除法的意义相同，都是已知两个因数的积和其中一个因数，求另一个因数的运算；除法是乘法的逆运算，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不能作除数。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4"/>
          <p:cNvSpPr/>
          <p:nvPr/>
        </p:nvSpPr>
        <p:spPr bwMode="auto">
          <a:xfrm>
            <a:off x="3273986" y="1203598"/>
            <a:ext cx="249684" cy="1336637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17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572883" y="1203598"/>
            <a:ext cx="97387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554088" y="2260744"/>
            <a:ext cx="977789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0992" y="2335610"/>
            <a:ext cx="45720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只要把这个非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数的分子和分母交换位置就可以了。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444370" y="5334768"/>
            <a:ext cx="605084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4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animBg="1"/>
      <p:bldP spid="32778" grpId="0" animBg="1"/>
      <p:bldP spid="32779" grpId="0" animBg="1"/>
      <p:bldP spid="32780" grpId="0"/>
      <p:bldP spid="32781" grpId="0" animBg="1"/>
      <p:bldP spid="32783" grpId="0"/>
      <p:bldP spid="16" grpId="0" animBg="1"/>
      <p:bldP spid="17" grpId="0" animBg="1"/>
      <p:bldP spid="19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89105" y="315741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Rectangle 19"/>
          <p:cNvSpPr>
            <a:spLocks noChangeArrowheads="1"/>
          </p:cNvSpPr>
          <p:nvPr/>
        </p:nvSpPr>
        <p:spPr bwMode="auto">
          <a:xfrm>
            <a:off x="3335288" y="915566"/>
            <a:ext cx="561198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求比一个数的几分之几多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几的数是多少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”的应用题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是已知的，其解题方法是：这个数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几；单位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的量是未知的，其常用解题方法是：先设这个数为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再列方程解答。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5496" y="2115895"/>
            <a:ext cx="180020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11921" y="1979687"/>
            <a:ext cx="1042194" cy="78319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35288" y="2162715"/>
            <a:ext cx="5599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求比一个数的几分之几多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几的数是多少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”的应用题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是已知的，其解题方法是：这个数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;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的量是未知的，解题方法是：先设这个数为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再列方程解答。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13202" y="3432155"/>
            <a:ext cx="58307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求比一个数多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几分之几的数是多少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”的应用题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是已知的，其解题方法是：这个数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±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；单位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的量是未知的，其常用解题方法是：先设这个数为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再列方程解答。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444370" y="5334768"/>
            <a:ext cx="605084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4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14"/>
          <p:cNvSpPr/>
          <p:nvPr/>
        </p:nvSpPr>
        <p:spPr bwMode="auto">
          <a:xfrm>
            <a:off x="3219242" y="1241477"/>
            <a:ext cx="197048" cy="2770392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2" name="右箭头 1"/>
          <p:cNvSpPr/>
          <p:nvPr/>
        </p:nvSpPr>
        <p:spPr>
          <a:xfrm>
            <a:off x="1895128" y="2276901"/>
            <a:ext cx="216793" cy="219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2" grpId="0"/>
      <p:bldP spid="32778" grpId="0" animBg="1"/>
      <p:bldP spid="32782" grpId="0" animBg="1"/>
      <p:bldP spid="5" grpId="0"/>
      <p:bldP spid="18" grpId="0"/>
      <p:bldP spid="21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967877" y="515927"/>
            <a:ext cx="318065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79512" y="1524039"/>
            <a:ext cx="1631961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运算顺序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1958753" y="1391552"/>
            <a:ext cx="6620698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四则运算分为两级运算，加减法叫第一级运算，乘除法叫第二级运算。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6436" y="2565686"/>
            <a:ext cx="7232130" cy="1806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没有括号时，如果只有同级运算，从左到右依次计算，如果有两级运算，先算乘除，后算加减，有括号的混合运算算式中，要先算括号里的，如果算式里含有不同的括号，要先算小括号里的，再算中括号里的。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444370" y="5334768"/>
            <a:ext cx="605084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4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9" grpId="0" animBg="1"/>
      <p:bldP spid="3278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89105" y="267494"/>
            <a:ext cx="318065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8970" y="846376"/>
            <a:ext cx="2232248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运算律、性质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444370" y="5334768"/>
            <a:ext cx="605084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4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6285656" y="4123517"/>
            <a:ext cx="4427984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119189" y="1419622"/>
            <a:ext cx="6190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加法交换律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118572" y="2355726"/>
            <a:ext cx="60925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乘法交换律        </a:t>
            </a:r>
            <a:r>
              <a:rPr lang="zh-CN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2119189" y="1851670"/>
            <a:ext cx="6942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加法结合律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2152422" y="2859782"/>
            <a:ext cx="7441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乘法结合律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2123728" y="3363838"/>
            <a:ext cx="7574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乘法分配律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169399" y="3867894"/>
            <a:ext cx="645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减法的性质        </a:t>
            </a:r>
            <a:r>
              <a:rPr lang="zh-CN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2214427" y="4371950"/>
            <a:ext cx="7300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除法的性质        </a:t>
            </a:r>
            <a:r>
              <a:rPr lang="zh-CN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81" grpId="0" animBg="1"/>
      <p:bldP spid="16" grpId="0" bldLvl="0"/>
      <p:bldP spid="17" grpId="0" bldLvl="0"/>
      <p:bldP spid="19" grpId="0" bldLvl="0"/>
      <p:bldP spid="24" grpId="0" bldLvl="0"/>
      <p:bldP spid="25" grpId="0" bldLvl="0"/>
      <p:bldP spid="26" grpId="0" bldLvl="0"/>
      <p:bldP spid="2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19"/>
          <p:cNvSpPr>
            <a:spLocks noChangeArrowheads="1"/>
          </p:cNvSpPr>
          <p:nvPr/>
        </p:nvSpPr>
        <p:spPr bwMode="auto">
          <a:xfrm>
            <a:off x="2377099" y="1279647"/>
            <a:ext cx="612254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“求一个数比另一个数多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几分之几”的应用题。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78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827584" y="2216916"/>
            <a:ext cx="1042194" cy="1293197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应用题的解法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7099" y="2383639"/>
            <a:ext cx="5861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求比一个数的几分之几多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几的数是多少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”的应用题。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77099" y="3396937"/>
            <a:ext cx="5861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已知比一个数的几分之几多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几的数是多少，求这个数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”的应用题。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444370" y="5334768"/>
            <a:ext cx="6050848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左大括号 14"/>
          <p:cNvSpPr/>
          <p:nvPr/>
        </p:nvSpPr>
        <p:spPr bwMode="auto">
          <a:xfrm>
            <a:off x="2130620" y="1682022"/>
            <a:ext cx="78901" cy="2362987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89105" y="483518"/>
            <a:ext cx="318065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82" grpId="0" animBg="1"/>
      <p:bldP spid="5" grpId="0"/>
      <p:bldP spid="18" grpId="0"/>
      <p:bldP spid="21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6814" y="1381658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69875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697025" y="1285601"/>
                <a:ext cx="780983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𝟖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7025" y="1285601"/>
                <a:ext cx="780983" cy="618311"/>
              </a:xfrm>
              <a:prstGeom prst="rect">
                <a:avLst/>
              </a:prstGeom>
              <a:blipFill rotWithShape="1">
                <a:blip r:embed="rId2"/>
                <a:stretch>
                  <a:fillRect l="-39" t="-58" r="30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837941" y="1285601"/>
                <a:ext cx="780983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941" y="1285601"/>
                <a:ext cx="780983" cy="612796"/>
              </a:xfrm>
              <a:prstGeom prst="rect">
                <a:avLst/>
              </a:prstGeom>
              <a:blipFill rotWithShape="1">
                <a:blip r:embed="rId3"/>
                <a:stretch>
                  <a:fillRect t="-59" r="73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142956" y="1337800"/>
                <a:ext cx="926857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𝟏𝟏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956" y="1337800"/>
                <a:ext cx="926857" cy="610936"/>
              </a:xfrm>
              <a:prstGeom prst="rect">
                <a:avLst/>
              </a:prstGeom>
              <a:blipFill rotWithShape="1">
                <a:blip r:embed="rId4"/>
                <a:stretch>
                  <a:fillRect l="-65" t="-80" r="39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500432" y="2761329"/>
                <a:ext cx="78899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0432" y="2761329"/>
                <a:ext cx="788999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71" t="-57" r="32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356668" y="2867754"/>
                <a:ext cx="1324402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668" y="2867754"/>
                <a:ext cx="1324402" cy="618311"/>
              </a:xfrm>
              <a:prstGeom prst="rect">
                <a:avLst/>
              </a:prstGeom>
              <a:blipFill rotWithShape="1">
                <a:blip r:embed="rId6"/>
                <a:stretch>
                  <a:fillRect l="-4" t="-15" r="37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034753" y="2934535"/>
                <a:ext cx="1120820" cy="4918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/>
                  <a:t>28</a:t>
                </a:r>
                <a14:m>
                  <m:oMath xmlns:m="http://schemas.openxmlformats.org/officeDocument/2006/math">
                    <m:r>
                      <a:rPr lang="en-US" altLang="zh-CN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4753" y="2934535"/>
                <a:ext cx="1120820" cy="491801"/>
              </a:xfrm>
              <a:prstGeom prst="rect">
                <a:avLst/>
              </a:prstGeom>
              <a:blipFill rotWithShape="1">
                <a:blip r:embed="rId7"/>
                <a:stretch>
                  <a:fillRect l="-31" t="-41" r="35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452675" y="1324885"/>
                <a:ext cx="7505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2675" y="1324885"/>
                <a:ext cx="750526" cy="612732"/>
              </a:xfrm>
              <a:prstGeom prst="rect">
                <a:avLst/>
              </a:prstGeom>
              <a:blipFill rotWithShape="1">
                <a:blip r:embed="rId8"/>
                <a:stretch>
                  <a:fillRect l="-41" t="-45" r="3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556358" y="1346239"/>
                <a:ext cx="750526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358" y="1346239"/>
                <a:ext cx="750526" cy="612796"/>
              </a:xfrm>
              <a:prstGeom prst="rect">
                <a:avLst/>
              </a:prstGeom>
              <a:blipFill rotWithShape="1">
                <a:blip r:embed="rId9"/>
                <a:stretch>
                  <a:fillRect l="-31" t="-6" r="2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948264" y="1378595"/>
                <a:ext cx="750526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1378595"/>
                <a:ext cx="750526" cy="610936"/>
              </a:xfrm>
              <a:prstGeom prst="rect">
                <a:avLst/>
              </a:prstGeom>
              <a:blipFill rotWithShape="1">
                <a:blip r:embed="rId10"/>
                <a:stretch>
                  <a:fillRect l="-13" t="-2" r="7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224368" y="2769768"/>
                <a:ext cx="612667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368" y="2769768"/>
                <a:ext cx="612667" cy="611321"/>
              </a:xfrm>
              <a:prstGeom prst="rect">
                <a:avLst/>
              </a:prstGeom>
              <a:blipFill rotWithShape="1">
                <a:blip r:embed="rId11"/>
                <a:stretch>
                  <a:fillRect l="-98" t="-87" r="80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4556359" y="2876193"/>
                <a:ext cx="612667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359" y="2876193"/>
                <a:ext cx="612667" cy="610936"/>
              </a:xfrm>
              <a:prstGeom prst="rect">
                <a:avLst/>
              </a:prstGeom>
              <a:blipFill rotWithShape="1">
                <a:blip r:embed="rId12"/>
                <a:stretch>
                  <a:fillRect l="-38" t="-46" r="21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7103046" y="3012621"/>
                <a:ext cx="5918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b="1" i="1" smtClean="0">
                        <a:latin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</a:rPr>
                  <a:t>56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3046" y="3012621"/>
                <a:ext cx="591829" cy="369332"/>
              </a:xfrm>
              <a:prstGeom prst="rect">
                <a:avLst/>
              </a:prstGeom>
              <a:blipFill rotWithShape="1">
                <a:blip r:embed="rId13"/>
                <a:stretch>
                  <a:fillRect l="-96" t="-49" r="98" b="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2288</Words>
  <Application>WPS 演示</Application>
  <PresentationFormat>全屏显示(16:9)</PresentationFormat>
  <Paragraphs>255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楷体</vt:lpstr>
      <vt:lpstr>Times New Roman</vt:lpstr>
      <vt:lpstr>幼圆</vt:lpstr>
      <vt:lpstr>Comic Sans MS</vt:lpstr>
      <vt:lpstr>Cambria Math</vt:lpstr>
      <vt:lpstr>等线</vt:lpstr>
      <vt:lpstr>Calibri</vt:lpstr>
      <vt:lpstr>微软雅黑</vt:lpstr>
      <vt:lpstr>Arial Unicode MS</vt:lpstr>
      <vt:lpstr>Cambria Math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79</cp:revision>
  <dcterms:created xsi:type="dcterms:W3CDTF">2018-09-11T05:46:00Z</dcterms:created>
  <dcterms:modified xsi:type="dcterms:W3CDTF">2023-08-29T01:04:14Z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A93C4968D31843B794C020CAD66301C0_12</vt:lpwstr>
  </property>
  <property fmtid="{D5CDD505-2E9C-101B-9397-08002B2CF9AE}" pid="3" name="KSOProductBuildVer">
    <vt:lpwstr>2052-12.1.0.15120</vt:lpwstr>
  </property>
</Properties>
</file>