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0" r:id="rId3"/>
  </p:sldMasterIdLst>
  <p:notesMasterIdLst>
    <p:notesMasterId r:id="rId18"/>
  </p:notesMasterIdLst>
  <p:sldIdLst>
    <p:sldId id="256" r:id="rId4"/>
    <p:sldId id="419" r:id="rId5"/>
    <p:sldId id="449" r:id="rId6"/>
    <p:sldId id="448" r:id="rId7"/>
    <p:sldId id="447" r:id="rId8"/>
    <p:sldId id="451" r:id="rId9"/>
    <p:sldId id="455" r:id="rId10"/>
    <p:sldId id="454" r:id="rId11"/>
    <p:sldId id="453" r:id="rId12"/>
    <p:sldId id="458" r:id="rId13"/>
    <p:sldId id="456" r:id="rId14"/>
    <p:sldId id="457" r:id="rId15"/>
    <p:sldId id="437" r:id="rId16"/>
    <p:sldId id="459" r:id="rId17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18" userDrawn="1">
          <p15:clr>
            <a:srgbClr val="A4A3A4"/>
          </p15:clr>
        </p15:guide>
        <p15:guide id="2" pos="27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357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97" autoAdjust="0"/>
    <p:restoredTop sz="99852" autoAdjust="0"/>
  </p:normalViewPr>
  <p:slideViewPr>
    <p:cSldViewPr showGuides="1">
      <p:cViewPr varScale="1">
        <p:scale>
          <a:sx n="120" d="100"/>
          <a:sy n="120" d="100"/>
        </p:scale>
        <p:origin x="318" y="54"/>
      </p:cViewPr>
      <p:guideLst>
        <p:guide orient="horz" pos="1518"/>
        <p:guide pos="27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7" Type="http://schemas.openxmlformats.org/officeDocument/2006/relationships/theme" Target="../theme/theme1.xml"/><Relationship Id="rId36" Type="http://schemas.openxmlformats.org/officeDocument/2006/relationships/image" Target="../media/image4.png"/><Relationship Id="rId35" Type="http://schemas.openxmlformats.org/officeDocument/2006/relationships/slide" Target="../slides/slide1.xml"/><Relationship Id="rId34" Type="http://schemas.openxmlformats.org/officeDocument/2006/relationships/image" Target="../media/image3.png"/><Relationship Id="rId33" Type="http://schemas.openxmlformats.org/officeDocument/2006/relationships/image" Target="../media/image2.png"/><Relationship Id="rId32" Type="http://schemas.openxmlformats.org/officeDocument/2006/relationships/image" Target="../media/image1.png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0.xml"/><Relationship Id="rId8" Type="http://schemas.openxmlformats.org/officeDocument/2006/relationships/slideLayout" Target="../slideLayouts/slideLayout39.xml"/><Relationship Id="rId7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4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6.xml"/><Relationship Id="rId24" Type="http://schemas.openxmlformats.org/officeDocument/2006/relationships/slideLayout" Target="../slideLayouts/slideLayout55.xml"/><Relationship Id="rId23" Type="http://schemas.openxmlformats.org/officeDocument/2006/relationships/slideLayout" Target="../slideLayouts/slideLayout54.xml"/><Relationship Id="rId22" Type="http://schemas.openxmlformats.org/officeDocument/2006/relationships/slideLayout" Target="../slideLayouts/slideLayout53.xml"/><Relationship Id="rId21" Type="http://schemas.openxmlformats.org/officeDocument/2006/relationships/slideLayout" Target="../slideLayouts/slideLayout52.xml"/><Relationship Id="rId20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50.xml"/><Relationship Id="rId18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48.xml"/><Relationship Id="rId16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269776" y="83012"/>
            <a:ext cx="9361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100" b="0" dirty="0">
                <a:latin typeface="黑体" panose="02010609060101010101" pitchFamily="49" charset="-122"/>
                <a:ea typeface="黑体" panose="02010609060101010101" pitchFamily="49" charset="-122"/>
              </a:rPr>
              <a:t>练习十六</a:t>
            </a:r>
            <a:endParaRPr lang="zh-CN" altLang="en-US" sz="11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5" action="ppaction://hlinksldjump"/>
            </p:cNvPr>
            <p:cNvPicPr>
              <a:picLocks noChangeAspect="1"/>
            </p:cNvPicPr>
            <p:nvPr/>
          </p:nvPicPr>
          <p:blipFill>
            <a:blip r:embed="rId3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704" r:id="rId24"/>
    <p:sldLayoutId id="2147483705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2.xml"/><Relationship Id="rId6" Type="http://schemas.openxmlformats.org/officeDocument/2006/relationships/slide" Target="slide3.xml"/><Relationship Id="rId5" Type="http://schemas.openxmlformats.org/officeDocument/2006/relationships/slide" Target="slide1.xml"/><Relationship Id="rId4" Type="http://schemas.openxmlformats.org/officeDocument/2006/relationships/slide" Target="slide14.xml"/><Relationship Id="rId3" Type="http://schemas.openxmlformats.org/officeDocument/2006/relationships/slide" Target="slide2.xml"/><Relationship Id="rId2" Type="http://schemas.openxmlformats.org/officeDocument/2006/relationships/image" Target="../media/image6.png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31.png"/><Relationship Id="rId7" Type="http://schemas.openxmlformats.org/officeDocument/2006/relationships/image" Target="../media/image30.png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" name="矩形 13"/>
          <p:cNvSpPr/>
          <p:nvPr/>
        </p:nvSpPr>
        <p:spPr>
          <a:xfrm>
            <a:off x="2777426" y="1513376"/>
            <a:ext cx="3546460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0">
              <a:buNone/>
            </a:pPr>
            <a:r>
              <a:rPr lang="zh-CN" altLang="en-US" sz="6000" b="1" dirty="0"/>
              <a:t>练习十六</a:t>
            </a:r>
            <a:endParaRPr lang="en-US" altLang="en-US" sz="60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5600379" y="447066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19"/>
          <p:cNvSpPr>
            <a:spLocks noChangeArrowheads="1"/>
          </p:cNvSpPr>
          <p:nvPr/>
        </p:nvSpPr>
        <p:spPr bwMode="auto">
          <a:xfrm>
            <a:off x="912813" y="519113"/>
            <a:ext cx="3729226" cy="6848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chemeClr val="tx2"/>
                </a:solidFill>
              </a:rPr>
              <a:t>比和按比例分配</a:t>
            </a:r>
            <a:endParaRPr lang="zh-CN" altLang="en-US" sz="4000" b="1" dirty="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grpSp>
        <p:nvGrpSpPr>
          <p:cNvPr id="27" name="组合 22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28" name="图片 2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" name="文本框 10"/>
            <p:cNvSpPr txBox="1">
              <a:spLocks noChangeArrowheads="1"/>
            </p:cNvSpPr>
            <p:nvPr/>
          </p:nvSpPr>
          <p:spPr bwMode="auto">
            <a:xfrm>
              <a:off x="1435375" y="1385539"/>
              <a:ext cx="408468" cy="6251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5" name="单圆角矩形 24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单圆角矩形 2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单圆角矩形 30"/>
          <p:cNvSpPr/>
          <p:nvPr/>
        </p:nvSpPr>
        <p:spPr>
          <a:xfrm>
            <a:off x="5004488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" name="单圆角矩形 31"/>
          <p:cNvSpPr/>
          <p:nvPr/>
        </p:nvSpPr>
        <p:spPr>
          <a:xfrm>
            <a:off x="2196176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圆角矩形 32">
            <a:hlinkClick r:id="rId3" action="ppaction://hlinksldjump"/>
          </p:cNvPr>
          <p:cNvSpPr/>
          <p:nvPr/>
        </p:nvSpPr>
        <p:spPr>
          <a:xfrm>
            <a:off x="2256741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34" name="圆角矩形 33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35" name="圆角矩形 34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36" name="圆角矩形 35">
            <a:hlinkClick r:id="rId6" action="ppaction://hlinksldjump"/>
          </p:cNvPr>
          <p:cNvSpPr/>
          <p:nvPr/>
        </p:nvSpPr>
        <p:spPr>
          <a:xfrm>
            <a:off x="5112724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WordArt 8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07656" y="1266927"/>
            <a:ext cx="41120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设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需要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原液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g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19334" y="1863189"/>
            <a:ext cx="45688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1∶130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x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1048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x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27741" y="2527411"/>
            <a:ext cx="37919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130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x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1048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x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187624" y="4300287"/>
            <a:ext cx="15691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795200" y="3167971"/>
            <a:ext cx="27528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131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x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1048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325667" y="3756282"/>
            <a:ext cx="30487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1048÷131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80260" y="1245204"/>
            <a:ext cx="15392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1048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x</a:t>
            </a:r>
            <a:endParaRPr lang="zh-CN" altLang="en-US" sz="2800" b="1" dirty="0"/>
          </a:p>
        </p:txBody>
      </p:sp>
      <p:sp>
        <p:nvSpPr>
          <p:cNvPr id="15" name="矩形 14"/>
          <p:cNvSpPr/>
          <p:nvPr/>
        </p:nvSpPr>
        <p:spPr>
          <a:xfrm>
            <a:off x="5000724" y="179014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=1048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dirty="0"/>
          </a:p>
        </p:txBody>
      </p:sp>
      <p:sp>
        <p:nvSpPr>
          <p:cNvPr id="16" name="矩形 15"/>
          <p:cNvSpPr/>
          <p:nvPr/>
        </p:nvSpPr>
        <p:spPr>
          <a:xfrm>
            <a:off x="5019878" y="224649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=1040(g)</a:t>
            </a:r>
            <a:endParaRPr lang="zh-CN" altLang="en-US" sz="2800" b="1" dirty="0"/>
          </a:p>
        </p:txBody>
      </p:sp>
      <p:sp>
        <p:nvSpPr>
          <p:cNvPr id="17" name="矩形 16"/>
          <p:cNvSpPr/>
          <p:nvPr/>
        </p:nvSpPr>
        <p:spPr>
          <a:xfrm>
            <a:off x="4388171" y="3365851"/>
            <a:ext cx="46730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答：需要原液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8g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，水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1040g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/>
          </a:p>
        </p:txBody>
      </p:sp>
      <p:sp>
        <p:nvSpPr>
          <p:cNvPr id="2" name="矩形 1"/>
          <p:cNvSpPr/>
          <p:nvPr/>
        </p:nvSpPr>
        <p:spPr>
          <a:xfrm>
            <a:off x="378946" y="607885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⑴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如：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配制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1048g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饲养场所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消毒液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7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WordArt 8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99739" y="515552"/>
            <a:ext cx="41120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⑵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设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需要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原液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g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11418" y="1111814"/>
            <a:ext cx="45688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1∶500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x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5010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x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819825" y="1776036"/>
            <a:ext cx="37919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x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5010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x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146648" y="3611551"/>
            <a:ext cx="15691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987284" y="2416596"/>
            <a:ext cx="27528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501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x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5010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339408" y="3084503"/>
            <a:ext cx="30487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5010÷501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80260" y="1245204"/>
            <a:ext cx="15392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5010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x</a:t>
            </a:r>
            <a:endParaRPr lang="zh-CN" altLang="en-US" sz="2800" b="1" dirty="0"/>
          </a:p>
        </p:txBody>
      </p:sp>
      <p:sp>
        <p:nvSpPr>
          <p:cNvPr id="15" name="矩形 14"/>
          <p:cNvSpPr/>
          <p:nvPr/>
        </p:nvSpPr>
        <p:spPr>
          <a:xfrm>
            <a:off x="5000724" y="1790147"/>
            <a:ext cx="18004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=5010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800" b="1" dirty="0"/>
          </a:p>
        </p:txBody>
      </p:sp>
      <p:sp>
        <p:nvSpPr>
          <p:cNvPr id="16" name="矩形 15"/>
          <p:cNvSpPr/>
          <p:nvPr/>
        </p:nvSpPr>
        <p:spPr>
          <a:xfrm>
            <a:off x="5019878" y="224649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=5000(g)</a:t>
            </a:r>
            <a:endParaRPr lang="zh-CN" altLang="en-US" sz="2800" b="1" dirty="0"/>
          </a:p>
        </p:txBody>
      </p:sp>
      <p:sp>
        <p:nvSpPr>
          <p:cNvPr id="17" name="矩形 16"/>
          <p:cNvSpPr/>
          <p:nvPr/>
        </p:nvSpPr>
        <p:spPr>
          <a:xfrm>
            <a:off x="4388171" y="3365851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答：需要原液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10g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，水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5000g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7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WordArt 8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83719" y="1208913"/>
            <a:ext cx="41120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设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需要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原液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g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95397" y="1805175"/>
            <a:ext cx="45688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1∶200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x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x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803804" y="2469397"/>
            <a:ext cx="37919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x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200-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x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>
                <a:spLocks noChangeArrowheads="1"/>
              </p:cNvSpPr>
              <p:nvPr/>
            </p:nvSpPr>
            <p:spPr bwMode="auto">
              <a:xfrm>
                <a:off x="1130627" y="4281482"/>
                <a:ext cx="1569169" cy="7146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𝟐𝟎𝟎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𝟐𝟎𝟏</m:t>
                        </m:r>
                      </m:den>
                    </m:f>
                  </m:oMath>
                </a14:m>
                <a:endParaRPr lang="zh-CN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30627" y="4281482"/>
                <a:ext cx="1569169" cy="714683"/>
              </a:xfrm>
              <a:prstGeom prst="rect">
                <a:avLst/>
              </a:prstGeom>
              <a:blipFill rotWithShape="1">
                <a:blip r:embed="rId1"/>
                <a:stretch>
                  <a:fillRect l="-21" t="-44" r="26" b="8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971263" y="3086527"/>
            <a:ext cx="27528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201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x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323388" y="3754434"/>
            <a:ext cx="24006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200÷201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80260" y="1245204"/>
            <a:ext cx="13580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x</a:t>
            </a:r>
            <a:endParaRPr lang="zh-CN" altLang="en-US" sz="28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14"/>
              <p:cNvSpPr/>
              <p:nvPr/>
            </p:nvSpPr>
            <p:spPr>
              <a:xfrm>
                <a:off x="5000724" y="1790147"/>
                <a:ext cx="1741182" cy="7146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=200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𝟐𝟎𝟎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𝟐𝟎𝟏</m:t>
                        </m:r>
                      </m:den>
                    </m:f>
                  </m:oMath>
                </a14:m>
                <a:endParaRPr lang="zh-CN" altLang="en-US" sz="2800" b="1" dirty="0"/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0724" y="1790147"/>
                <a:ext cx="1741182" cy="714683"/>
              </a:xfrm>
              <a:prstGeom prst="rect">
                <a:avLst/>
              </a:prstGeom>
              <a:blipFill rotWithShape="1">
                <a:blip r:embed="rId2"/>
                <a:stretch>
                  <a:fillRect l="-6" t="-11" r="6" b="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矩形 15"/>
              <p:cNvSpPr/>
              <p:nvPr/>
            </p:nvSpPr>
            <p:spPr>
              <a:xfrm>
                <a:off x="5000188" y="2494442"/>
                <a:ext cx="1928733" cy="7146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en-US" altLang="zh-CN" sz="2800" b="1" dirty="0">
                    <a:ea typeface="楷体" panose="02010609060101010101" pitchFamily="49" charset="-122"/>
                  </a:rPr>
                  <a:t>199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𝟐𝟎𝟏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(g)</a:t>
                </a:r>
                <a:endParaRPr lang="zh-CN" altLang="en-US" sz="2800" b="1" dirty="0"/>
              </a:p>
            </p:txBody>
          </p:sp>
        </mc:Choice>
        <mc:Fallback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0188" y="2494442"/>
                <a:ext cx="1928733" cy="714683"/>
              </a:xfrm>
              <a:prstGeom prst="rect">
                <a:avLst/>
              </a:prstGeom>
              <a:blipFill rotWithShape="1">
                <a:blip r:embed="rId3"/>
                <a:stretch>
                  <a:fillRect l="-10" t="-23" r="23" b="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矩形 16"/>
              <p:cNvSpPr/>
              <p:nvPr/>
            </p:nvSpPr>
            <p:spPr>
              <a:xfrm>
                <a:off x="3968549" y="3386873"/>
                <a:ext cx="5362365" cy="7146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答：需要原液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dirty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𝟐𝟎𝟎</m:t>
                        </m:r>
                      </m:num>
                      <m:den>
                        <m:r>
                          <a:rPr lang="en-US" altLang="zh-CN" sz="2800" b="1" i="1" dirty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𝟐𝟎𝟏</m:t>
                        </m:r>
                      </m:den>
                    </m:f>
                    <m:r>
                      <a:rPr lang="en-US" altLang="zh-CN" sz="2800" b="1" i="1" dirty="0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g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，水</a:t>
                </a:r>
                <a:r>
                  <a:rPr lang="en-US" altLang="zh-CN" sz="2800" b="1" dirty="0">
                    <a:ea typeface="楷体" panose="02010609060101010101" pitchFamily="49" charset="-122"/>
                  </a:rPr>
                  <a:t>199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dirty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𝟐𝟎𝟏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g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800" b="1" dirty="0"/>
              </a:p>
            </p:txBody>
          </p:sp>
        </mc:Choice>
        <mc:Fallback>
          <p:sp>
            <p:nvSpPr>
              <p:cNvPr id="17" name="矩形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8549" y="3386873"/>
                <a:ext cx="5362365" cy="714683"/>
              </a:xfrm>
              <a:prstGeom prst="rect">
                <a:avLst/>
              </a:prstGeom>
              <a:blipFill rotWithShape="1">
                <a:blip r:embed="rId4"/>
                <a:stretch>
                  <a:fillRect l="-8" t="-58" r="4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矩形 17"/>
          <p:cNvSpPr/>
          <p:nvPr/>
        </p:nvSpPr>
        <p:spPr>
          <a:xfrm>
            <a:off x="483719" y="674534"/>
            <a:ext cx="67888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⑶如：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配制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200g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生食瓜果、蔬菜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消毒液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7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WordArt 8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2146" y="555526"/>
            <a:ext cx="798127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一个足球表面有白色六边形和黑色五边形共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块。其中白色六边形和黑色五边形块数的比是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5:3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，这个足球表面有多少块白色六边形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259632" y="1936832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总份数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5+3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259632" y="3808252"/>
            <a:ext cx="52629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这个足球表面有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块白色六边形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>
                <a:spLocks noChangeArrowheads="1"/>
              </p:cNvSpPr>
              <p:nvPr/>
            </p:nvSpPr>
            <p:spPr bwMode="auto">
              <a:xfrm>
                <a:off x="1259632" y="2398497"/>
                <a:ext cx="4728432" cy="6313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白色六边形：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份，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5÷8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den>
                    </m:f>
                  </m:oMath>
                </a14:m>
                <a:endParaRPr lang="zh-CN" altLang="zh-CN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59632" y="2398497"/>
                <a:ext cx="4728432" cy="631391"/>
              </a:xfrm>
              <a:prstGeom prst="rect">
                <a:avLst/>
              </a:prstGeom>
              <a:blipFill rotWithShape="1">
                <a:blip r:embed="rId1"/>
                <a:stretch>
                  <a:fillRect l="-9" t="-16" b="4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>
                <a:spLocks noChangeArrowheads="1"/>
              </p:cNvSpPr>
              <p:nvPr/>
            </p:nvSpPr>
            <p:spPr bwMode="auto">
              <a:xfrm>
                <a:off x="1267767" y="3003797"/>
                <a:ext cx="4723255" cy="6313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白色六边形块数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:32×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=20(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种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endParaRPr lang="zh-CN" altLang="zh-CN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67767" y="3003797"/>
                <a:ext cx="4723255" cy="631391"/>
              </a:xfrm>
              <a:prstGeom prst="rect">
                <a:avLst/>
              </a:prstGeom>
              <a:blipFill rotWithShape="1">
                <a:blip r:embed="rId2"/>
                <a:stretch>
                  <a:fillRect l="-6" t="-39" r="9" b="7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213" y="1751013"/>
            <a:ext cx="7775575" cy="283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这节课你们都学会了哪些知识？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42988" y="2144713"/>
            <a:ext cx="7058025" cy="17927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按比例分配的方法解决实际问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实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际实际问题时，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先求出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总量一共分成了几份，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再找出各部分量占总量的份数，并用分数表示，最后用分数乘法来解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5238" name="组合 12"/>
          <p:cNvGrpSpPr/>
          <p:nvPr/>
        </p:nvGrpSpPr>
        <p:grpSpPr bwMode="auto">
          <a:xfrm>
            <a:off x="212725" y="411163"/>
            <a:ext cx="2246313" cy="561975"/>
            <a:chOff x="212193" y="411510"/>
            <a:chExt cx="2246579" cy="561692"/>
          </a:xfrm>
        </p:grpSpPr>
        <p:pic>
          <p:nvPicPr>
            <p:cNvPr id="95239" name="图片 7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2193" y="492071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5240" name="文本框 14"/>
            <p:cNvSpPr txBox="1">
              <a:spLocks noChangeArrowheads="1"/>
            </p:cNvSpPr>
            <p:nvPr/>
          </p:nvSpPr>
          <p:spPr bwMode="auto">
            <a:xfrm>
              <a:off x="611560" y="411510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课堂小结</a:t>
              </a:r>
              <a:endPara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2082800" y="2447195"/>
            <a:ext cx="30988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2000" dirty="0">
              <a:ea typeface="楷体_GB2312" panose="02010609030101010101" charset="-122"/>
            </a:endParaRPr>
          </a:p>
        </p:txBody>
      </p:sp>
      <p:grpSp>
        <p:nvGrpSpPr>
          <p:cNvPr id="41988" name="组合 1"/>
          <p:cNvGrpSpPr/>
          <p:nvPr/>
        </p:nvGrpSpPr>
        <p:grpSpPr bwMode="auto">
          <a:xfrm>
            <a:off x="192088" y="281583"/>
            <a:ext cx="2266950" cy="561975"/>
            <a:chOff x="192083" y="439395"/>
            <a:chExt cx="2266689" cy="561692"/>
          </a:xfrm>
        </p:grpSpPr>
        <p:pic>
          <p:nvPicPr>
            <p:cNvPr id="41993" name="图片 19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92083" y="479078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994" name="文本框 14"/>
            <p:cNvSpPr txBox="1">
              <a:spLocks noChangeArrowheads="1"/>
            </p:cNvSpPr>
            <p:nvPr/>
          </p:nvSpPr>
          <p:spPr bwMode="auto">
            <a:xfrm>
              <a:off x="611560" y="439395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复习旧知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80154" y="843558"/>
          <a:ext cx="8512326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7458"/>
                <a:gridCol w="7154868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按比例分配的意义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dirty="0">
                          <a:solidFill>
                            <a:prstClr val="black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在工农业生产和日常生活中，常常需要把一个数量按照一定的比进行分配，这种分配方法通常叫作按一定的比进行分配。</a:t>
                      </a:r>
                      <a:endParaRPr lang="en-US" altLang="zh-CN" sz="2000" b="1" dirty="0">
                        <a:solidFill>
                          <a:prstClr val="black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7416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按比例分配的方法解决实际问题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dirty="0">
                          <a:solidFill>
                            <a:prstClr val="black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按一定的比进行分配的问题，应先求出总量一共分成了几份，再找出各部分量占总量的份数，并用分数表示，最后用分数乘法来解答；或者先求出总量一共分成了几份，再求出一份具体的数量，最后用每份数乘部分量所占的份数，求出各部分量是多少。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7416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用多种方法解决按比例分配问题</a:t>
                      </a:r>
                      <a:endParaRPr lang="en-US" altLang="zh-CN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(1)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已知总量及两个部分量间的比的关系，求部分量。</a:t>
                      </a:r>
                      <a:endParaRPr lang="en-US" altLang="zh-CN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已知一个部分量及两个部分量间的比的关系，求总量。</a:t>
                      </a:r>
                      <a:endParaRPr lang="en-US" altLang="zh-CN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已知一个部分量及两个部分量间的比的关系，求另一个部分量。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3104002" y="267494"/>
            <a:ext cx="16273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解决问题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WordArt 8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4686" y="1059582"/>
            <a:ext cx="78157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小明和小华共收集了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枚邮票，他们各自邮票数的比是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13:11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。小明和小华各有多少枚邮票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7784" y="446335"/>
            <a:ext cx="366902" cy="456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14"/>
          <p:cNvSpPr txBox="1">
            <a:spLocks noChangeArrowheads="1"/>
          </p:cNvSpPr>
          <p:nvPr/>
        </p:nvSpPr>
        <p:spPr bwMode="auto">
          <a:xfrm>
            <a:off x="644686" y="393631"/>
            <a:ext cx="1847423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巩固练习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371128" y="1995398"/>
            <a:ext cx="32367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总份数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13+11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999850" y="4428173"/>
            <a:ext cx="57502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小明有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枚、小华有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枚邮票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>
                <a:spLocks noChangeArrowheads="1"/>
              </p:cNvSpPr>
              <p:nvPr/>
            </p:nvSpPr>
            <p:spPr bwMode="auto">
              <a:xfrm>
                <a:off x="548444" y="2498937"/>
                <a:ext cx="4397665" cy="712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小明：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13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份，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13÷24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𝟐𝟒</m:t>
                        </m:r>
                      </m:den>
                    </m:f>
                  </m:oMath>
                </a14:m>
                <a:endParaRPr lang="zh-CN" altLang="zh-CN" sz="3200" b="1" dirty="0">
                  <a:solidFill>
                    <a:srgbClr val="7030A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48444" y="2498937"/>
                <a:ext cx="4397665" cy="712631"/>
              </a:xfrm>
              <a:prstGeom prst="rect">
                <a:avLst/>
              </a:prstGeom>
              <a:blipFill rotWithShape="1">
                <a:blip r:embed="rId2"/>
                <a:stretch>
                  <a:fillRect l="-10" t="-30" r="2" b="5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>
                <a:spLocks noChangeArrowheads="1"/>
              </p:cNvSpPr>
              <p:nvPr/>
            </p:nvSpPr>
            <p:spPr bwMode="auto">
              <a:xfrm>
                <a:off x="4616535" y="2518961"/>
                <a:ext cx="4527465" cy="712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小华：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11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份，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11÷24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𝟐𝟒</m:t>
                        </m:r>
                      </m:den>
                    </m:f>
                  </m:oMath>
                </a14:m>
                <a:endParaRPr lang="zh-CN" altLang="zh-CN" sz="3200" b="1" dirty="0">
                  <a:solidFill>
                    <a:srgbClr val="7030A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616535" y="2518961"/>
                <a:ext cx="4527465" cy="712631"/>
              </a:xfrm>
              <a:prstGeom prst="rect">
                <a:avLst/>
              </a:prstGeom>
              <a:blipFill rotWithShape="1">
                <a:blip r:embed="rId3"/>
                <a:stretch>
                  <a:fillRect l="-2" t="-77" b="1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>
                <a:spLocks noChangeArrowheads="1"/>
              </p:cNvSpPr>
              <p:nvPr/>
            </p:nvSpPr>
            <p:spPr bwMode="auto">
              <a:xfrm>
                <a:off x="1547664" y="3075806"/>
                <a:ext cx="6408712" cy="712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小明</a:t>
                </a:r>
                <a:r>
                  <a:rPr lang="zh-CN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的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邮票枚</a:t>
                </a:r>
                <a:r>
                  <a:rPr lang="zh-CN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数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:96×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𝟏𝟑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𝟐𝟒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=52(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枚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endParaRPr lang="zh-CN" altLang="zh-CN" sz="3200" b="1" dirty="0">
                  <a:solidFill>
                    <a:srgbClr val="7030A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47664" y="3075806"/>
                <a:ext cx="6408712" cy="712631"/>
              </a:xfrm>
              <a:prstGeom prst="rect">
                <a:avLst/>
              </a:prstGeom>
              <a:blipFill rotWithShape="1">
                <a:blip r:embed="rId4"/>
                <a:stretch>
                  <a:fillRect l="-3" t="-70" r="7" b="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>
                <a:spLocks noChangeArrowheads="1"/>
              </p:cNvSpPr>
              <p:nvPr/>
            </p:nvSpPr>
            <p:spPr bwMode="auto">
              <a:xfrm>
                <a:off x="1547663" y="3723878"/>
                <a:ext cx="5472609" cy="712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小华</a:t>
                </a:r>
                <a:r>
                  <a:rPr lang="zh-CN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的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邮票枚</a:t>
                </a:r>
                <a:r>
                  <a:rPr lang="zh-CN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数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:96×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𝟐𝟒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=44(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枚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endParaRPr lang="zh-CN" altLang="zh-CN" sz="3200" b="1" dirty="0">
                  <a:solidFill>
                    <a:srgbClr val="7030A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47663" y="3723878"/>
                <a:ext cx="5472609" cy="712631"/>
              </a:xfrm>
              <a:prstGeom prst="rect">
                <a:avLst/>
              </a:prstGeom>
              <a:blipFill rotWithShape="1">
                <a:blip r:embed="rId5"/>
                <a:stretch>
                  <a:fillRect l="-3" t="-33" r="6" b="5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48444" y="1995741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WordArt 8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83568" y="483518"/>
                <a:ext cx="7344816" cy="15655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李庄村共有甲、乙两种农用三轮车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85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辆，其中甲种车是乙种车的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。甲、乙两种农用三轮车各有多少辆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?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483518"/>
                <a:ext cx="7344816" cy="1565557"/>
              </a:xfrm>
              <a:prstGeom prst="rect">
                <a:avLst/>
              </a:prstGeom>
              <a:blipFill rotWithShape="1">
                <a:blip r:embed="rId1"/>
                <a:stretch>
                  <a:fillRect l="-4" t="-18" r="1" b="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626319" y="2032732"/>
            <a:ext cx="34323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设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乙种车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辆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>
                <a:spLocks noChangeArrowheads="1"/>
              </p:cNvSpPr>
              <p:nvPr/>
            </p:nvSpPr>
            <p:spPr bwMode="auto">
              <a:xfrm>
                <a:off x="1761257" y="2472071"/>
                <a:ext cx="2286000" cy="7146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</a:rPr>
                          <m:t>𝟑</m:t>
                        </m:r>
                      </m:den>
                    </m:f>
                    <m:r>
                      <a:rPr lang="en-US" altLang="zh-CN" sz="2800" b="1" i="1">
                        <a:latin typeface="Cambria Math" panose="02040503050406030204"/>
                      </a:rPr>
                      <m:t> </m:t>
                    </m:r>
                  </m:oMath>
                </a14:m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+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x </a:t>
                </a:r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85</a:t>
                </a:r>
                <a:endPara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61257" y="2472071"/>
                <a:ext cx="2286000" cy="714683"/>
              </a:xfrm>
              <a:prstGeom prst="rect">
                <a:avLst/>
              </a:prstGeom>
              <a:blipFill rotWithShape="1">
                <a:blip r:embed="rId2"/>
                <a:stretch>
                  <a:fillRect l="-18" t="-2" r="18" b="4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>
                <a:spLocks noChangeArrowheads="1"/>
              </p:cNvSpPr>
              <p:nvPr/>
            </p:nvSpPr>
            <p:spPr bwMode="auto">
              <a:xfrm>
                <a:off x="2481112" y="2938439"/>
                <a:ext cx="2018879" cy="7210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85÷</a:t>
                </a:r>
                <a:r>
                  <a:rPr lang="en-US" altLang="zh-CN" sz="2800" b="1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endPara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481112" y="2938439"/>
                <a:ext cx="2018879" cy="721031"/>
              </a:xfrm>
              <a:prstGeom prst="rect">
                <a:avLst/>
              </a:prstGeom>
              <a:blipFill rotWithShape="1">
                <a:blip r:embed="rId3"/>
                <a:stretch>
                  <a:fillRect l="-8" t="-41" r="19" b="8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483768" y="4208770"/>
            <a:ext cx="136128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51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>
                <a:spLocks noChangeArrowheads="1"/>
              </p:cNvSpPr>
              <p:nvPr/>
            </p:nvSpPr>
            <p:spPr bwMode="auto">
              <a:xfrm>
                <a:off x="2481113" y="3632016"/>
                <a:ext cx="2018879" cy="7146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85×</a:t>
                </a:r>
                <a:r>
                  <a:rPr lang="en-US" altLang="zh-CN" sz="2800" b="1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endPara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481113" y="3632016"/>
                <a:ext cx="2018879" cy="714683"/>
              </a:xfrm>
              <a:prstGeom prst="rect">
                <a:avLst/>
              </a:prstGeom>
              <a:blipFill rotWithShape="1">
                <a:blip r:embed="rId4"/>
                <a:stretch>
                  <a:fillRect l="-8" t="-63" r="19" b="1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>
                <a:spLocks noChangeArrowheads="1"/>
              </p:cNvSpPr>
              <p:nvPr/>
            </p:nvSpPr>
            <p:spPr bwMode="auto">
              <a:xfrm>
                <a:off x="4788023" y="2644287"/>
                <a:ext cx="3349501" cy="7146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</a:rPr>
                          <m:t>𝟑</m:t>
                        </m:r>
                      </m:den>
                    </m:f>
                    <m:r>
                      <a:rPr lang="en-US" altLang="zh-CN" sz="2800" b="1" i="1">
                        <a:latin typeface="Cambria Math" panose="02040503050406030204"/>
                      </a:rPr>
                      <m:t> </m:t>
                    </m:r>
                  </m:oMath>
                </a14:m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51×</a:t>
                </a:r>
                <a:r>
                  <a:rPr lang="en-US" altLang="zh-CN" sz="2800" b="1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den>
                    </m:f>
                    <m:r>
                      <m:rPr>
                        <m:nor/>
                      </m:rPr>
                      <a:rPr lang="en-US" altLang="zh-CN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=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34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（辆）</a:t>
                </a:r>
                <a:endPara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788023" y="2644287"/>
                <a:ext cx="3349501" cy="714683"/>
              </a:xfrm>
              <a:prstGeom prst="rect">
                <a:avLst/>
              </a:prstGeom>
              <a:blipFill rotWithShape="1">
                <a:blip r:embed="rId5"/>
                <a:stretch>
                  <a:fillRect l="-4" t="-21" r="-2976" b="6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505105" y="3645987"/>
            <a:ext cx="401161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甲、乙两种农用三轮车有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辆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WordArt 8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2148" y="627534"/>
            <a:ext cx="547260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右图所示的三角形的周长是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60cm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三边的长各是多少厘米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 descr="C:\Documents and Settings\Administrator\桌面\6年级\p059-03-01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0717" y="267494"/>
            <a:ext cx="2145043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96225" y="1574002"/>
            <a:ext cx="5878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由图可知：三角形三边长的比是：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4∶3∶5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21225" y="2148783"/>
            <a:ext cx="26468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总份数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4+3+5=12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3364286" y="2068515"/>
                <a:ext cx="5101474" cy="6295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三边长分别占周长的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𝟏𝟐</m:t>
                        </m:r>
                      </m:den>
                    </m:f>
                    <m:r>
                      <a:rPr lang="zh-CN" altLang="en-US" sz="24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、</m:t>
                    </m:r>
                    <m:f>
                      <m:fPr>
                        <m:ctrlPr>
                          <a:rPr lang="en-US" altLang="zh-CN" sz="24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𝟏𝟐</m:t>
                        </m:r>
                      </m:den>
                    </m:f>
                    <m:r>
                      <a:rPr lang="zh-CN" altLang="en-US" sz="2400" b="1" i="1">
                        <a:latin typeface="Cambria Math" panose="02040503050406030204"/>
                        <a:ea typeface="楷体" panose="02010609060101010101" pitchFamily="49" charset="-122"/>
                      </a:rPr>
                      <m:t>、</m:t>
                    </m:r>
                    <m:f>
                      <m:fPr>
                        <m:ctrlPr>
                          <a:rPr lang="en-US" altLang="zh-CN" sz="24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𝟏𝟐</m:t>
                        </m:r>
                      </m:den>
                    </m:f>
                    <m:r>
                      <a:rPr lang="zh-CN" altLang="en-US" sz="2400" b="1" i="1" dirty="0" smtClean="0">
                        <a:latin typeface="Cambria Math" panose="02040503050406030204"/>
                        <a:ea typeface="楷体" panose="02010609060101010101" pitchFamily="49" charset="-122"/>
                      </a:rPr>
                      <m:t>。</m:t>
                    </m:r>
                  </m:oMath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4286" y="2068515"/>
                <a:ext cx="5101474" cy="629531"/>
              </a:xfrm>
              <a:prstGeom prst="rect">
                <a:avLst/>
              </a:prstGeom>
              <a:blipFill rotWithShape="1">
                <a:blip r:embed="rId2"/>
                <a:stretch>
                  <a:fillRect l="-1" t="-51" r="11" b="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1320371" y="2610448"/>
                <a:ext cx="4835805" cy="6230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三边长分别是：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60×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𝟏𝟐</m:t>
                        </m:r>
                      </m:den>
                    </m:f>
                    <m:r>
                      <a:rPr lang="zh-CN" altLang="en-US" sz="24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＝</m:t>
                    </m:r>
                    <m:r>
                      <a:rPr lang="en-US" altLang="zh-CN" sz="24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𝟐𝟎</m:t>
                    </m:r>
                    <m:r>
                      <a:rPr lang="zh-CN" altLang="en-US" sz="24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（</m:t>
                    </m:r>
                    <m:r>
                      <a:rPr lang="en-US" altLang="zh-CN" sz="24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𝒄𝒎</m:t>
                    </m:r>
                  </m:oMath>
                </a14:m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0371" y="2610448"/>
                <a:ext cx="4835805" cy="623056"/>
              </a:xfrm>
              <a:prstGeom prst="rect">
                <a:avLst/>
              </a:prstGeom>
              <a:blipFill rotWithShape="1">
                <a:blip r:embed="rId3"/>
                <a:stretch>
                  <a:fillRect l="-4" t="-96" r="10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2997074" y="3223565"/>
                <a:ext cx="3159102" cy="7913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60</m:t>
                      </m:r>
                      <m:r>
                        <m:rPr>
                          <m:nor/>
                        </m:rP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𝟏𝟐</m:t>
                          </m:r>
                        </m:den>
                      </m:f>
                      <m:r>
                        <a:rPr lang="zh-CN" altLang="en-US" sz="2400" b="1" i="1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＝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𝟏𝟓</m:t>
                      </m:r>
                      <m:r>
                        <a:rPr lang="zh-CN" altLang="en-US" sz="2400" b="1" i="1">
                          <a:latin typeface="Cambria Math" panose="02040503050406030204"/>
                          <a:ea typeface="楷体" panose="02010609060101010101" pitchFamily="49" charset="-122"/>
                        </a:rPr>
                        <m:t>（</m:t>
                      </m:r>
                      <m:r>
                        <a:rPr lang="en-US" altLang="zh-CN" sz="2400" b="1" i="1">
                          <a:latin typeface="Cambria Math" panose="02040503050406030204"/>
                          <a:ea typeface="楷体" panose="02010609060101010101" pitchFamily="49" charset="-122"/>
                        </a:rPr>
                        <m:t>𝒄𝒎</m:t>
                      </m:r>
                      <m:r>
                        <a:rPr lang="zh-CN" altLang="en-US" sz="2400" b="1" i="1">
                          <a:latin typeface="Cambria Math" panose="02040503050406030204"/>
                          <a:ea typeface="楷体" panose="02010609060101010101" pitchFamily="49" charset="-122"/>
                        </a:rPr>
                        <m:t>）</m:t>
                      </m:r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7074" y="3223565"/>
                <a:ext cx="3159102" cy="791307"/>
              </a:xfrm>
              <a:prstGeom prst="rect">
                <a:avLst/>
              </a:prstGeom>
              <a:blipFill rotWithShape="1">
                <a:blip r:embed="rId4"/>
                <a:stretch>
                  <a:fillRect l="-16" t="-39" r="15" b="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14"/>
              <p:cNvSpPr/>
              <p:nvPr/>
            </p:nvSpPr>
            <p:spPr>
              <a:xfrm>
                <a:off x="6156176" y="3223564"/>
                <a:ext cx="2891519" cy="7913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60</m:t>
                      </m:r>
                      <m:r>
                        <m:rPr>
                          <m:nor/>
                        </m:rP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𝟏𝟐</m:t>
                          </m:r>
                        </m:den>
                      </m:f>
                      <m:r>
                        <a:rPr lang="zh-CN" altLang="en-US" sz="2400" b="1" i="1" dirty="0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＝</m:t>
                      </m:r>
                      <m:r>
                        <a:rPr lang="en-US" altLang="zh-CN" sz="2400" b="1" i="1" dirty="0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𝟐𝟓</m:t>
                      </m:r>
                      <m:r>
                        <a:rPr lang="zh-CN" altLang="en-US" sz="2400" b="1" i="1">
                          <a:latin typeface="Cambria Math" panose="02040503050406030204"/>
                          <a:ea typeface="楷体" panose="02010609060101010101" pitchFamily="49" charset="-122"/>
                        </a:rPr>
                        <m:t>（</m:t>
                      </m:r>
                      <m:r>
                        <a:rPr lang="en-US" altLang="zh-CN" sz="2400" b="1" i="1">
                          <a:latin typeface="Cambria Math" panose="02040503050406030204"/>
                          <a:ea typeface="楷体" panose="02010609060101010101" pitchFamily="49" charset="-122"/>
                        </a:rPr>
                        <m:t>𝒄𝒎</m:t>
                      </m:r>
                      <m:r>
                        <a:rPr lang="zh-CN" altLang="en-US" sz="2400" b="1" i="1">
                          <a:latin typeface="Cambria Math" panose="02040503050406030204"/>
                          <a:ea typeface="楷体" panose="02010609060101010101" pitchFamily="49" charset="-122"/>
                        </a:rPr>
                        <m:t>）</m:t>
                      </m:r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6176" y="3223564"/>
                <a:ext cx="2891519" cy="791307"/>
              </a:xfrm>
              <a:prstGeom prst="rect">
                <a:avLst/>
              </a:prstGeom>
              <a:blipFill rotWithShape="1">
                <a:blip r:embed="rId5"/>
                <a:stretch>
                  <a:fillRect l="-17" t="-38" r="7" b="-40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矩形 15"/>
              <p:cNvSpPr/>
              <p:nvPr/>
            </p:nvSpPr>
            <p:spPr>
              <a:xfrm>
                <a:off x="1691680" y="4170610"/>
                <a:ext cx="699014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答：三边长分别是：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14:m>
                  <m:oMath xmlns:m="http://schemas.openxmlformats.org/officeDocument/2006/math">
                    <m:r>
                      <a:rPr lang="en-US" altLang="zh-CN" sz="2400" b="1" i="0" smtClean="0">
                        <a:latin typeface="Cambria Math" panose="02040503050406030204"/>
                        <a:ea typeface="楷体" panose="02010609060101010101" pitchFamily="49" charset="-122"/>
                      </a:rPr>
                      <m:t>𝟎</m:t>
                    </m:r>
                    <m:r>
                      <a:rPr lang="en-US" altLang="zh-CN" sz="24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𝒄𝒎</m:t>
                    </m:r>
                    <m:r>
                      <a:rPr lang="zh-CN" altLang="en-US" sz="24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、</m:t>
                    </m:r>
                    <m:r>
                      <a:rPr lang="en-US" altLang="zh-CN" sz="24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𝟏𝟓</m:t>
                    </m:r>
                    <m:r>
                      <a:rPr lang="en-US" altLang="zh-CN" sz="24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𝒄𝒎</m:t>
                    </m:r>
                    <m:r>
                      <a:rPr lang="zh-CN" altLang="en-US" sz="24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、</m:t>
                    </m:r>
                    <m:r>
                      <a:rPr lang="en-US" altLang="zh-CN" sz="24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𝟐𝟓</m:t>
                    </m:r>
                    <m:r>
                      <a:rPr lang="en-US" altLang="zh-CN" sz="24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𝒄𝒎</m:t>
                    </m:r>
                    <m:r>
                      <a:rPr lang="zh-CN" altLang="en-US" sz="24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。</m:t>
                    </m:r>
                  </m:oMath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80" y="4170610"/>
                <a:ext cx="6990148" cy="461665"/>
              </a:xfrm>
              <a:prstGeom prst="rect">
                <a:avLst/>
              </a:prstGeom>
              <a:blipFill rotWithShape="1">
                <a:blip r:embed="rId6"/>
                <a:stretch>
                  <a:fillRect l="-1" t="-122" r="2" b="1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WordArt 8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555526"/>
            <a:ext cx="77403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西部某县是一个“沙县”，在防沙治沙造林中，速丰林与经济林面积的比是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5:3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。如果造经济林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180hm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，要造速丰林多少公顷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731634" y="1944715"/>
            <a:ext cx="41120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设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要造速丰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林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公顷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43312" y="2540977"/>
            <a:ext cx="25126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5∶3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x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983519" y="3093844"/>
            <a:ext cx="22322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x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180×5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983519" y="4153721"/>
            <a:ext cx="15691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067944" y="4146839"/>
            <a:ext cx="39014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要造速丰林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公顷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983519" y="3646711"/>
            <a:ext cx="15584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x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900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WordArt 8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598293"/>
            <a:ext cx="74888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李强、王欣、刘红、陈燕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月共付电费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130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元。下面是他们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家的电表分别显示的数据，他们各付电费多少元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 descr="C:\Documents and Settings\Administrator\桌面\6年级\p060-02-04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2426" y="3458192"/>
            <a:ext cx="609600" cy="71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Documents and Settings\Administrator\桌面\6年级\p060-01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5471" y="2254091"/>
            <a:ext cx="609600" cy="74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Documents and Settings\Administrator\桌面\6年级\p060-01-0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2520" y="2299553"/>
            <a:ext cx="596900" cy="74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Documents and Settings\Administrator\桌面\6年级\p060-01-0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380" y="2285453"/>
            <a:ext cx="622300" cy="728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Documents and Settings\Administrator\桌面\6年级\p060-01-0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743" y="2244567"/>
            <a:ext cx="615950" cy="76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Documents and Settings\Administrator\桌面\6年级\p060-02-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099" y="3453784"/>
            <a:ext cx="603250" cy="709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C:\Documents and Settings\Administrator\桌面\6年级\p060-02-0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349" y="3400790"/>
            <a:ext cx="639763" cy="728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C:\Documents and Settings\Administrator\桌面\6年级\p060-02-0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6112" y="3390269"/>
            <a:ext cx="609600" cy="71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直接连接符 3"/>
          <p:cNvCxnSpPr/>
          <p:nvPr/>
        </p:nvCxnSpPr>
        <p:spPr>
          <a:xfrm>
            <a:off x="2267744" y="3120922"/>
            <a:ext cx="3600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102722" y="2299553"/>
            <a:ext cx="0" cy="20162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752177" y="2326829"/>
            <a:ext cx="0" cy="20162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444813" y="2326829"/>
            <a:ext cx="0" cy="20162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369996" y="2343642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月底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69996" y="3458192"/>
            <a:ext cx="11110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月底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045363" y="4187864"/>
            <a:ext cx="8802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李强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61891" y="4187864"/>
            <a:ext cx="8802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王欣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679420" y="4187864"/>
            <a:ext cx="8802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刘红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456862" y="4140209"/>
            <a:ext cx="8802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陈燕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WordArt 8"/>
          <p:cNvSpPr>
            <a:spLocks noChangeArrowheads="1" noChangeShapeType="1" noTextEdit="1"/>
          </p:cNvSpPr>
          <p:nvPr/>
        </p:nvSpPr>
        <p:spPr bwMode="auto">
          <a:xfrm>
            <a:off x="7451725" y="4972917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97537" y="508867"/>
            <a:ext cx="49759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李强家用电：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1251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1193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（度）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97537" y="868907"/>
            <a:ext cx="54080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王欣家用电：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1129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1081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（度）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11748" y="1228947"/>
            <a:ext cx="4961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刘红家用电：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992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937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（度）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1074" y="1588987"/>
            <a:ext cx="4942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陈燕家用电：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2125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2036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（度）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831075" y="1949027"/>
            <a:ext cx="40318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总份数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58+48+55+89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250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/>
              <p:cNvSpPr txBox="1"/>
              <p:nvPr/>
            </p:nvSpPr>
            <p:spPr>
              <a:xfrm>
                <a:off x="781658" y="2309067"/>
                <a:ext cx="6238614" cy="6313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李强家应付电费：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130×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𝟓𝟖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𝟐𝟓𝟎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30.16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（元）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1658" y="2309067"/>
                <a:ext cx="6238614" cy="631327"/>
              </a:xfrm>
              <a:prstGeom prst="rect">
                <a:avLst/>
              </a:prstGeom>
              <a:blipFill rotWithShape="1">
                <a:blip r:embed="rId1"/>
                <a:stretch>
                  <a:fillRect l="-10" t="-33" r="6" b="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Box 28"/>
              <p:cNvSpPr txBox="1"/>
              <p:nvPr/>
            </p:nvSpPr>
            <p:spPr>
              <a:xfrm>
                <a:off x="759776" y="2813123"/>
                <a:ext cx="5781414" cy="6258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王欣家应付电费：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130×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num>
                      <m:den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𝟐𝟓𝟎</m:t>
                        </m:r>
                      </m:den>
                    </m:f>
                    <m:r>
                      <a:rPr lang="en-US" altLang="zh-CN" sz="2400" b="1" i="1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24.96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（元）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776" y="2813123"/>
                <a:ext cx="5781414" cy="625877"/>
              </a:xfrm>
              <a:prstGeom prst="rect">
                <a:avLst/>
              </a:prstGeom>
              <a:blipFill rotWithShape="1">
                <a:blip r:embed="rId2"/>
                <a:stretch>
                  <a:fillRect l="-5" t="-12" r="-603" b="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Box 29"/>
              <p:cNvSpPr txBox="1"/>
              <p:nvPr/>
            </p:nvSpPr>
            <p:spPr>
              <a:xfrm>
                <a:off x="797537" y="3317179"/>
                <a:ext cx="5862695" cy="6313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刘红家应付电费：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130×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𝟐𝟓𝟎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28.6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（元）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7537" y="3317179"/>
                <a:ext cx="5862695" cy="631327"/>
              </a:xfrm>
              <a:prstGeom prst="rect">
                <a:avLst/>
              </a:prstGeom>
              <a:blipFill rotWithShape="1">
                <a:blip r:embed="rId3"/>
                <a:stretch>
                  <a:fillRect l="-10" t="-91" r="6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Box 30"/>
              <p:cNvSpPr txBox="1"/>
              <p:nvPr/>
            </p:nvSpPr>
            <p:spPr>
              <a:xfrm>
                <a:off x="755196" y="3821235"/>
                <a:ext cx="5757149" cy="6258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陈燕家应付电费：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130×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𝟖𝟗</m:t>
                        </m:r>
                      </m:num>
                      <m:den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𝟐𝟓𝟎</m:t>
                        </m:r>
                      </m:den>
                    </m:f>
                  </m:oMath>
                </a14:m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46.28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（元）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196" y="3821235"/>
                <a:ext cx="5757149" cy="625877"/>
              </a:xfrm>
              <a:prstGeom prst="rect">
                <a:avLst/>
              </a:prstGeom>
              <a:blipFill rotWithShape="1">
                <a:blip r:embed="rId4"/>
                <a:stretch>
                  <a:fillRect l="-3" t="-70" r="-1636"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TextBox 31"/>
          <p:cNvSpPr txBox="1"/>
          <p:nvPr/>
        </p:nvSpPr>
        <p:spPr>
          <a:xfrm>
            <a:off x="755575" y="4397299"/>
            <a:ext cx="80677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答：他们分别付电费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30.16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24.96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28.6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46.28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WordArt 8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568" y="555526"/>
            <a:ext cx="7992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2021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郑州市发生特大暴雨。洪涝灾害后，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政府紧急调拨“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84”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消毒原剂到灾区。下面是使用说明。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899592" y="1635646"/>
          <a:ext cx="7416824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/>
                <a:gridCol w="1062146"/>
                <a:gridCol w="2034198"/>
                <a:gridCol w="1296144"/>
                <a:gridCol w="1296144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消毒对象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餐饮具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生食瓜果、蔬菜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饲养场所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房间地面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原剂：清水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1:500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1:200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1:130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1:500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消毒时间</a:t>
                      </a:r>
                      <a:r>
                        <a:rPr lang="en-US" altLang="zh-CN" sz="2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lang="zh-CN" altLang="en-US" sz="2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r>
                        <a:rPr lang="en-US" altLang="zh-CN" sz="2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1152749" y="3003798"/>
            <a:ext cx="69847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选择其中一种消毒液说一说怎样配制。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如果需要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5010g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餐饮具消毒液，应怎样配制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你还能提出哪些数学问题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</a:schemeClr>
        </a:solidFill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l">
          <a:defRPr lang="zh-CN" altLang="en-US" sz="2800" b="1" dirty="0">
            <a:solidFill>
              <a:schemeClr val="tx1"/>
            </a:solidFill>
            <a:latin typeface="楷体_GB2312" panose="02010609030101010101" charset="-122"/>
            <a:ea typeface="楷体_GB2312" panose="02010609030101010101" charset="-122"/>
            <a:cs typeface="楷体_GB2312" panose="02010609030101010101" charset="-122"/>
            <a:sym typeface="+mn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2174</Words>
  <Application>WPS 演示</Application>
  <PresentationFormat>全屏显示(16:9)</PresentationFormat>
  <Paragraphs>250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1" baseType="lpstr">
      <vt:lpstr>Arial</vt:lpstr>
      <vt:lpstr>宋体</vt:lpstr>
      <vt:lpstr>Wingdings</vt:lpstr>
      <vt:lpstr>楷体_GB2312</vt:lpstr>
      <vt:lpstr>黑体</vt:lpstr>
      <vt:lpstr>Calibri</vt:lpstr>
      <vt:lpstr>幼圆</vt:lpstr>
      <vt:lpstr>楷体</vt:lpstr>
      <vt:lpstr>Cambria Math</vt:lpstr>
      <vt:lpstr>Cambria Math</vt:lpstr>
      <vt:lpstr>华文新魏</vt:lpstr>
      <vt:lpstr>Times New Roman</vt:lpstr>
      <vt:lpstr>等线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322</cp:revision>
  <dcterms:created xsi:type="dcterms:W3CDTF">2018-09-11T05:46:00Z</dcterms:created>
  <dcterms:modified xsi:type="dcterms:W3CDTF">2023-08-29T00:59:35Z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64BC4B7DEA2A450BA3547B21D7C5D410_12</vt:lpwstr>
  </property>
</Properties>
</file>