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6" r:id="rId4"/>
    <p:sldMasterId id="2147483697" r:id="rId5"/>
  </p:sldMasterIdLst>
  <p:notesMasterIdLst>
    <p:notesMasterId r:id="rId17"/>
  </p:notesMasterIdLst>
  <p:sldIdLst>
    <p:sldId id="256" r:id="rId6"/>
    <p:sldId id="331" r:id="rId7"/>
    <p:sldId id="324" r:id="rId8"/>
    <p:sldId id="357" r:id="rId9"/>
    <p:sldId id="341" r:id="rId10"/>
    <p:sldId id="342" r:id="rId11"/>
    <p:sldId id="343" r:id="rId12"/>
    <p:sldId id="344" r:id="rId13"/>
    <p:sldId id="359" r:id="rId14"/>
    <p:sldId id="360" r:id="rId15"/>
    <p:sldId id="271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F4B9D-14AC-4945-AFF2-96E0B3B36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3634C-E3A3-4F7F-AC9E-141B9685B0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" Target="../slides/slid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4" y="93980"/>
            <a:ext cx="20880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用负数表示相反意义的量</a:t>
            </a:r>
            <a:endParaRPr lang="en-US" altLang="en-US"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5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1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53049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329350" y="1491630"/>
            <a:ext cx="9586799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5400" b="1" dirty="0">
                <a:solidFill>
                  <a:srgbClr val="000000"/>
                </a:solidFill>
                <a:latin typeface="+mn-ea"/>
                <a:ea typeface="+mn-ea"/>
              </a:rPr>
              <a:t>用负数表示相反意义的量</a:t>
            </a:r>
            <a:endParaRPr lang="en-US" altLang="en-US" sz="54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372922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chemeClr val="tx2"/>
                </a:solidFill>
                <a:latin typeface="+mn-ea"/>
                <a:ea typeface="+mn-ea"/>
              </a:rPr>
              <a:t>负数的初步认识</a:t>
            </a:r>
            <a:endParaRPr lang="zh-CN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937049" y="1703085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968206" y="1703085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-650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937049" y="2025743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973532" y="2025743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+3360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937049" y="2347212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973532" y="2347212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-240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924301" y="2648024"/>
            <a:ext cx="1549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5899664" y="2668681"/>
            <a:ext cx="24487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-1320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-38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937049" y="2967177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935432" y="2990149"/>
            <a:ext cx="1785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-480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937049" y="3309237"/>
            <a:ext cx="16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894995" y="3310428"/>
            <a:ext cx="1785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-1750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924301" y="3624334"/>
            <a:ext cx="1643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  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060410" y="3633087"/>
            <a:ext cx="106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21"/>
          <p:cNvGrpSpPr/>
          <p:nvPr/>
        </p:nvGrpSpPr>
        <p:grpSpPr bwMode="auto">
          <a:xfrm>
            <a:off x="3753644" y="738114"/>
            <a:ext cx="4393878" cy="3216442"/>
            <a:chOff x="2393047" y="2000240"/>
            <a:chExt cx="4393343" cy="4287868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2394634" y="2000992"/>
              <a:ext cx="4357157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2393047" y="2429545"/>
              <a:ext cx="4357156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2393047" y="2858098"/>
              <a:ext cx="4357156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2415269" y="3286651"/>
              <a:ext cx="4357156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2393047" y="3715204"/>
              <a:ext cx="4355570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2415269" y="4143757"/>
              <a:ext cx="4355570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2404158" y="4572310"/>
              <a:ext cx="4355570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2402571" y="5000862"/>
              <a:ext cx="4355570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2431142" y="5427828"/>
              <a:ext cx="435557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2429555" y="5857968"/>
              <a:ext cx="4355570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2429555" y="6286521"/>
              <a:ext cx="4355570" cy="158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400000">
              <a:off x="2097906" y="4143757"/>
              <a:ext cx="4283943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24"/>
          <p:cNvSpPr txBox="1">
            <a:spLocks noChangeArrowheads="1"/>
          </p:cNvSpPr>
          <p:nvPr/>
        </p:nvSpPr>
        <p:spPr bwMode="auto">
          <a:xfrm>
            <a:off x="3924301" y="1034515"/>
            <a:ext cx="1396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6"/>
          <p:cNvSpPr txBox="1">
            <a:spLocks noChangeArrowheads="1"/>
          </p:cNvSpPr>
          <p:nvPr/>
        </p:nvSpPr>
        <p:spPr bwMode="auto">
          <a:xfrm>
            <a:off x="6053233" y="1039978"/>
            <a:ext cx="1106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+3600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27"/>
          <p:cNvSpPr txBox="1">
            <a:spLocks noChangeArrowheads="1"/>
          </p:cNvSpPr>
          <p:nvPr/>
        </p:nvSpPr>
        <p:spPr bwMode="auto">
          <a:xfrm>
            <a:off x="3923928" y="1352019"/>
            <a:ext cx="16432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28"/>
          <p:cNvSpPr txBox="1">
            <a:spLocks noChangeArrowheads="1"/>
          </p:cNvSpPr>
          <p:nvPr/>
        </p:nvSpPr>
        <p:spPr bwMode="auto">
          <a:xfrm>
            <a:off x="6156176" y="1361809"/>
            <a:ext cx="1106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-280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9" name="Picture 5"/>
          <p:cNvPicPr>
            <a:picLocks noChangeAspect="1" noChangeArrowheads="1"/>
          </p:cNvPicPr>
          <p:nvPr/>
        </p:nvPicPr>
        <p:blipFill>
          <a:blip r:embed="rId1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41" y="1440058"/>
            <a:ext cx="3620415" cy="197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002126" y="71796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  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70642" y="71796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收支情况（元）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75" grpId="0"/>
      <p:bldP spid="76" grpId="0"/>
      <p:bldP spid="77" grpId="0"/>
      <p:bldP spid="78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074" y="1409550"/>
            <a:ext cx="7632065" cy="3394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27584" y="94773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7231" name="Rectangle 13"/>
          <p:cNvSpPr>
            <a:spLocks noChangeArrowheads="1"/>
          </p:cNvSpPr>
          <p:nvPr/>
        </p:nvSpPr>
        <p:spPr bwMode="auto">
          <a:xfrm>
            <a:off x="1258888" y="2882075"/>
            <a:ext cx="5759450" cy="412613"/>
          </a:xfrm>
          <a:prstGeom prst="rect">
            <a:avLst/>
          </a:prstGeom>
          <a:solidFill>
            <a:srgbClr val="B7DEE8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  <a:cs typeface="华文新魏" panose="02010800040101010101" charset="-122"/>
              </a:rPr>
              <a:t>计算时要注意约分的过程</a:t>
            </a: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  <a:cs typeface="华文新魏" panose="02010800040101010101" charset="-122"/>
              </a:rPr>
              <a:t>,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  <a:cs typeface="华文新魏" panose="02010800040101010101" charset="-122"/>
              </a:rPr>
              <a:t>结果要化为最简分数。</a:t>
            </a: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  <a:cs typeface="华文新魏" panose="02010800040101010101" charset="-122"/>
            </a:endParaRPr>
          </a:p>
        </p:txBody>
      </p:sp>
      <p:sp>
        <p:nvSpPr>
          <p:cNvPr id="137232" name="矩形 21"/>
          <p:cNvSpPr>
            <a:spLocks noChangeArrowheads="1"/>
          </p:cNvSpPr>
          <p:nvPr/>
        </p:nvSpPr>
        <p:spPr bwMode="auto">
          <a:xfrm>
            <a:off x="1054447" y="1626779"/>
            <a:ext cx="6840537" cy="1889941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生活中应用正负数表示意义相反的量的地方很多</a:t>
            </a:r>
            <a:r>
              <a:rPr lang="en-US" altLang="zh-CN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不是相反意义的两种量不能用正负数表示。在用正负数表示相反意义的量时</a:t>
            </a:r>
            <a:r>
              <a:rPr lang="en-US" altLang="zh-CN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规定哪一个量为正或负不是固定不变的</a:t>
            </a:r>
            <a:r>
              <a:rPr lang="en-US" altLang="zh-CN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可根据实际情况而定。</a:t>
            </a:r>
            <a:endParaRPr lang="zh-CN" altLang="en-US" sz="20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通常情况下</a:t>
            </a:r>
            <a:r>
              <a:rPr lang="en-US" altLang="zh-CN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盈利用正数表示</a:t>
            </a:r>
            <a:r>
              <a:rPr lang="en-US" altLang="zh-CN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亏损用负数表示。</a:t>
            </a:r>
            <a:endParaRPr lang="zh-CN" altLang="en-US" sz="20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054447" y="3464196"/>
            <a:ext cx="6840537" cy="11512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生活中有些相反意义的量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可以根据需要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确定其中一个量用正数表示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另一个量用负数表示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方向中的东和西、南和北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位置中的左和右、前和后等。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1" grpId="0" animBg="1"/>
      <p:bldP spid="137232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11"/>
          <p:cNvSpPr>
            <a:spLocks noChangeArrowheads="1"/>
          </p:cNvSpPr>
          <p:nvPr/>
        </p:nvSpPr>
        <p:spPr bwMode="auto">
          <a:xfrm>
            <a:off x="393700" y="1293019"/>
            <a:ext cx="84264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下面是某城市周一到周四的天气情况，你能说出它们表示的意义吗？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9" name="Picture 25" descr="u=761546055,213291680&amp;fm=23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4" y="2409825"/>
            <a:ext cx="8110537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1116013" y="3264694"/>
            <a:ext cx="1008062" cy="657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8" name="椭圆 17"/>
          <p:cNvSpPr/>
          <p:nvPr/>
        </p:nvSpPr>
        <p:spPr>
          <a:xfrm>
            <a:off x="3132138" y="3238500"/>
            <a:ext cx="1008062" cy="657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7" name="椭圆 26"/>
          <p:cNvSpPr/>
          <p:nvPr/>
        </p:nvSpPr>
        <p:spPr>
          <a:xfrm>
            <a:off x="5219701" y="3264694"/>
            <a:ext cx="1008063" cy="657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8" name="椭圆 27"/>
          <p:cNvSpPr/>
          <p:nvPr/>
        </p:nvSpPr>
        <p:spPr>
          <a:xfrm>
            <a:off x="7164388" y="3264694"/>
            <a:ext cx="1008062" cy="657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30325" y="4137423"/>
            <a:ext cx="6553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哪天的温度高些？哪天的温度低些？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3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KON0000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6" y="2488918"/>
            <a:ext cx="2232025" cy="194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9"/>
          <p:cNvSpPr txBox="1">
            <a:spLocks noChangeArrowheads="1"/>
          </p:cNvSpPr>
          <p:nvPr/>
        </p:nvSpPr>
        <p:spPr bwMode="auto">
          <a:xfrm>
            <a:off x="1619250" y="3784317"/>
            <a:ext cx="1873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北京：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-5℃ 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1" name="Text Box 10"/>
          <p:cNvSpPr txBox="1">
            <a:spLocks noChangeArrowheads="1"/>
          </p:cNvSpPr>
          <p:nvPr/>
        </p:nvSpPr>
        <p:spPr bwMode="auto">
          <a:xfrm>
            <a:off x="5435601" y="2759189"/>
            <a:ext cx="2447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哈尔滨：－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20℃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323689" y="1059582"/>
            <a:ext cx="8496621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笑笑从北京飞抵哈尔滨，你认为她应该增加衣服，还是减少衣服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21387E-6 L 0.39757 -0.0839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8" y="-4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85" y="1544870"/>
            <a:ext cx="798195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6"/>
          <p:cNvSpPr>
            <a:spLocks noChangeArrowheads="1"/>
          </p:cNvSpPr>
          <p:nvPr/>
        </p:nvSpPr>
        <p:spPr bwMode="auto">
          <a:xfrm>
            <a:off x="1259632" y="1036513"/>
            <a:ext cx="3529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看一看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 flipH="1">
            <a:off x="2772519" y="4083918"/>
            <a:ext cx="4032250" cy="576064"/>
          </a:xfrm>
          <a:prstGeom prst="wedgeRoundRectCallout">
            <a:avLst>
              <a:gd name="adj1" fmla="val 41800"/>
              <a:gd name="adj2" fmla="val -102216"/>
              <a:gd name="adj3" fmla="val 16667"/>
            </a:avLst>
          </a:prstGeom>
          <a:solidFill>
            <a:srgbClr val="6DFF44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你明白他们说的意思吗？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621348" y="42640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12" name="组合 30"/>
          <p:cNvGrpSpPr/>
          <p:nvPr/>
        </p:nvGrpSpPr>
        <p:grpSpPr bwMode="auto">
          <a:xfrm>
            <a:off x="107951" y="988378"/>
            <a:ext cx="890669" cy="923643"/>
            <a:chOff x="670145" y="1457273"/>
            <a:chExt cx="1555361" cy="1526390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921964" y="2322451"/>
              <a:ext cx="1226653" cy="6612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1691680" y="2139702"/>
            <a:ext cx="21602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如果向东走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+200m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4716016" y="2427734"/>
            <a:ext cx="20882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如果向西走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-200m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Picture 3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025" y="3003798"/>
            <a:ext cx="1239390" cy="115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95536" y="627534"/>
            <a:ext cx="23764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643438" y="2855119"/>
            <a:ext cx="936625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" name="右大括号 4"/>
          <p:cNvSpPr/>
          <p:nvPr/>
        </p:nvSpPr>
        <p:spPr>
          <a:xfrm>
            <a:off x="4284664" y="1950244"/>
            <a:ext cx="287337" cy="2133600"/>
          </a:xfrm>
          <a:prstGeom prst="rightBrac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6395" name="WordArt 12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860760" y="1397177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小女孩向东走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860760" y="2461252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小朋友向西走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887400" y="3723878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东和西是两个相反的方向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5488670" y="2461251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用正负数来表示他们相反的行走方向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 animBg="1"/>
      <p:bldP spid="5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68033" y="843558"/>
            <a:ext cx="46080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用正负数表示移动的距离。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131840" y="2278017"/>
            <a:ext cx="936625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7416" name="矩形 10"/>
          <p:cNvSpPr>
            <a:spLocks noChangeArrowheads="1"/>
          </p:cNvSpPr>
          <p:nvPr/>
        </p:nvSpPr>
        <p:spPr bwMode="auto">
          <a:xfrm>
            <a:off x="1147765" y="3489722"/>
            <a:ext cx="63045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正数和负数可用来表示相反意义的量。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793068" y="1985711"/>
            <a:ext cx="2275265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南和北也是两个相反的方向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4431185" y="1571267"/>
            <a:ext cx="3811869" cy="560808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向南走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4388394" y="2606052"/>
            <a:ext cx="4317279" cy="56385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向北走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-200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139951" y="1741722"/>
            <a:ext cx="160091" cy="1390245"/>
          </a:xfrm>
          <a:prstGeom prst="leftBrac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 animBg="1"/>
      <p:bldP spid="17416" grpId="0"/>
      <p:bldP spid="10" grpId="0" animBg="1"/>
      <p:bldP spid="11" grpId="0" animBg="1"/>
      <p:bldP spid="12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矩形 6"/>
          <p:cNvSpPr>
            <a:spLocks noChangeArrowheads="1"/>
          </p:cNvSpPr>
          <p:nvPr/>
        </p:nvSpPr>
        <p:spPr bwMode="auto">
          <a:xfrm>
            <a:off x="998620" y="771550"/>
            <a:ext cx="777711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下面是农用物资商场下半年的盈亏情况。说说你从表中获得的信息。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28650" y="1869147"/>
          <a:ext cx="7975601" cy="110728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6531"/>
                <a:gridCol w="1183516"/>
                <a:gridCol w="1080017"/>
                <a:gridCol w="703483"/>
                <a:gridCol w="1008016"/>
                <a:gridCol w="1152019"/>
                <a:gridCol w="1152019"/>
              </a:tblGrid>
              <a:tr h="484256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月份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23025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盈亏情况</a:t>
                      </a: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+6500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-2700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-750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+9500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+16700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9751" y="3002622"/>
            <a:ext cx="19294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950550" y="3738428"/>
            <a:ext cx="936625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grpSp>
        <p:nvGrpSpPr>
          <p:cNvPr id="16" name="组合 30"/>
          <p:cNvGrpSpPr/>
          <p:nvPr/>
        </p:nvGrpSpPr>
        <p:grpSpPr bwMode="auto">
          <a:xfrm>
            <a:off x="107951" y="771550"/>
            <a:ext cx="890669" cy="923643"/>
            <a:chOff x="670145" y="1457273"/>
            <a:chExt cx="1555361" cy="1526390"/>
          </a:xfrm>
        </p:grpSpPr>
        <p:pic>
          <p:nvPicPr>
            <p:cNvPr id="17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矩形 32"/>
            <p:cNvSpPr>
              <a:spLocks noChangeArrowheads="1"/>
            </p:cNvSpPr>
            <p:nvPr/>
          </p:nvSpPr>
          <p:spPr bwMode="auto">
            <a:xfrm>
              <a:off x="921964" y="2322451"/>
              <a:ext cx="1226653" cy="6612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539751" y="3512424"/>
            <a:ext cx="3202868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正数和负数可以用来表示相反意义的量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5004048" y="3468945"/>
            <a:ext cx="2275265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正数表示盈利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负数表示亏损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1" grpId="0"/>
      <p:bldP spid="14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49275" y="686751"/>
            <a:ext cx="22945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分析表格。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51520" y="2085975"/>
          <a:ext cx="8712969" cy="110728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53379"/>
                <a:gridCol w="1292935"/>
                <a:gridCol w="1179868"/>
                <a:gridCol w="768522"/>
                <a:gridCol w="1101211"/>
                <a:gridCol w="1258527"/>
                <a:gridCol w="1258527"/>
              </a:tblGrid>
              <a:tr h="484256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月份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r>
                        <a:rPr lang="zh-CN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23025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盈亏情况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+6500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-2700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-750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+9500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+16700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35413" y="948361"/>
            <a:ext cx="3949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农用物资商场下半年有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个月盈利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个月亏损。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074167" y="3391963"/>
            <a:ext cx="1836439" cy="837674"/>
          </a:xfrm>
          <a:prstGeom prst="wedgeRoundRectCallout">
            <a:avLst>
              <a:gd name="adj1" fmla="val 44535"/>
              <a:gd name="adj2" fmla="val -90023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月份盈利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3110987" y="3366844"/>
            <a:ext cx="1800200" cy="917992"/>
          </a:xfrm>
          <a:prstGeom prst="wedgeRoundRectCallout">
            <a:avLst>
              <a:gd name="adj1" fmla="val -422"/>
              <a:gd name="adj2" fmla="val -88881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月份亏损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765945" y="3339928"/>
            <a:ext cx="3384377" cy="1329502"/>
          </a:xfrm>
          <a:prstGeom prst="wedgeRoundRectCallout">
            <a:avLst>
              <a:gd name="adj1" fmla="val -10933"/>
              <a:gd name="adj2" fmla="val -74768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既不是正数也不是负数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月份既没有盈利也没有亏损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5111568" y="3502656"/>
            <a:ext cx="1915885" cy="812704"/>
          </a:xfrm>
          <a:prstGeom prst="wedgeRoundRectCallout">
            <a:avLst>
              <a:gd name="adj1" fmla="val -5900"/>
              <a:gd name="adj2" fmla="val -106459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月份亏损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6078270" y="3394178"/>
            <a:ext cx="2051734" cy="747700"/>
          </a:xfrm>
          <a:prstGeom prst="wedgeRoundRectCallout">
            <a:avLst>
              <a:gd name="adj1" fmla="val -4589"/>
              <a:gd name="adj2" fmla="val -98066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月份盈利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6984762" y="3302776"/>
            <a:ext cx="2051734" cy="747700"/>
          </a:xfrm>
          <a:prstGeom prst="wedgeRoundRectCallout">
            <a:avLst>
              <a:gd name="adj1" fmla="val 9830"/>
              <a:gd name="adj2" fmla="val -95668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月份盈利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16700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  <p:bldP spid="2" grpId="0" animBg="1"/>
      <p:bldP spid="2" grpId="1" animBg="1"/>
      <p:bldP spid="21" grpId="0" animBg="1"/>
      <p:bldP spid="21" grpId="1" animBg="1"/>
      <p:bldP spid="26" grpId="0" animBg="1"/>
      <p:bldP spid="26" grpId="1" animBg="1"/>
      <p:bldP spid="27" grpId="0" animBg="1"/>
      <p:bldP spid="27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11"/>
          <p:cNvSpPr>
            <a:spLocks noChangeArrowheads="1"/>
          </p:cNvSpPr>
          <p:nvPr/>
        </p:nvSpPr>
        <p:spPr bwMode="auto">
          <a:xfrm>
            <a:off x="910999" y="1037541"/>
            <a:ext cx="7777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下面是红红妈妈做的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月份家庭收支记录。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1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0" y="1799035"/>
            <a:ext cx="5308600" cy="2896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矩形 4"/>
          <p:cNvSpPr>
            <a:spLocks noChangeArrowheads="1"/>
          </p:cNvSpPr>
          <p:nvPr/>
        </p:nvSpPr>
        <p:spPr bwMode="auto">
          <a:xfrm>
            <a:off x="6189663" y="2465785"/>
            <a:ext cx="27749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怎样做家庭收支记录更简单？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WordArt 9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</Words>
  <Application>WPS 演示</Application>
  <PresentationFormat>全屏显示(16:9)</PresentationFormat>
  <Paragraphs>202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楷体</vt:lpstr>
      <vt:lpstr>幼圆</vt:lpstr>
      <vt:lpstr>Times New Roman</vt:lpstr>
      <vt:lpstr>Times New Roman</vt:lpstr>
      <vt:lpstr>楷体_GB2312</vt:lpstr>
      <vt:lpstr>华文新魏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146</cp:revision>
  <dcterms:created xsi:type="dcterms:W3CDTF">2018-09-11T05:46:00Z</dcterms:created>
  <dcterms:modified xsi:type="dcterms:W3CDTF">2023-08-29T01:02:42Z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E6DDF4EDF8C74ABB881F526C2A1AC0DA_12</vt:lpwstr>
  </property>
</Properties>
</file>