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0" r:id="rId3"/>
  </p:sldMasterIdLst>
  <p:notesMasterIdLst>
    <p:notesMasterId r:id="rId17"/>
  </p:notesMasterIdLst>
  <p:sldIdLst>
    <p:sldId id="256" r:id="rId4"/>
    <p:sldId id="349" r:id="rId5"/>
    <p:sldId id="390" r:id="rId6"/>
    <p:sldId id="406" r:id="rId7"/>
    <p:sldId id="407" r:id="rId8"/>
    <p:sldId id="392" r:id="rId9"/>
    <p:sldId id="408" r:id="rId10"/>
    <p:sldId id="409" r:id="rId11"/>
    <p:sldId id="412" r:id="rId12"/>
    <p:sldId id="413" r:id="rId13"/>
    <p:sldId id="399" r:id="rId14"/>
    <p:sldId id="410" r:id="rId15"/>
    <p:sldId id="271" r:id="rId16"/>
  </p:sldIdLst>
  <p:sldSz cx="9144000" cy="5143500" type="screen16x9"/>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18" userDrawn="1">
          <p15:clr>
            <a:srgbClr val="A4A3A4"/>
          </p15:clr>
        </p15:guide>
        <p15:guide id="2" pos="27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357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97" autoAdjust="0"/>
    <p:restoredTop sz="99852" autoAdjust="0"/>
  </p:normalViewPr>
  <p:slideViewPr>
    <p:cSldViewPr showGuides="1">
      <p:cViewPr varScale="1">
        <p:scale>
          <a:sx n="119" d="100"/>
          <a:sy n="119" d="100"/>
        </p:scale>
        <p:origin x="-348" y="-90"/>
      </p:cViewPr>
      <p:guideLst>
        <p:guide orient="horz" pos="1518"/>
        <p:guide pos="277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gs" Target="tags/tag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notesMaster" Target="notesMasters/notes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806" y="3305176"/>
            <a:ext cx="7772221" cy="1021556"/>
          </a:xfrm>
          <a:prstGeom prst="rect">
            <a:avLst/>
          </a:prstGeom>
        </p:spPr>
        <p:txBody>
          <a:bodyPr anchor="t"/>
          <a:lstStyle>
            <a:lvl1pPr algn="l">
              <a:defRPr sz="3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806" y="2180035"/>
            <a:ext cx="7772221" cy="1125140"/>
          </a:xfrm>
          <a:prstGeom prst="rect">
            <a:avLst/>
          </a:prstGeo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60" y="1200151"/>
            <a:ext cx="405698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8562" y="1200151"/>
            <a:ext cx="405817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61" y="1151335"/>
            <a:ext cx="404031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61" y="1631156"/>
            <a:ext cx="404031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236" y="1151335"/>
            <a:ext cx="404150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236" y="1631156"/>
            <a:ext cx="404150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8" name="页脚占位符 7"/>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9" name="灯片编号占位符 8"/>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4" name="页脚占位符 3"/>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5" name="灯片编号占位符 4"/>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3" name="页脚占位符 2"/>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4" name="灯片编号占位符 3"/>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0" y="204787"/>
            <a:ext cx="3007910" cy="871538"/>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内容占位符 2"/>
          <p:cNvSpPr>
            <a:spLocks noGrp="1"/>
          </p:cNvSpPr>
          <p:nvPr>
            <p:ph idx="1"/>
          </p:nvPr>
        </p:nvSpPr>
        <p:spPr>
          <a:xfrm>
            <a:off x="3574724" y="204789"/>
            <a:ext cx="5112019"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60" y="1076327"/>
            <a:ext cx="3007910" cy="351829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24" y="3600451"/>
            <a:ext cx="5487114" cy="425054"/>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124" y="459581"/>
            <a:ext cx="5487114"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124" y="4025504"/>
            <a:ext cx="5487114" cy="60364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2" y="1200151"/>
            <a:ext cx="8229481"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266" y="205980"/>
            <a:ext cx="2056477"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1" y="205980"/>
            <a:ext cx="6058689"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showMasterSp="0"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showMasterSp="0"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showMasterSp="0"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showMasterSp="0"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showMasterSp="0"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showMasterSp="0"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showMasterSp="0" userDrawn="1">
  <p:cSld name="2_空白">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showMasterSp="0"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showMasterSp="0"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showMasterSp="0"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showMasterSp="0"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7" Type="http://schemas.openxmlformats.org/officeDocument/2006/relationships/theme" Target="../theme/theme1.xml"/><Relationship Id="rId36" Type="http://schemas.openxmlformats.org/officeDocument/2006/relationships/image" Target="../media/image4.png"/><Relationship Id="rId35" Type="http://schemas.openxmlformats.org/officeDocument/2006/relationships/slide" Target="../slides/slide1.xml"/><Relationship Id="rId34" Type="http://schemas.openxmlformats.org/officeDocument/2006/relationships/image" Target="../media/image3.png"/><Relationship Id="rId33" Type="http://schemas.openxmlformats.org/officeDocument/2006/relationships/image" Target="../media/image2.png"/><Relationship Id="rId32" Type="http://schemas.openxmlformats.org/officeDocument/2006/relationships/image" Target="../media/image1.png"/><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slideLayout" Target="../slideLayouts/slideLayout39.xml"/><Relationship Id="rId7" Type="http://schemas.openxmlformats.org/officeDocument/2006/relationships/slideLayout" Target="../slideLayouts/slideLayout38.xml"/><Relationship Id="rId6" Type="http://schemas.openxmlformats.org/officeDocument/2006/relationships/slideLayout" Target="../slideLayouts/slideLayout37.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9" Type="http://schemas.openxmlformats.org/officeDocument/2006/relationships/theme" Target="../theme/theme2.xml"/><Relationship Id="rId28" Type="http://schemas.openxmlformats.org/officeDocument/2006/relationships/image" Target="../media/image2.png"/><Relationship Id="rId27" Type="http://schemas.openxmlformats.org/officeDocument/2006/relationships/image" Target="../media/image3.png"/><Relationship Id="rId26" Type="http://schemas.openxmlformats.org/officeDocument/2006/relationships/image" Target="../media/image1.png"/><Relationship Id="rId25" Type="http://schemas.openxmlformats.org/officeDocument/2006/relationships/slideLayout" Target="../slideLayouts/slideLayout56.xml"/><Relationship Id="rId24" Type="http://schemas.openxmlformats.org/officeDocument/2006/relationships/slideLayout" Target="../slideLayouts/slideLayout55.xml"/><Relationship Id="rId23" Type="http://schemas.openxmlformats.org/officeDocument/2006/relationships/slideLayout" Target="../slideLayouts/slideLayout54.xml"/><Relationship Id="rId22" Type="http://schemas.openxmlformats.org/officeDocument/2006/relationships/slideLayout" Target="../slideLayouts/slideLayout53.xml"/><Relationship Id="rId21" Type="http://schemas.openxmlformats.org/officeDocument/2006/relationships/slideLayout" Target="../slideLayouts/slideLayout52.xml"/><Relationship Id="rId20" Type="http://schemas.openxmlformats.org/officeDocument/2006/relationships/slideLayout" Target="../slideLayouts/slideLayout51.xml"/><Relationship Id="rId2" Type="http://schemas.openxmlformats.org/officeDocument/2006/relationships/slideLayout" Target="../slideLayouts/slideLayout33.xml"/><Relationship Id="rId19" Type="http://schemas.openxmlformats.org/officeDocument/2006/relationships/slideLayout" Target="../slideLayouts/slideLayout50.xml"/><Relationship Id="rId18" Type="http://schemas.openxmlformats.org/officeDocument/2006/relationships/slideLayout" Target="../slideLayouts/slideLayout49.xml"/><Relationship Id="rId17" Type="http://schemas.openxmlformats.org/officeDocument/2006/relationships/slideLayout" Target="../slideLayouts/slideLayout48.xml"/><Relationship Id="rId16" Type="http://schemas.openxmlformats.org/officeDocument/2006/relationships/slideLayout" Target="../slideLayouts/slideLayout47.xml"/><Relationship Id="rId15" Type="http://schemas.openxmlformats.org/officeDocument/2006/relationships/slideLayout" Target="../slideLayouts/slideLayout46.xml"/><Relationship Id="rId14" Type="http://schemas.openxmlformats.org/officeDocument/2006/relationships/slideLayout" Target="../slideLayouts/slideLayout45.xml"/><Relationship Id="rId13" Type="http://schemas.openxmlformats.org/officeDocument/2006/relationships/slideLayout" Target="../slideLayouts/slideLayout44.xml"/><Relationship Id="rId12" Type="http://schemas.openxmlformats.org/officeDocument/2006/relationships/slideLayout" Target="../slideLayouts/slideLayout43.xml"/><Relationship Id="rId11" Type="http://schemas.openxmlformats.org/officeDocument/2006/relationships/slideLayout" Target="../slideLayouts/slideLayout42.xml"/><Relationship Id="rId10" Type="http://schemas.openxmlformats.org/officeDocument/2006/relationships/slideLayout" Target="../slideLayouts/slideLayout41.xml"/><Relationship Id="rId1"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32"/>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3"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
        <p:nvSpPr>
          <p:cNvPr id="8" name="矩形 7"/>
          <p:cNvSpPr/>
          <p:nvPr userDrawn="1"/>
        </p:nvSpPr>
        <p:spPr>
          <a:xfrm flipH="1">
            <a:off x="0" y="123478"/>
            <a:ext cx="2411760" cy="216000"/>
          </a:xfrm>
          <a:prstGeom prst="rect">
            <a:avLst/>
          </a:prstGeom>
          <a:gradFill flip="none" rotWithShape="1">
            <a:gsLst>
              <a:gs pos="40000">
                <a:srgbClr val="63D6FF"/>
              </a:gs>
              <a:gs pos="97000">
                <a:schemeClr val="bg1">
                  <a:alpha val="0"/>
                </a:schemeClr>
              </a:gs>
              <a:gs pos="70000">
                <a:srgbClr val="96E4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34"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0" name="TextBox 9"/>
          <p:cNvSpPr txBox="1"/>
          <p:nvPr userDrawn="1"/>
        </p:nvSpPr>
        <p:spPr>
          <a:xfrm>
            <a:off x="269776" y="83012"/>
            <a:ext cx="936104"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100" b="0" dirty="0">
                <a:latin typeface="黑体" panose="02010609060101010101" pitchFamily="49" charset="-122"/>
                <a:ea typeface="黑体" panose="02010609060101010101" pitchFamily="49" charset="-122"/>
              </a:rPr>
              <a:t>探索规律</a:t>
            </a:r>
            <a:endParaRPr lang="zh-CN" altLang="en-US" sz="1100" b="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8038958" y="4772781"/>
            <a:ext cx="1105042" cy="370719"/>
            <a:chOff x="7643422" y="4681236"/>
            <a:chExt cx="1105042" cy="370719"/>
          </a:xfrm>
        </p:grpSpPr>
        <p:pic>
          <p:nvPicPr>
            <p:cNvPr id="11" name="图片 10">
              <a:hlinkClick r:id="rId35" action="ppaction://hlinksldjump"/>
            </p:cNvPr>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7643422" y="4713389"/>
              <a:ext cx="1105042" cy="338566"/>
            </a:xfrm>
            <a:prstGeom prst="rect">
              <a:avLst/>
            </a:prstGeom>
          </p:spPr>
        </p:pic>
        <p:sp>
          <p:nvSpPr>
            <p:cNvPr id="12" name="文本框 26">
              <a:hlinkClick r:id="rId35" action="ppaction://hlinksldjump"/>
            </p:cNvPr>
            <p:cNvSpPr txBox="1"/>
            <p:nvPr/>
          </p:nvSpPr>
          <p:spPr>
            <a:xfrm>
              <a:off x="7763282" y="4681236"/>
              <a:ext cx="646331" cy="369332"/>
            </a:xfrm>
            <a:prstGeom prst="rect">
              <a:avLst/>
            </a:prstGeom>
            <a:noFill/>
          </p:spPr>
          <p:txBody>
            <a:bodyPr wrap="none" rtlCol="0">
              <a:spAutoFit/>
            </a:bodyPr>
            <a:lstStyle/>
            <a:p>
              <a:r>
                <a:rPr kumimoji="1" lang="zh-CN" altLang="en-US" sz="1800" dirty="0">
                  <a:latin typeface="黑体" panose="02010609060101010101" pitchFamily="49" charset="-122"/>
                  <a:ea typeface="黑体" panose="02010609060101010101" pitchFamily="49" charset="-122"/>
                </a:rPr>
                <a:t>返回</a:t>
              </a:r>
              <a:endParaRPr kumimoji="1" lang="zh-CN" altLang="en-US" sz="1800" dirty="0">
                <a:latin typeface="黑体" panose="02010609060101010101" pitchFamily="49" charset="-122"/>
                <a:ea typeface="黑体" panose="02010609060101010101" pitchFamily="49"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26"/>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pic>
        <p:nvPicPr>
          <p:cNvPr id="6" name="图片 5"/>
          <p:cNvPicPr>
            <a:picLocks noChangeAspect="1"/>
          </p:cNvPicPr>
          <p:nvPr userDrawn="1"/>
        </p:nvPicPr>
        <p:blipFill>
          <a:blip r:embed="rId28"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Lst>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32.xml"/><Relationship Id="rId7" Type="http://schemas.openxmlformats.org/officeDocument/2006/relationships/image" Target="../media/image6.png"/><Relationship Id="rId6" Type="http://schemas.openxmlformats.org/officeDocument/2006/relationships/slide" Target="slide8.xml"/><Relationship Id="rId5" Type="http://schemas.openxmlformats.org/officeDocument/2006/relationships/slide" Target="slide1.xml"/><Relationship Id="rId4" Type="http://schemas.openxmlformats.org/officeDocument/2006/relationships/slide" Target="slide13.xml"/><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image" Target="../media/image5.emf"/></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12.xml.rels><?xml version="1.0" encoding="UTF-8" standalone="yes"?>
<Relationships xmlns="http://schemas.openxmlformats.org/package/2006/relationships"><Relationship Id="rId9" Type="http://schemas.openxmlformats.org/officeDocument/2006/relationships/image" Target="../media/image42.png"/><Relationship Id="rId8" Type="http://schemas.openxmlformats.org/officeDocument/2006/relationships/image" Target="../media/image41.png"/><Relationship Id="rId7" Type="http://schemas.openxmlformats.org/officeDocument/2006/relationships/image" Target="../media/image40.png"/><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0" Type="http://schemas.openxmlformats.org/officeDocument/2006/relationships/slideLayout" Target="../slideLayouts/slideLayout7.xml"/><Relationship Id="rId1"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4.png"/><Relationship Id="rId1" Type="http://schemas.openxmlformats.org/officeDocument/2006/relationships/image" Target="../media/image43.em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8.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7.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1.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0" y="0"/>
            <a:ext cx="3491880" cy="424168"/>
            <a:chOff x="0" y="0"/>
            <a:chExt cx="3491880" cy="424168"/>
          </a:xfrm>
        </p:grpSpPr>
        <p:sp>
          <p:nvSpPr>
            <p:cNvPr id="4" name="矩形 3"/>
            <p:cNvSpPr/>
            <p:nvPr/>
          </p:nvSpPr>
          <p:spPr>
            <a:xfrm>
              <a:off x="0" y="0"/>
              <a:ext cx="3491880" cy="424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flipH="1">
              <a:off x="0" y="66537"/>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0" y="51470"/>
              <a:ext cx="3275856" cy="276999"/>
              <a:chOff x="0" y="51470"/>
              <a:chExt cx="3275856" cy="276999"/>
            </a:xfrm>
          </p:grpSpPr>
          <p:sp>
            <p:nvSpPr>
              <p:cNvPr id="7" name="文本框 22"/>
              <p:cNvSpPr txBox="1"/>
              <p:nvPr/>
            </p:nvSpPr>
            <p:spPr>
              <a:xfrm>
                <a:off x="179512" y="51470"/>
                <a:ext cx="2339102" cy="276999"/>
              </a:xfrm>
              <a:prstGeom prst="rect">
                <a:avLst/>
              </a:prstGeom>
              <a:noFill/>
            </p:spPr>
            <p:txBody>
              <a:bodyPr wrap="none" rtlCol="0">
                <a:spAutoFit/>
              </a:bodyPr>
              <a:lstStyle/>
              <a:p>
                <a:r>
                  <a:rPr kumimoji="1" lang="zh-CN" altLang="en-US" sz="1200" dirty="0">
                    <a:latin typeface="黑体" panose="02010609060101010101" pitchFamily="49" charset="-122"/>
                    <a:ea typeface="黑体" panose="02010609060101010101" pitchFamily="49" charset="-122"/>
                  </a:rPr>
                  <a:t>西</a:t>
                </a:r>
                <a:r>
                  <a:rPr kumimoji="1" lang="zh-CN" altLang="en-US" sz="1200" dirty="0" smtClean="0">
                    <a:latin typeface="黑体" panose="02010609060101010101" pitchFamily="49" charset="-122"/>
                    <a:ea typeface="黑体" panose="02010609060101010101" pitchFamily="49" charset="-122"/>
                  </a:rPr>
                  <a:t>师大版  </a:t>
                </a:r>
                <a:r>
                  <a:rPr kumimoji="1" lang="zh-CN" altLang="en-US" sz="1200" dirty="0">
                    <a:latin typeface="黑体" panose="02010609060101010101" pitchFamily="49" charset="-122"/>
                    <a:ea typeface="黑体" panose="02010609060101010101" pitchFamily="49" charset="-122"/>
                  </a:rPr>
                  <a:t>数学  六年级  上册</a:t>
                </a:r>
                <a:endParaRPr kumimoji="1" lang="zh-CN" altLang="en-US" sz="1200" dirty="0">
                  <a:latin typeface="黑体" panose="02010609060101010101" pitchFamily="49" charset="-122"/>
                  <a:ea typeface="黑体" panose="02010609060101010101" pitchFamily="49" charset="-122"/>
                </a:endParaRPr>
              </a:p>
            </p:txBody>
          </p:sp>
          <p:cxnSp>
            <p:nvCxnSpPr>
              <p:cNvPr id="8" name="直线连接符 4"/>
              <p:cNvCxnSpPr/>
              <p:nvPr/>
            </p:nvCxnSpPr>
            <p:spPr>
              <a:xfrm>
                <a:off x="0" y="318537"/>
                <a:ext cx="3275856" cy="0"/>
              </a:xfrm>
              <a:prstGeom prst="line">
                <a:avLst/>
              </a:prstGeom>
              <a:ln w="15875" cmpd="sng">
                <a:gradFill flip="none" rotWithShape="1">
                  <a:gsLst>
                    <a:gs pos="10000">
                      <a:schemeClr val="accent1">
                        <a:lumMod val="0"/>
                        <a:lumOff val="100000"/>
                      </a:schemeClr>
                    </a:gs>
                    <a:gs pos="65000">
                      <a:schemeClr val="accent1">
                        <a:lumMod val="10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grpSp>
      </p:grpSp>
      <p:sp>
        <p:nvSpPr>
          <p:cNvPr id="9" name="单圆角矩形 8"/>
          <p:cNvSpPr/>
          <p:nvPr/>
        </p:nvSpPr>
        <p:spPr>
          <a:xfrm>
            <a:off x="5004488" y="3719576"/>
            <a:ext cx="1799760" cy="432048"/>
          </a:xfrm>
          <a:prstGeom prst="round1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单圆角矩形 9"/>
          <p:cNvSpPr/>
          <p:nvPr/>
        </p:nvSpPr>
        <p:spPr>
          <a:xfrm>
            <a:off x="2195736" y="3719576"/>
            <a:ext cx="1799760" cy="432048"/>
          </a:xfrm>
          <a:prstGeom prst="round1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单圆角矩形 10"/>
          <p:cNvSpPr/>
          <p:nvPr/>
        </p:nvSpPr>
        <p:spPr>
          <a:xfrm>
            <a:off x="5940152" y="3025309"/>
            <a:ext cx="1799760" cy="432048"/>
          </a:xfrm>
          <a:prstGeom prst="round1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单圆角矩形 11"/>
          <p:cNvSpPr/>
          <p:nvPr/>
        </p:nvSpPr>
        <p:spPr>
          <a:xfrm>
            <a:off x="3564328" y="3025309"/>
            <a:ext cx="1799760" cy="432048"/>
          </a:xfrm>
          <a:prstGeom prst="round1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单圆角矩形 12"/>
          <p:cNvSpPr/>
          <p:nvPr/>
        </p:nvSpPr>
        <p:spPr>
          <a:xfrm>
            <a:off x="1187624" y="3025309"/>
            <a:ext cx="1799760" cy="432048"/>
          </a:xfrm>
          <a:prstGeom prst="round1Rect">
            <a:avLst/>
          </a:prstGeom>
          <a:solidFill>
            <a:srgbClr val="ACB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矩形 13"/>
          <p:cNvSpPr/>
          <p:nvPr/>
        </p:nvSpPr>
        <p:spPr>
          <a:xfrm>
            <a:off x="2690978" y="1419621"/>
            <a:ext cx="3546460" cy="992579"/>
          </a:xfrm>
          <a:prstGeom prst="rect">
            <a:avLst/>
          </a:prstGeom>
          <a:noFill/>
          <a:effectLst>
            <a:softEdge rad="0"/>
          </a:effectLst>
        </p:spPr>
        <p:txBody>
          <a:bodyPr wrap="square" lIns="68580" tIns="34290" rIns="68580" bIns="34290" rtlCol="0">
            <a:spAutoFit/>
          </a:bodyPr>
          <a:lstStyle/>
          <a:p>
            <a:pPr indent="0">
              <a:buNone/>
            </a:pPr>
            <a:r>
              <a:rPr lang="zh-CN" altLang="en-US" sz="6000" b="1" dirty="0">
                <a:solidFill>
                  <a:srgbClr val="000000"/>
                </a:solidFill>
                <a:latin typeface="宋体" panose="02010600030101010101" pitchFamily="2" charset="-122"/>
              </a:rPr>
              <a:t>探索规律</a:t>
            </a:r>
            <a:endParaRPr lang="en-US" altLang="en-US" sz="6000" b="1" dirty="0">
              <a:solidFill>
                <a:srgbClr val="000000"/>
              </a:solidFill>
              <a:latin typeface="宋体" panose="02010600030101010101" pitchFamily="2" charset="-122"/>
            </a:endParaRPr>
          </a:p>
        </p:txBody>
      </p:sp>
      <p:pic>
        <p:nvPicPr>
          <p:cNvPr id="15" name="图片 5"/>
          <p:cNvPicPr>
            <a:picLocks noChangeAspect="1"/>
          </p:cNvPicPr>
          <p:nvPr/>
        </p:nvPicPr>
        <p:blipFill rotWithShape="1">
          <a:blip r:embed="rId1" cstate="print"/>
          <a:srcRect l="35500" r="32250" b="80044"/>
          <a:stretch>
            <a:fillRect/>
          </a:stretch>
        </p:blipFill>
        <p:spPr bwMode="auto">
          <a:xfrm flipH="1">
            <a:off x="1613654" y="4457278"/>
            <a:ext cx="321771" cy="287729"/>
          </a:xfrm>
          <a:prstGeom prst="rect">
            <a:avLst/>
          </a:prstGeom>
          <a:noFill/>
          <a:ln w="9525">
            <a:noFill/>
            <a:miter lim="800000"/>
            <a:headEnd/>
            <a:tailEnd/>
          </a:ln>
        </p:spPr>
      </p:pic>
      <p:sp>
        <p:nvSpPr>
          <p:cNvPr id="16" name="圆角矩形 15">
            <a:hlinkClick r:id="rId2" action="ppaction://hlinksldjump"/>
          </p:cNvPr>
          <p:cNvSpPr/>
          <p:nvPr/>
        </p:nvSpPr>
        <p:spPr>
          <a:xfrm>
            <a:off x="1209945" y="2952109"/>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宋体" panose="02010600030101010101" pitchFamily="2" charset="-122"/>
                <a:ea typeface="宋体" panose="02010600030101010101" pitchFamily="2" charset="-122"/>
              </a:rPr>
              <a:t>课前导入</a:t>
            </a:r>
            <a:endParaRPr lang="zh-CN" altLang="en-US" sz="2800" b="1" dirty="0">
              <a:latin typeface="宋体" panose="02010600030101010101" pitchFamily="2" charset="-122"/>
              <a:ea typeface="宋体" panose="02010600030101010101" pitchFamily="2" charset="-122"/>
            </a:endParaRPr>
          </a:p>
        </p:txBody>
      </p:sp>
      <p:sp>
        <p:nvSpPr>
          <p:cNvPr id="17" name="圆角矩形 16">
            <a:hlinkClick r:id="rId3" action="ppaction://hlinksldjump"/>
          </p:cNvPr>
          <p:cNvSpPr/>
          <p:nvPr/>
        </p:nvSpPr>
        <p:spPr>
          <a:xfrm>
            <a:off x="3624893" y="29322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探究新知</a:t>
            </a:r>
            <a:endParaRPr lang="zh-CN" altLang="en-US" sz="2800" b="1" dirty="0">
              <a:latin typeface="+mj-ea"/>
              <a:ea typeface="+mj-ea"/>
            </a:endParaRPr>
          </a:p>
        </p:txBody>
      </p:sp>
      <p:sp>
        <p:nvSpPr>
          <p:cNvPr id="18" name="圆角矩形 17">
            <a:hlinkClick r:id="rId4" action="ppaction://hlinksldjump"/>
          </p:cNvPr>
          <p:cNvSpPr/>
          <p:nvPr/>
        </p:nvSpPr>
        <p:spPr>
          <a:xfrm>
            <a:off x="2247861"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课堂小结</a:t>
            </a:r>
            <a:endParaRPr lang="zh-CN" altLang="en-US" sz="2800" b="1" dirty="0">
              <a:latin typeface="+mj-ea"/>
              <a:ea typeface="+mj-ea"/>
            </a:endParaRPr>
          </a:p>
        </p:txBody>
      </p:sp>
      <p:sp>
        <p:nvSpPr>
          <p:cNvPr id="19" name="圆角矩形 18">
            <a:hlinkClick r:id="rId5" action="ppaction://hlinksldjump"/>
          </p:cNvPr>
          <p:cNvSpPr/>
          <p:nvPr/>
        </p:nvSpPr>
        <p:spPr>
          <a:xfrm>
            <a:off x="5073757"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课后作业</a:t>
            </a:r>
            <a:endParaRPr lang="zh-CN" altLang="en-US" sz="2800" b="1" dirty="0">
              <a:latin typeface="+mj-ea"/>
              <a:ea typeface="+mj-ea"/>
            </a:endParaRPr>
          </a:p>
        </p:txBody>
      </p:sp>
      <p:sp>
        <p:nvSpPr>
          <p:cNvPr id="20" name="矩形 19"/>
          <p:cNvSpPr/>
          <p:nvPr/>
        </p:nvSpPr>
        <p:spPr>
          <a:xfrm>
            <a:off x="912693" y="519703"/>
            <a:ext cx="2196755" cy="684803"/>
          </a:xfrm>
          <a:prstGeom prst="rect">
            <a:avLst/>
          </a:prstGeom>
        </p:spPr>
        <p:txBody>
          <a:bodyPr wrap="none" lIns="68580" tIns="34290" rIns="68580" bIns="34290">
            <a:spAutoFit/>
          </a:bodyPr>
          <a:lstStyle/>
          <a:p>
            <a:pPr algn="l"/>
            <a:r>
              <a:rPr lang="zh-CN" altLang="en-US" sz="4000" b="1" dirty="0">
                <a:solidFill>
                  <a:srgbClr val="0050AA"/>
                </a:solidFill>
                <a:latin typeface="+mj-ea"/>
                <a:ea typeface="+mj-ea"/>
              </a:rPr>
              <a:t>分数除法</a:t>
            </a:r>
            <a:endParaRPr lang="zh-CN" altLang="en-US" sz="4000" b="1" dirty="0">
              <a:solidFill>
                <a:srgbClr val="0050AA"/>
              </a:solidFill>
              <a:latin typeface="+mj-ea"/>
              <a:ea typeface="+mj-ea"/>
            </a:endParaRPr>
          </a:p>
        </p:txBody>
      </p:sp>
      <p:sp>
        <p:nvSpPr>
          <p:cNvPr id="21" name="圆角矩形 20">
            <a:hlinkClick r:id="rId6" action="ppaction://hlinksldjump"/>
          </p:cNvPr>
          <p:cNvSpPr/>
          <p:nvPr/>
        </p:nvSpPr>
        <p:spPr>
          <a:xfrm>
            <a:off x="6048388" y="29322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课堂练习</a:t>
            </a:r>
            <a:endParaRPr lang="zh-CN" altLang="en-US" sz="2800" b="1" dirty="0">
              <a:latin typeface="+mj-ea"/>
              <a:ea typeface="+mj-ea"/>
            </a:endParaRPr>
          </a:p>
        </p:txBody>
      </p:sp>
      <p:pic>
        <p:nvPicPr>
          <p:cNvPr id="22" name="图片 5"/>
          <p:cNvPicPr>
            <a:picLocks noChangeAspect="1"/>
          </p:cNvPicPr>
          <p:nvPr/>
        </p:nvPicPr>
        <p:blipFill rotWithShape="1">
          <a:blip r:embed="rId1" cstate="print"/>
          <a:srcRect l="35500" r="32250" b="80044"/>
          <a:stretch>
            <a:fillRect/>
          </a:stretch>
        </p:blipFill>
        <p:spPr bwMode="auto">
          <a:xfrm>
            <a:off x="6780547" y="4413687"/>
            <a:ext cx="321771" cy="287729"/>
          </a:xfrm>
          <a:prstGeom prst="rect">
            <a:avLst/>
          </a:prstGeom>
          <a:noFill/>
          <a:ln w="9525">
            <a:noFill/>
            <a:miter lim="800000"/>
            <a:headEnd/>
            <a:tailEnd/>
          </a:ln>
          <a:effectLst/>
        </p:spPr>
      </p:pic>
      <p:grpSp>
        <p:nvGrpSpPr>
          <p:cNvPr id="23" name="组合 22"/>
          <p:cNvGrpSpPr/>
          <p:nvPr/>
        </p:nvGrpSpPr>
        <p:grpSpPr>
          <a:xfrm>
            <a:off x="231783" y="500648"/>
            <a:ext cx="654821" cy="702878"/>
            <a:chOff x="1306635" y="1385539"/>
            <a:chExt cx="654821" cy="702878"/>
          </a:xfrm>
        </p:grpSpPr>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06635" y="1440417"/>
              <a:ext cx="654821" cy="648000"/>
            </a:xfrm>
            <a:prstGeom prst="rect">
              <a:avLst/>
            </a:prstGeom>
          </p:spPr>
        </p:pic>
        <p:sp>
          <p:nvSpPr>
            <p:cNvPr id="25" name="文本框 10"/>
            <p:cNvSpPr txBox="1"/>
            <p:nvPr/>
          </p:nvSpPr>
          <p:spPr>
            <a:xfrm>
              <a:off x="1435768" y="1385539"/>
              <a:ext cx="407035" cy="629920"/>
            </a:xfrm>
            <a:prstGeom prst="rect">
              <a:avLst/>
            </a:prstGeom>
            <a:noFill/>
          </p:spPr>
          <p:txBody>
            <a:bodyPr wrap="none" rtlCol="0">
              <a:spAutoFit/>
            </a:bodyPr>
            <a:lstStyle/>
            <a:p>
              <a:r>
                <a:rPr kumimoji="1" lang="en-US" altLang="zh-CN" sz="3500" b="1" dirty="0">
                  <a:solidFill>
                    <a:srgbClr val="0050AA"/>
                  </a:solidFill>
                  <a:latin typeface="+mj-ea"/>
                  <a:ea typeface="+mj-ea"/>
                </a:rPr>
                <a:t>3</a:t>
              </a:r>
              <a:endParaRPr kumimoji="1" lang="en-US" altLang="zh-CN" sz="3500" b="1" dirty="0">
                <a:solidFill>
                  <a:srgbClr val="0050AA"/>
                </a:solidFill>
                <a:latin typeface="+mj-ea"/>
                <a:ea typeface="+mj-ea"/>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985925" y="655546"/>
            <a:ext cx="4349213" cy="523220"/>
          </a:xfrm>
          <a:prstGeom prst="rect">
            <a:avLst/>
          </a:prstGeom>
        </p:spPr>
        <p:txBody>
          <a:bodyPr wrap="square">
            <a:spAutoFit/>
          </a:bodyPr>
          <a:lstStyle/>
          <a:p>
            <a:pPr eaLnBrk="1" fontAlgn="auto" hangingPunct="1">
              <a:spcBef>
                <a:spcPts val="0"/>
              </a:spcBef>
              <a:spcAft>
                <a:spcPts val="0"/>
              </a:spcAft>
              <a:defRPr/>
            </a:pP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按规律在</a:t>
            </a:r>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里填数。</a:t>
            </a:r>
            <a:endParaRPr lang="zh-CN" altLang="zh-CN" sz="2800" b="1" dirty="0">
              <a:latin typeface="Times New Roman" panose="02020603050405020304" pitchFamily="18" charset="0"/>
              <a:ea typeface="楷体" panose="02010609060101010101" pitchFamily="49"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2" name="矩形 11"/>
              <p:cNvSpPr/>
              <p:nvPr/>
            </p:nvSpPr>
            <p:spPr>
              <a:xfrm>
                <a:off x="1567945" y="1178949"/>
                <a:ext cx="5001109" cy="714683"/>
              </a:xfrm>
              <a:prstGeom prst="rect">
                <a:avLst/>
              </a:prstGeom>
            </p:spPr>
            <p:txBody>
              <a:bodyPr wrap="square">
                <a:spAutoFit/>
              </a:bodyPr>
              <a:lstStyle/>
              <a:p>
                <a:pPr>
                  <a:defRPr/>
                </a:pPr>
                <a14:m>
                  <m:oMath xmlns:m="http://schemas.openxmlformats.org/officeDocument/2006/math">
                    <m:f>
                      <m:fPr>
                        <m:ctrlPr>
                          <a:rPr lang="en-US" altLang="zh-CN" sz="2800" b="1" i="1" kern="100" smtClean="0">
                            <a:latin typeface="Cambria Math" panose="02040503050406030204"/>
                            <a:ea typeface="楷体" panose="02010609060101010101" pitchFamily="49" charset="-122"/>
                          </a:rPr>
                        </m:ctrlPr>
                      </m:fPr>
                      <m:num>
                        <m:r>
                          <a:rPr lang="en-US" altLang="zh-CN" sz="2800" b="1" i="1" kern="100" smtClean="0">
                            <a:latin typeface="Cambria Math" panose="02040503050406030204"/>
                            <a:ea typeface="楷体" panose="02010609060101010101" pitchFamily="49" charset="-122"/>
                          </a:rPr>
                          <m:t>𝟏</m:t>
                        </m:r>
                      </m:num>
                      <m:den>
                        <m:r>
                          <a:rPr lang="en-US" altLang="zh-CN" sz="2800" b="1" i="1" kern="100" smtClean="0">
                            <a:latin typeface="Cambria Math" panose="02040503050406030204"/>
                            <a:ea typeface="楷体" panose="02010609060101010101" pitchFamily="49" charset="-122"/>
                          </a:rPr>
                          <m:t>𝟑</m:t>
                        </m:r>
                      </m:den>
                    </m:f>
                  </m:oMath>
                </a14:m>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a:t>
                </a:r>
                <a14:m>
                  <m:oMath xmlns:m="http://schemas.openxmlformats.org/officeDocument/2006/math">
                    <m:f>
                      <m:fPr>
                        <m:ctrlPr>
                          <a:rPr lang="en-US" altLang="zh-CN" sz="2800" b="1" i="1" kern="100" dirty="0" smtClean="0">
                            <a:latin typeface="Cambria Math" panose="02040503050406030204"/>
                            <a:ea typeface="楷体" panose="02010609060101010101" pitchFamily="49" charset="-122"/>
                          </a:rPr>
                        </m:ctrlPr>
                      </m:fPr>
                      <m:num>
                        <m:r>
                          <a:rPr lang="en-US" altLang="zh-CN" sz="2800" b="1" i="1" kern="100" dirty="0" smtClean="0">
                            <a:latin typeface="Cambria Math" panose="02040503050406030204"/>
                            <a:ea typeface="楷体" panose="02010609060101010101" pitchFamily="49" charset="-122"/>
                          </a:rPr>
                          <m:t>𝟏</m:t>
                        </m:r>
                      </m:num>
                      <m:den>
                        <m:r>
                          <a:rPr lang="en-US" altLang="zh-CN" sz="2800" b="1" i="1" kern="100" dirty="0" smtClean="0">
                            <a:latin typeface="Cambria Math" panose="02040503050406030204"/>
                            <a:ea typeface="楷体" panose="02010609060101010101" pitchFamily="49" charset="-122"/>
                          </a:rPr>
                          <m:t>𝟐</m:t>
                        </m:r>
                      </m:den>
                    </m:f>
                  </m:oMath>
                </a14:m>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a:t>
                </a:r>
                <a14:m>
                  <m:oMath xmlns:m="http://schemas.openxmlformats.org/officeDocument/2006/math">
                    <m:f>
                      <m:fPr>
                        <m:ctrlPr>
                          <a:rPr lang="en-US" altLang="zh-CN" sz="2800" b="1" i="1" kern="100" dirty="0" smtClean="0">
                            <a:latin typeface="Cambria Math" panose="02040503050406030204"/>
                            <a:ea typeface="楷体" panose="02010609060101010101" pitchFamily="49" charset="-122"/>
                          </a:rPr>
                        </m:ctrlPr>
                      </m:fPr>
                      <m:num>
                        <m:r>
                          <a:rPr lang="en-US" altLang="zh-CN" sz="2800" b="1" i="1" kern="100" dirty="0" smtClean="0">
                            <a:latin typeface="Cambria Math" panose="02040503050406030204"/>
                            <a:ea typeface="楷体" panose="02010609060101010101" pitchFamily="49" charset="-122"/>
                          </a:rPr>
                          <m:t>𝟓</m:t>
                        </m:r>
                      </m:num>
                      <m:den>
                        <m:r>
                          <a:rPr lang="en-US" altLang="zh-CN" sz="2800" b="1" i="1" kern="100" dirty="0" smtClean="0">
                            <a:latin typeface="Cambria Math" panose="02040503050406030204"/>
                            <a:ea typeface="楷体" panose="02010609060101010101" pitchFamily="49" charset="-122"/>
                          </a:rPr>
                          <m:t>𝟗</m:t>
                        </m:r>
                      </m:den>
                    </m:f>
                    <m:r>
                      <a:rPr lang="zh-CN" altLang="en-US" sz="2800" b="1" i="1" kern="100" dirty="0" smtClean="0">
                        <a:latin typeface="Cambria Math" panose="02040503050406030204"/>
                        <a:ea typeface="楷体" panose="02010609060101010101" pitchFamily="49" charset="-122"/>
                      </a:rPr>
                      <m:t>，</m:t>
                    </m:r>
                    <m:f>
                      <m:fPr>
                        <m:ctrlPr>
                          <a:rPr lang="en-US" altLang="zh-CN" sz="2800" b="1" i="1" kern="100">
                            <a:latin typeface="Cambria Math" panose="02040503050406030204"/>
                            <a:ea typeface="楷体" panose="02010609060101010101" pitchFamily="49" charset="-122"/>
                          </a:rPr>
                        </m:ctrlPr>
                      </m:fPr>
                      <m:num>
                        <m:r>
                          <a:rPr lang="en-US" altLang="zh-CN" sz="2800" b="1" i="1" kern="100" smtClean="0">
                            <a:latin typeface="Cambria Math" panose="02040503050406030204"/>
                            <a:ea typeface="楷体" panose="02010609060101010101" pitchFamily="49" charset="-122"/>
                          </a:rPr>
                          <m:t>𝟕</m:t>
                        </m:r>
                      </m:num>
                      <m:den>
                        <m:r>
                          <a:rPr lang="en-US" altLang="zh-CN" sz="2800" b="1" i="1" kern="100" smtClean="0">
                            <a:latin typeface="Cambria Math" panose="02040503050406030204"/>
                            <a:ea typeface="楷体" panose="02010609060101010101" pitchFamily="49" charset="-122"/>
                          </a:rPr>
                          <m:t>𝟏𝟐</m:t>
                        </m:r>
                      </m:den>
                    </m:f>
                    <m:r>
                      <a:rPr lang="zh-CN" altLang="en-US" sz="2800" b="1" i="1" kern="100">
                        <a:latin typeface="Cambria Math" panose="02040503050406030204"/>
                        <a:ea typeface="楷体" panose="02010609060101010101" pitchFamily="49" charset="-122"/>
                      </a:rPr>
                      <m:t>，</m:t>
                    </m:r>
                    <m:f>
                      <m:fPr>
                        <m:ctrlPr>
                          <a:rPr lang="en-US" altLang="zh-CN" sz="2800" b="1" i="1" kern="100" dirty="0">
                            <a:latin typeface="Cambria Math" panose="02040503050406030204"/>
                            <a:ea typeface="楷体" panose="02010609060101010101" pitchFamily="49" charset="-122"/>
                          </a:rPr>
                        </m:ctrlPr>
                      </m:fPr>
                      <m:num>
                        <m:r>
                          <a:rPr lang="en-US" altLang="zh-CN" sz="2800" b="1" i="1" kern="100" dirty="0" smtClean="0">
                            <a:latin typeface="Cambria Math" panose="02040503050406030204"/>
                            <a:ea typeface="楷体" panose="02010609060101010101" pitchFamily="49" charset="-122"/>
                          </a:rPr>
                          <m:t>𝟑</m:t>
                        </m:r>
                      </m:num>
                      <m:den>
                        <m:r>
                          <a:rPr lang="en-US" altLang="zh-CN" sz="2800" b="1" i="1" kern="100" dirty="0" smtClean="0">
                            <a:latin typeface="Cambria Math" panose="02040503050406030204"/>
                            <a:ea typeface="楷体" panose="02010609060101010101" pitchFamily="49" charset="-122"/>
                          </a:rPr>
                          <m:t>𝟓</m:t>
                        </m:r>
                      </m:den>
                    </m:f>
                    <m:r>
                      <a:rPr lang="zh-CN" altLang="en-US" sz="2800" b="1" i="1" kern="100" dirty="0">
                        <a:latin typeface="Cambria Math" panose="02040503050406030204"/>
                        <a:ea typeface="楷体" panose="02010609060101010101" pitchFamily="49" charset="-122"/>
                      </a:rPr>
                      <m:t>，</m:t>
                    </m:r>
                    <m:f>
                      <m:fPr>
                        <m:ctrlPr>
                          <a:rPr lang="en-US" altLang="zh-CN" sz="2800" b="1" i="1" kern="100">
                            <a:latin typeface="Cambria Math" panose="02040503050406030204"/>
                            <a:ea typeface="楷体" panose="02010609060101010101" pitchFamily="49" charset="-122"/>
                          </a:rPr>
                        </m:ctrlPr>
                      </m:fPr>
                      <m:num>
                        <m:r>
                          <a:rPr lang="en-US" altLang="zh-CN" sz="2800" b="1" i="1" kern="100" smtClean="0">
                            <a:latin typeface="Cambria Math" panose="02040503050406030204"/>
                            <a:ea typeface="楷体" panose="02010609060101010101" pitchFamily="49" charset="-122"/>
                          </a:rPr>
                          <m:t>𝟏𝟏</m:t>
                        </m:r>
                      </m:num>
                      <m:den>
                        <m:r>
                          <a:rPr lang="en-US" altLang="zh-CN" sz="2800" b="1" i="1" kern="100" smtClean="0">
                            <a:latin typeface="Cambria Math" panose="02040503050406030204"/>
                            <a:ea typeface="楷体" panose="02010609060101010101" pitchFamily="49" charset="-122"/>
                          </a:rPr>
                          <m:t>𝟏𝟖</m:t>
                        </m:r>
                      </m:den>
                    </m:f>
                    <m:r>
                      <a:rPr lang="zh-CN" altLang="en-US" sz="2800" b="1" i="1" kern="100">
                        <a:latin typeface="Cambria Math" panose="02040503050406030204"/>
                        <a:ea typeface="楷体" panose="02010609060101010101" pitchFamily="49" charset="-122"/>
                      </a:rPr>
                      <m:t>，</m:t>
                    </m:r>
                  </m:oMath>
                </a14:m>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b="1" dirty="0">
                  <a:latin typeface="Times New Roman" panose="02020603050405020304" pitchFamily="18" charset="0"/>
                  <a:ea typeface="楷体" panose="02010609060101010101" pitchFamily="49" charset="-122"/>
                  <a:cs typeface="Times New Roman" panose="02020603050405020304" pitchFamily="18" charset="0"/>
                </a:endParaRPr>
              </a:p>
            </p:txBody>
          </p:sp>
        </mc:Choice>
        <mc:Fallback>
          <p:sp>
            <p:nvSpPr>
              <p:cNvPr id="12" name="矩形 11"/>
              <p:cNvSpPr>
                <a:spLocks noRot="1" noChangeAspect="1" noMove="1" noResize="1" noEditPoints="1" noAdjustHandles="1" noChangeArrowheads="1" noChangeShapeType="1" noTextEdit="1"/>
              </p:cNvSpPr>
              <p:nvPr/>
            </p:nvSpPr>
            <p:spPr>
              <a:xfrm>
                <a:off x="1567945" y="1178949"/>
                <a:ext cx="5001109" cy="714683"/>
              </a:xfrm>
              <a:prstGeom prst="rect">
                <a:avLst/>
              </a:prstGeom>
              <a:blipFill rotWithShape="1">
                <a:blip r:embed="rId1"/>
                <a:stretch>
                  <a:fillRect l="-3" t="-54" r="12" b="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p:cNvSpPr/>
              <p:nvPr/>
            </p:nvSpPr>
            <p:spPr>
              <a:xfrm>
                <a:off x="5508104" y="1169497"/>
                <a:ext cx="518091" cy="610936"/>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f>
                        <m:fPr>
                          <m:ctrlPr>
                            <a:rPr lang="en-US" altLang="zh-CN" b="1" i="1" kern="100" smtClean="0">
                              <a:solidFill>
                                <a:srgbClr val="FF0000"/>
                              </a:solidFill>
                              <a:latin typeface="Cambria Math" panose="02040503050406030204"/>
                              <a:ea typeface="楷体" panose="02010609060101010101" pitchFamily="49" charset="-122"/>
                            </a:rPr>
                          </m:ctrlPr>
                        </m:fPr>
                        <m:num>
                          <m:r>
                            <a:rPr lang="en-US" altLang="zh-CN" b="1" i="1" kern="100">
                              <a:solidFill>
                                <a:srgbClr val="FF0000"/>
                              </a:solidFill>
                              <a:latin typeface="Cambria Math" panose="02040503050406030204"/>
                              <a:ea typeface="楷体" panose="02010609060101010101" pitchFamily="49" charset="-122"/>
                            </a:rPr>
                            <m:t>𝟏</m:t>
                          </m:r>
                          <m:r>
                            <a:rPr lang="en-US" altLang="zh-CN" b="1" i="1" kern="100" smtClean="0">
                              <a:solidFill>
                                <a:srgbClr val="FF0000"/>
                              </a:solidFill>
                              <a:latin typeface="Cambria Math" panose="02040503050406030204"/>
                              <a:ea typeface="楷体" panose="02010609060101010101" pitchFamily="49" charset="-122"/>
                            </a:rPr>
                            <m:t>𝟑</m:t>
                          </m:r>
                        </m:num>
                        <m:den>
                          <m:r>
                            <a:rPr lang="en-US" altLang="zh-CN" b="1" i="1" kern="100" smtClean="0">
                              <a:solidFill>
                                <a:srgbClr val="FF0000"/>
                              </a:solidFill>
                              <a:latin typeface="Cambria Math" panose="02040503050406030204"/>
                              <a:ea typeface="楷体" panose="02010609060101010101" pitchFamily="49" charset="-122"/>
                            </a:rPr>
                            <m:t>𝟐𝟏</m:t>
                          </m:r>
                        </m:den>
                      </m:f>
                    </m:oMath>
                  </m:oMathPara>
                </a14:m>
                <a:endParaRPr lang="zh-CN" altLang="en-US" dirty="0">
                  <a:solidFill>
                    <a:srgbClr val="FF0000"/>
                  </a:solidFill>
                  <a:latin typeface="Times New Roman" panose="02020603050405020304" pitchFamily="18" charset="0"/>
                  <a:cs typeface="Times New Roman" panose="02020603050405020304" pitchFamily="18" charset="0"/>
                </a:endParaRPr>
              </a:p>
            </p:txBody>
          </p:sp>
        </mc:Choice>
        <mc:Fallback>
          <p:sp>
            <p:nvSpPr>
              <p:cNvPr id="3" name="矩形 2"/>
              <p:cNvSpPr>
                <a:spLocks noRot="1" noChangeAspect="1" noMove="1" noResize="1" noEditPoints="1" noAdjustHandles="1" noChangeArrowheads="1" noChangeShapeType="1" noTextEdit="1"/>
              </p:cNvSpPr>
              <p:nvPr/>
            </p:nvSpPr>
            <p:spPr>
              <a:xfrm>
                <a:off x="5508104" y="1169497"/>
                <a:ext cx="518091" cy="610936"/>
              </a:xfrm>
              <a:prstGeom prst="rect">
                <a:avLst/>
              </a:prstGeom>
              <a:blipFill rotWithShape="1">
                <a:blip r:embed="rId2"/>
                <a:stretch>
                  <a:fillRect l="-22" t="-76" r="9" b="8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AutoShape 27"/>
              <p:cNvSpPr>
                <a:spLocks noChangeArrowheads="1"/>
              </p:cNvSpPr>
              <p:nvPr/>
            </p:nvSpPr>
            <p:spPr bwMode="auto">
              <a:xfrm>
                <a:off x="985925" y="2355727"/>
                <a:ext cx="6158928" cy="2232248"/>
              </a:xfrm>
              <a:prstGeom prst="wedgeRoundRectCallout">
                <a:avLst>
                  <a:gd name="adj1" fmla="val 53696"/>
                  <a:gd name="adj2" fmla="val -52544"/>
                  <a:gd name="adj3" fmla="val 16667"/>
                </a:avLst>
              </a:prstGeom>
              <a:solidFill>
                <a:srgbClr val="92D050"/>
              </a:solidFill>
              <a:ln w="19050">
                <a:solidFill>
                  <a:srgbClr val="3399FF"/>
                </a:solidFill>
                <a:miter lim="800000"/>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14:m>
                  <m:oMath xmlns:m="http://schemas.openxmlformats.org/officeDocument/2006/math">
                    <m:f>
                      <m:fPr>
                        <m:ctrlPr>
                          <a:rPr lang="en-US" altLang="zh-CN" sz="2400" b="1" i="1" kern="100" dirty="0" smtClean="0">
                            <a:latin typeface="Cambria Math" panose="02040503050406030204"/>
                            <a:ea typeface="楷体" panose="02010609060101010101" pitchFamily="49" charset="-122"/>
                          </a:rPr>
                        </m:ctrlPr>
                      </m:fPr>
                      <m:num>
                        <m:r>
                          <a:rPr lang="en-US" altLang="zh-CN" sz="2400" b="1" i="1" kern="100" dirty="0">
                            <a:latin typeface="Cambria Math" panose="02040503050406030204"/>
                            <a:ea typeface="楷体" panose="02010609060101010101" pitchFamily="49" charset="-122"/>
                          </a:rPr>
                          <m:t>𝟏</m:t>
                        </m:r>
                      </m:num>
                      <m:den>
                        <m:r>
                          <a:rPr lang="en-US" altLang="zh-CN" sz="2400" b="1" i="1" kern="100" dirty="0">
                            <a:latin typeface="Cambria Math" panose="02040503050406030204"/>
                            <a:ea typeface="楷体" panose="02010609060101010101" pitchFamily="49" charset="-122"/>
                          </a:rPr>
                          <m:t>𝟐</m:t>
                        </m:r>
                      </m:den>
                    </m:f>
                    <m:r>
                      <a:rPr lang="en-US" altLang="zh-CN" sz="2400" b="1" i="1" kern="100" dirty="0">
                        <a:latin typeface="Cambria Math" panose="02040503050406030204"/>
                        <a:ea typeface="Cambria Math" panose="02040503050406030204"/>
                      </a:rPr>
                      <m:t>=</m:t>
                    </m:r>
                    <m:f>
                      <m:fPr>
                        <m:ctrlPr>
                          <a:rPr lang="en-US" altLang="zh-CN" sz="2400" b="1" i="1" kern="100">
                            <a:latin typeface="Cambria Math" panose="02040503050406030204"/>
                            <a:ea typeface="楷体" panose="02010609060101010101" pitchFamily="49" charset="-122"/>
                          </a:rPr>
                        </m:ctrlPr>
                      </m:fPr>
                      <m:num>
                        <m:r>
                          <a:rPr lang="en-US" altLang="zh-CN" sz="2400" b="1" i="1" kern="100">
                            <a:latin typeface="Cambria Math" panose="02040503050406030204"/>
                            <a:ea typeface="楷体" panose="02010609060101010101" pitchFamily="49" charset="-122"/>
                          </a:rPr>
                          <m:t>𝟑</m:t>
                        </m:r>
                      </m:num>
                      <m:den>
                        <m:r>
                          <a:rPr lang="en-US" altLang="zh-CN" sz="2400" b="1" i="1" kern="100">
                            <a:latin typeface="Cambria Math" panose="02040503050406030204"/>
                            <a:ea typeface="楷体" panose="02010609060101010101" pitchFamily="49" charset="-122"/>
                          </a:rPr>
                          <m:t>𝟔</m:t>
                        </m:r>
                      </m:den>
                    </m:f>
                    <m:r>
                      <a:rPr lang="zh-CN" altLang="en-US" sz="2400" b="1" i="1" kern="100" dirty="0">
                        <a:latin typeface="Cambria Math" panose="02040503050406030204"/>
                        <a:ea typeface="楷体" panose="02010609060101010101" pitchFamily="49" charset="-122"/>
                      </a:rPr>
                      <m:t>，</m:t>
                    </m:r>
                    <m:f>
                      <m:fPr>
                        <m:ctrlPr>
                          <a:rPr lang="en-US" altLang="zh-CN" sz="2400" b="1" i="1" kern="100" dirty="0">
                            <a:latin typeface="Cambria Math" panose="02040503050406030204"/>
                            <a:ea typeface="楷体" panose="02010609060101010101" pitchFamily="49" charset="-122"/>
                          </a:rPr>
                        </m:ctrlPr>
                      </m:fPr>
                      <m:num>
                        <m:r>
                          <a:rPr lang="en-US" altLang="zh-CN" sz="2400" b="1" i="1" kern="100" dirty="0" smtClean="0">
                            <a:latin typeface="Cambria Math" panose="02040503050406030204"/>
                            <a:ea typeface="楷体" panose="02010609060101010101" pitchFamily="49" charset="-122"/>
                          </a:rPr>
                          <m:t>𝟑</m:t>
                        </m:r>
                      </m:num>
                      <m:den>
                        <m:r>
                          <a:rPr lang="en-US" altLang="zh-CN" sz="2400" b="1" i="1" kern="100" dirty="0" smtClean="0">
                            <a:latin typeface="Cambria Math" panose="02040503050406030204"/>
                            <a:ea typeface="楷体" panose="02010609060101010101" pitchFamily="49" charset="-122"/>
                          </a:rPr>
                          <m:t>𝟓</m:t>
                        </m:r>
                      </m:den>
                    </m:f>
                    <m:r>
                      <a:rPr lang="en-US" altLang="zh-CN" sz="2400" b="1" i="1" kern="100" dirty="0">
                        <a:latin typeface="Cambria Math" panose="02040503050406030204"/>
                        <a:ea typeface="Cambria Math" panose="02040503050406030204"/>
                      </a:rPr>
                      <m:t>=</m:t>
                    </m:r>
                    <m:f>
                      <m:fPr>
                        <m:ctrlPr>
                          <a:rPr lang="en-US" altLang="zh-CN" sz="2400" b="1" i="1" kern="100" dirty="0">
                            <a:latin typeface="Cambria Math" panose="02040503050406030204"/>
                            <a:ea typeface="楷体" panose="02010609060101010101" pitchFamily="49" charset="-122"/>
                          </a:rPr>
                        </m:ctrlPr>
                      </m:fPr>
                      <m:num>
                        <m:r>
                          <a:rPr lang="en-US" altLang="zh-CN" sz="2400" b="1" i="1" kern="100" dirty="0" smtClean="0">
                            <a:latin typeface="Cambria Math" panose="02040503050406030204"/>
                            <a:ea typeface="楷体" panose="02010609060101010101" pitchFamily="49" charset="-122"/>
                          </a:rPr>
                          <m:t>𝟗</m:t>
                        </m:r>
                      </m:num>
                      <m:den>
                        <m:r>
                          <a:rPr lang="en-US" altLang="zh-CN" sz="2400" b="1" i="1" kern="100" dirty="0" smtClean="0">
                            <a:latin typeface="Cambria Math" panose="02040503050406030204"/>
                            <a:ea typeface="楷体" panose="02010609060101010101" pitchFamily="49" charset="-122"/>
                          </a:rPr>
                          <m:t>𝟏𝟓</m:t>
                        </m:r>
                      </m:den>
                    </m:f>
                  </m:oMath>
                </a14:m>
                <a:r>
                  <a:rPr lang="zh-CN" altLang="en-US" sz="24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可知：那么这组数就是</a:t>
                </a:r>
                <a:endParaRPr lang="en-US" altLang="zh-CN" sz="24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endParaRPr>
              </a:p>
              <a:p>
                <a14:m>
                  <m:oMath xmlns:m="http://schemas.openxmlformats.org/officeDocument/2006/math">
                    <m:f>
                      <m:fPr>
                        <m:ctrlPr>
                          <a:rPr lang="en-US" altLang="zh-CN" sz="2400" b="1" i="1" kern="100">
                            <a:latin typeface="Cambria Math" panose="02040503050406030204"/>
                            <a:ea typeface="楷体" panose="02010609060101010101" pitchFamily="49" charset="-122"/>
                          </a:rPr>
                        </m:ctrlPr>
                      </m:fPr>
                      <m:num>
                        <m:r>
                          <a:rPr lang="en-US" altLang="zh-CN" sz="2400" b="1" i="1" kern="100">
                            <a:latin typeface="Cambria Math" panose="02040503050406030204"/>
                            <a:ea typeface="楷体" panose="02010609060101010101" pitchFamily="49" charset="-122"/>
                          </a:rPr>
                          <m:t>𝟏</m:t>
                        </m:r>
                      </m:num>
                      <m:den>
                        <m:r>
                          <a:rPr lang="en-US" altLang="zh-CN" sz="2400" b="1" i="1" kern="100">
                            <a:latin typeface="Cambria Math" panose="02040503050406030204"/>
                            <a:ea typeface="楷体" panose="02010609060101010101" pitchFamily="49" charset="-122"/>
                          </a:rPr>
                          <m:t>𝟑</m:t>
                        </m:r>
                      </m:den>
                    </m:f>
                  </m:oMath>
                </a14:m>
                <a:r>
                  <a:rPr lang="zh-CN" altLang="en-US" sz="2400" b="1" kern="100" dirty="0">
                    <a:latin typeface="Times New Roman" panose="02020603050405020304" pitchFamily="18" charset="0"/>
                    <a:ea typeface="楷体" panose="02010609060101010101" pitchFamily="49" charset="-122"/>
                    <a:cs typeface="Times New Roman" panose="02020603050405020304" pitchFamily="18" charset="0"/>
                  </a:rPr>
                  <a:t>，</a:t>
                </a:r>
                <a14:m>
                  <m:oMath xmlns:m="http://schemas.openxmlformats.org/officeDocument/2006/math">
                    <m:f>
                      <m:fPr>
                        <m:ctrlPr>
                          <a:rPr lang="en-US" altLang="zh-CN" sz="2400" b="1" i="1" kern="100" dirty="0">
                            <a:latin typeface="Cambria Math" panose="02040503050406030204"/>
                            <a:ea typeface="楷体" panose="02010609060101010101" pitchFamily="49" charset="-122"/>
                          </a:rPr>
                        </m:ctrlPr>
                      </m:fPr>
                      <m:num>
                        <m:r>
                          <a:rPr lang="en-US" altLang="zh-CN" sz="2400" b="1" i="1" kern="100" dirty="0" smtClean="0">
                            <a:latin typeface="Cambria Math" panose="02040503050406030204"/>
                            <a:ea typeface="楷体" panose="02010609060101010101" pitchFamily="49" charset="-122"/>
                          </a:rPr>
                          <m:t>𝟑</m:t>
                        </m:r>
                      </m:num>
                      <m:den>
                        <m:r>
                          <a:rPr lang="en-US" altLang="zh-CN" sz="2400" b="1" i="1" kern="100" dirty="0" smtClean="0">
                            <a:latin typeface="Cambria Math" panose="02040503050406030204"/>
                            <a:ea typeface="楷体" panose="02010609060101010101" pitchFamily="49" charset="-122"/>
                          </a:rPr>
                          <m:t>𝟔</m:t>
                        </m:r>
                      </m:den>
                    </m:f>
                  </m:oMath>
                </a14:m>
                <a:r>
                  <a:rPr lang="zh-CN" altLang="en-US" sz="2400" b="1" kern="100" dirty="0">
                    <a:latin typeface="Times New Roman" panose="02020603050405020304" pitchFamily="18" charset="0"/>
                    <a:ea typeface="楷体" panose="02010609060101010101" pitchFamily="49" charset="-122"/>
                    <a:cs typeface="Times New Roman" panose="02020603050405020304" pitchFamily="18" charset="0"/>
                  </a:rPr>
                  <a:t>，</a:t>
                </a:r>
                <a14:m>
                  <m:oMath xmlns:m="http://schemas.openxmlformats.org/officeDocument/2006/math">
                    <m:f>
                      <m:fPr>
                        <m:ctrlPr>
                          <a:rPr lang="en-US" altLang="zh-CN" sz="2400" b="1" i="1" kern="100" dirty="0">
                            <a:latin typeface="Cambria Math" panose="02040503050406030204"/>
                            <a:ea typeface="楷体" panose="02010609060101010101" pitchFamily="49" charset="-122"/>
                          </a:rPr>
                        </m:ctrlPr>
                      </m:fPr>
                      <m:num>
                        <m:r>
                          <a:rPr lang="en-US" altLang="zh-CN" sz="2400" b="1" i="1" kern="100" dirty="0">
                            <a:latin typeface="Cambria Math" panose="02040503050406030204"/>
                            <a:ea typeface="楷体" panose="02010609060101010101" pitchFamily="49" charset="-122"/>
                          </a:rPr>
                          <m:t>𝟓</m:t>
                        </m:r>
                      </m:num>
                      <m:den>
                        <m:r>
                          <a:rPr lang="en-US" altLang="zh-CN" sz="2400" b="1" i="1" kern="100" dirty="0">
                            <a:latin typeface="Cambria Math" panose="02040503050406030204"/>
                            <a:ea typeface="楷体" panose="02010609060101010101" pitchFamily="49" charset="-122"/>
                          </a:rPr>
                          <m:t>𝟗</m:t>
                        </m:r>
                      </m:den>
                    </m:f>
                    <m:r>
                      <a:rPr lang="zh-CN" altLang="en-US" sz="2400" b="1" i="1" kern="100" dirty="0">
                        <a:latin typeface="Cambria Math" panose="02040503050406030204"/>
                        <a:ea typeface="楷体" panose="02010609060101010101" pitchFamily="49" charset="-122"/>
                      </a:rPr>
                      <m:t>，</m:t>
                    </m:r>
                    <m:f>
                      <m:fPr>
                        <m:ctrlPr>
                          <a:rPr lang="en-US" altLang="zh-CN" sz="2400" b="1" i="1" kern="100">
                            <a:latin typeface="Cambria Math" panose="02040503050406030204"/>
                            <a:ea typeface="楷体" panose="02010609060101010101" pitchFamily="49" charset="-122"/>
                          </a:rPr>
                        </m:ctrlPr>
                      </m:fPr>
                      <m:num>
                        <m:r>
                          <a:rPr lang="en-US" altLang="zh-CN" sz="2400" b="1" i="1" kern="100">
                            <a:latin typeface="Cambria Math" panose="02040503050406030204"/>
                            <a:ea typeface="楷体" panose="02010609060101010101" pitchFamily="49" charset="-122"/>
                          </a:rPr>
                          <m:t>𝟕</m:t>
                        </m:r>
                      </m:num>
                      <m:den>
                        <m:r>
                          <a:rPr lang="en-US" altLang="zh-CN" sz="2400" b="1" i="1" kern="100">
                            <a:latin typeface="Cambria Math" panose="02040503050406030204"/>
                            <a:ea typeface="楷体" panose="02010609060101010101" pitchFamily="49" charset="-122"/>
                          </a:rPr>
                          <m:t>𝟏𝟐</m:t>
                        </m:r>
                      </m:den>
                    </m:f>
                    <m:r>
                      <a:rPr lang="zh-CN" altLang="en-US" sz="2400" b="1" i="1" kern="100">
                        <a:latin typeface="Cambria Math" panose="02040503050406030204"/>
                        <a:ea typeface="楷体" panose="02010609060101010101" pitchFamily="49" charset="-122"/>
                      </a:rPr>
                      <m:t>，</m:t>
                    </m:r>
                    <m:f>
                      <m:fPr>
                        <m:ctrlPr>
                          <a:rPr lang="en-US" altLang="zh-CN" sz="2400" b="1" i="1" kern="100" dirty="0">
                            <a:latin typeface="Cambria Math" panose="02040503050406030204"/>
                            <a:ea typeface="楷体" panose="02010609060101010101" pitchFamily="49" charset="-122"/>
                          </a:rPr>
                        </m:ctrlPr>
                      </m:fPr>
                      <m:num>
                        <m:r>
                          <a:rPr lang="en-US" altLang="zh-CN" sz="2400" b="1" i="1" kern="100" dirty="0" smtClean="0">
                            <a:latin typeface="Cambria Math" panose="02040503050406030204"/>
                            <a:ea typeface="楷体" panose="02010609060101010101" pitchFamily="49" charset="-122"/>
                          </a:rPr>
                          <m:t>𝟗</m:t>
                        </m:r>
                      </m:num>
                      <m:den>
                        <m:r>
                          <a:rPr lang="en-US" altLang="zh-CN" sz="2400" b="1" i="1" kern="100" dirty="0" smtClean="0">
                            <a:latin typeface="Cambria Math" panose="02040503050406030204"/>
                            <a:ea typeface="楷体" panose="02010609060101010101" pitchFamily="49" charset="-122"/>
                          </a:rPr>
                          <m:t>𝟏</m:t>
                        </m:r>
                        <m:r>
                          <a:rPr lang="en-US" altLang="zh-CN" sz="2400" b="1" i="1" kern="100" dirty="0">
                            <a:latin typeface="Cambria Math" panose="02040503050406030204"/>
                            <a:ea typeface="楷体" panose="02010609060101010101" pitchFamily="49" charset="-122"/>
                          </a:rPr>
                          <m:t>𝟓</m:t>
                        </m:r>
                      </m:den>
                    </m:f>
                    <m:r>
                      <a:rPr lang="zh-CN" altLang="en-US" sz="2400" b="1" i="1" kern="100" dirty="0">
                        <a:latin typeface="Cambria Math" panose="02040503050406030204"/>
                        <a:ea typeface="楷体" panose="02010609060101010101" pitchFamily="49" charset="-122"/>
                      </a:rPr>
                      <m:t>，</m:t>
                    </m:r>
                    <m:f>
                      <m:fPr>
                        <m:ctrlPr>
                          <a:rPr lang="en-US" altLang="zh-CN" sz="2400" b="1" i="1" kern="100">
                            <a:latin typeface="Cambria Math" panose="02040503050406030204"/>
                            <a:ea typeface="楷体" panose="02010609060101010101" pitchFamily="49" charset="-122"/>
                          </a:rPr>
                        </m:ctrlPr>
                      </m:fPr>
                      <m:num>
                        <m:r>
                          <a:rPr lang="en-US" altLang="zh-CN" sz="2400" b="1" i="1" kern="100">
                            <a:latin typeface="Cambria Math" panose="02040503050406030204"/>
                            <a:ea typeface="楷体" panose="02010609060101010101" pitchFamily="49" charset="-122"/>
                          </a:rPr>
                          <m:t>𝟏𝟏</m:t>
                        </m:r>
                      </m:num>
                      <m:den>
                        <m:r>
                          <a:rPr lang="en-US" altLang="zh-CN" sz="2400" b="1" i="1" kern="100">
                            <a:latin typeface="Cambria Math" panose="02040503050406030204"/>
                            <a:ea typeface="楷体" panose="02010609060101010101" pitchFamily="49" charset="-122"/>
                          </a:rPr>
                          <m:t>𝟏𝟖</m:t>
                        </m:r>
                      </m:den>
                    </m:f>
                    <m:r>
                      <a:rPr lang="zh-CN" altLang="en-US" sz="2400" b="1" i="1" kern="100" smtClean="0">
                        <a:latin typeface="Cambria Math" panose="02040503050406030204"/>
                        <a:ea typeface="楷体" panose="02010609060101010101" pitchFamily="49" charset="-122"/>
                      </a:rPr>
                      <m:t>，</m:t>
                    </m:r>
                  </m:oMath>
                </a14:m>
                <a:r>
                  <a:rPr lang="zh-CN" altLang="en-US" sz="2400" b="1" kern="100" dirty="0">
                    <a:latin typeface="Times New Roman" panose="02020603050405020304" pitchFamily="18" charset="0"/>
                    <a:ea typeface="楷体" panose="02010609060101010101" pitchFamily="49" charset="-122"/>
                    <a:cs typeface="Times New Roman" panose="02020603050405020304" pitchFamily="18" charset="0"/>
                  </a:rPr>
                  <a:t>分子分别是</a:t>
                </a:r>
                <a:endParaRPr lang="en-US" altLang="zh-CN" sz="2400" b="1" kern="100" dirty="0">
                  <a:latin typeface="Times New Roman" panose="02020603050405020304" pitchFamily="18" charset="0"/>
                  <a:ea typeface="楷体" panose="02010609060101010101" pitchFamily="49" charset="-122"/>
                  <a:cs typeface="Times New Roman" panose="02020603050405020304" pitchFamily="18" charset="0"/>
                </a:endParaRPr>
              </a:p>
              <a:p>
                <a:r>
                  <a:rPr lang="en-US" altLang="zh-CN" sz="2400" b="1" kern="100" dirty="0">
                    <a:latin typeface="Times New Roman" panose="02020603050405020304" pitchFamily="18" charset="0"/>
                    <a:ea typeface="楷体" panose="02010609060101010101" pitchFamily="49" charset="-122"/>
                    <a:cs typeface="Times New Roman" panose="02020603050405020304" pitchFamily="18" charset="0"/>
                  </a:rPr>
                  <a:t>1</a:t>
                </a:r>
                <a:r>
                  <a:rPr lang="zh-CN" altLang="en-US" sz="2400" b="1" kern="100"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kern="100" dirty="0">
                    <a:latin typeface="Times New Roman" panose="02020603050405020304" pitchFamily="18" charset="0"/>
                    <a:ea typeface="楷体" panose="02010609060101010101" pitchFamily="49" charset="-122"/>
                    <a:cs typeface="Times New Roman" panose="02020603050405020304" pitchFamily="18" charset="0"/>
                  </a:rPr>
                  <a:t>3</a:t>
                </a:r>
                <a:r>
                  <a:rPr lang="zh-CN" altLang="en-US" sz="2400" b="1" kern="100"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kern="100" dirty="0">
                    <a:latin typeface="Times New Roman" panose="02020603050405020304" pitchFamily="18" charset="0"/>
                    <a:ea typeface="楷体" panose="02010609060101010101" pitchFamily="49" charset="-122"/>
                    <a:cs typeface="Times New Roman" panose="02020603050405020304" pitchFamily="18" charset="0"/>
                  </a:rPr>
                  <a:t>5</a:t>
                </a:r>
                <a:r>
                  <a:rPr lang="zh-CN" altLang="en-US" sz="2400" b="1" kern="100"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kern="100" dirty="0">
                    <a:latin typeface="Times New Roman" panose="02020603050405020304" pitchFamily="18" charset="0"/>
                    <a:ea typeface="楷体" panose="02010609060101010101" pitchFamily="49" charset="-122"/>
                    <a:cs typeface="Times New Roman" panose="02020603050405020304" pitchFamily="18" charset="0"/>
                  </a:rPr>
                  <a:t>7</a:t>
                </a:r>
                <a:r>
                  <a:rPr lang="zh-CN" altLang="en-US" sz="2400" b="1" kern="100"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kern="100" dirty="0">
                    <a:latin typeface="Times New Roman" panose="02020603050405020304" pitchFamily="18" charset="0"/>
                    <a:ea typeface="楷体" panose="02010609060101010101" pitchFamily="49" charset="-122"/>
                    <a:cs typeface="Times New Roman" panose="02020603050405020304" pitchFamily="18" charset="0"/>
                  </a:rPr>
                  <a:t>9</a:t>
                </a:r>
                <a:r>
                  <a:rPr lang="zh-CN" altLang="en-US" sz="2400" b="1" kern="100"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kern="100" dirty="0">
                    <a:latin typeface="Times New Roman" panose="02020603050405020304" pitchFamily="18" charset="0"/>
                    <a:ea typeface="楷体" panose="02010609060101010101" pitchFamily="49" charset="-122"/>
                    <a:cs typeface="Times New Roman" panose="02020603050405020304" pitchFamily="18" charset="0"/>
                  </a:rPr>
                  <a:t>11</a:t>
                </a:r>
                <a:r>
                  <a:rPr lang="zh-CN" altLang="en-US" sz="2400" b="1" kern="100" dirty="0">
                    <a:latin typeface="Times New Roman" panose="02020603050405020304" pitchFamily="18" charset="0"/>
                    <a:ea typeface="楷体" panose="02010609060101010101" pitchFamily="49" charset="-122"/>
                    <a:cs typeface="Times New Roman" panose="02020603050405020304" pitchFamily="18" charset="0"/>
                  </a:rPr>
                  <a:t>，分母分别是</a:t>
                </a:r>
                <a:endParaRPr lang="en-US" altLang="zh-CN" sz="2400" b="1" kern="100" dirty="0">
                  <a:latin typeface="Times New Roman" panose="02020603050405020304" pitchFamily="18" charset="0"/>
                  <a:ea typeface="楷体" panose="02010609060101010101" pitchFamily="49" charset="-122"/>
                  <a:cs typeface="Times New Roman" panose="02020603050405020304" pitchFamily="18" charset="0"/>
                </a:endParaRPr>
              </a:p>
              <a:p>
                <a:r>
                  <a:rPr lang="en-US" altLang="zh-CN" sz="2400" b="1" kern="100" dirty="0">
                    <a:latin typeface="Times New Roman" panose="02020603050405020304" pitchFamily="18" charset="0"/>
                    <a:ea typeface="楷体" panose="02010609060101010101" pitchFamily="49" charset="-122"/>
                    <a:cs typeface="Times New Roman" panose="02020603050405020304" pitchFamily="18" charset="0"/>
                  </a:rPr>
                  <a:t>3</a:t>
                </a:r>
                <a:r>
                  <a:rPr lang="zh-CN" altLang="en-US" sz="2400" b="1" kern="100"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kern="100" dirty="0">
                    <a:latin typeface="Times New Roman" panose="02020603050405020304" pitchFamily="18" charset="0"/>
                    <a:ea typeface="楷体" panose="02010609060101010101" pitchFamily="49" charset="-122"/>
                    <a:cs typeface="Times New Roman" panose="02020603050405020304" pitchFamily="18" charset="0"/>
                  </a:rPr>
                  <a:t>6</a:t>
                </a:r>
                <a:r>
                  <a:rPr lang="zh-CN" altLang="en-US" sz="2400" b="1" kern="100"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kern="100" dirty="0">
                    <a:latin typeface="Times New Roman" panose="02020603050405020304" pitchFamily="18" charset="0"/>
                    <a:ea typeface="楷体" panose="02010609060101010101" pitchFamily="49" charset="-122"/>
                    <a:cs typeface="Times New Roman" panose="02020603050405020304" pitchFamily="18" charset="0"/>
                  </a:rPr>
                  <a:t>9</a:t>
                </a:r>
                <a:r>
                  <a:rPr lang="zh-CN" altLang="en-US" sz="2400" b="1" kern="100"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kern="100" dirty="0">
                    <a:latin typeface="Times New Roman" panose="02020603050405020304" pitchFamily="18" charset="0"/>
                    <a:ea typeface="楷体" panose="02010609060101010101" pitchFamily="49" charset="-122"/>
                    <a:cs typeface="Times New Roman" panose="02020603050405020304" pitchFamily="18" charset="0"/>
                  </a:rPr>
                  <a:t>12</a:t>
                </a:r>
                <a:r>
                  <a:rPr lang="zh-CN" altLang="en-US" sz="2400" b="1" kern="100"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kern="100" dirty="0">
                    <a:latin typeface="Times New Roman" panose="02020603050405020304" pitchFamily="18" charset="0"/>
                    <a:ea typeface="楷体" panose="02010609060101010101" pitchFamily="49" charset="-122"/>
                    <a:cs typeface="Times New Roman" panose="02020603050405020304" pitchFamily="18" charset="0"/>
                  </a:rPr>
                  <a:t>15</a:t>
                </a:r>
                <a:r>
                  <a:rPr lang="zh-CN" altLang="en-US" sz="2400" b="1" kern="100"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kern="100" dirty="0">
                    <a:latin typeface="Times New Roman" panose="02020603050405020304" pitchFamily="18" charset="0"/>
                    <a:ea typeface="楷体" panose="02010609060101010101" pitchFamily="49" charset="-122"/>
                    <a:cs typeface="Times New Roman" panose="02020603050405020304" pitchFamily="18" charset="0"/>
                  </a:rPr>
                  <a:t>18</a:t>
                </a:r>
                <a:r>
                  <a:rPr lang="zh-CN" altLang="en-US" sz="2400" b="1" kern="100" dirty="0">
                    <a:latin typeface="Times New Roman" panose="02020603050405020304" pitchFamily="18" charset="0"/>
                    <a:ea typeface="楷体" panose="02010609060101010101" pitchFamily="49" charset="-122"/>
                    <a:cs typeface="Times New Roman" panose="02020603050405020304" pitchFamily="18" charset="0"/>
                  </a:rPr>
                  <a:t>。所以下</a:t>
                </a:r>
                <a:r>
                  <a:rPr lang="zh-CN" altLang="en-US" sz="24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一个数是</a:t>
                </a:r>
                <a14:m>
                  <m:oMath xmlns:m="http://schemas.openxmlformats.org/officeDocument/2006/math">
                    <m:f>
                      <m:fPr>
                        <m:ctrlPr>
                          <a:rPr lang="en-US" altLang="zh-CN" sz="2400" b="1" i="1" kern="100" dirty="0">
                            <a:solidFill>
                              <a:schemeClr val="tx1"/>
                            </a:solidFill>
                            <a:latin typeface="Cambria Math" panose="02040503050406030204"/>
                            <a:ea typeface="楷体" panose="02010609060101010101" pitchFamily="49" charset="-122"/>
                          </a:rPr>
                        </m:ctrlPr>
                      </m:fPr>
                      <m:num>
                        <m:r>
                          <a:rPr lang="en-US" altLang="zh-CN" sz="2400" b="1" i="1" kern="100" dirty="0" smtClean="0">
                            <a:solidFill>
                              <a:schemeClr val="tx1"/>
                            </a:solidFill>
                            <a:latin typeface="Cambria Math" panose="02040503050406030204"/>
                            <a:ea typeface="楷体" panose="02010609060101010101" pitchFamily="49" charset="-122"/>
                          </a:rPr>
                          <m:t>𝟏𝟑</m:t>
                        </m:r>
                      </m:num>
                      <m:den>
                        <m:r>
                          <a:rPr lang="en-US" altLang="zh-CN" sz="2400" b="1" i="1" kern="100" dirty="0" smtClean="0">
                            <a:solidFill>
                              <a:schemeClr val="tx1"/>
                            </a:solidFill>
                            <a:latin typeface="Cambria Math" panose="02040503050406030204"/>
                            <a:ea typeface="楷体" panose="02010609060101010101" pitchFamily="49" charset="-122"/>
                          </a:rPr>
                          <m:t>𝟐𝟏</m:t>
                        </m:r>
                      </m:den>
                    </m:f>
                  </m:oMath>
                </a14:m>
                <a:r>
                  <a:rPr lang="zh-CN" altLang="en-US"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endParaRPr>
              </a:p>
            </p:txBody>
          </p:sp>
        </mc:Choice>
        <mc:Fallback>
          <p:sp>
            <p:nvSpPr>
              <p:cNvPr id="14" name="AutoShape 27"/>
              <p:cNvSpPr>
                <a:spLocks noRot="1" noChangeAspect="1" noMove="1" noResize="1" noEditPoints="1" noAdjustHandles="1" noChangeArrowheads="1" noChangeShapeType="1" noTextEdit="1"/>
              </p:cNvSpPr>
              <p:nvPr/>
            </p:nvSpPr>
            <p:spPr bwMode="auto">
              <a:xfrm>
                <a:off x="985925" y="2355727"/>
                <a:ext cx="6158928" cy="2232248"/>
              </a:xfrm>
              <a:prstGeom prst="wedgeRoundRectCallout">
                <a:avLst>
                  <a:gd name="adj1" fmla="val 53696"/>
                  <a:gd name="adj2" fmla="val -52544"/>
                  <a:gd name="adj3" fmla="val 16667"/>
                </a:avLst>
              </a:prstGeom>
              <a:blipFill rotWithShape="1">
                <a:blip r:embed="rId3"/>
                <a:stretch>
                  <a:fillRect l="-161" t="-5627" r="-4106" b="-422"/>
                </a:stretch>
              </a:blipFill>
              <a:ln w="19050">
                <a:solidFill>
                  <a:srgbClr val="3399FF"/>
                </a:solidFill>
                <a:miter lim="800000"/>
              </a:ln>
            </p:spPr>
            <p:txBody>
              <a:bodyPr/>
              <a:lstStyle/>
              <a:p>
                <a:r>
                  <a:rPr lang="zh-CN" altLang="en-US">
                    <a:noFill/>
                  </a:rPr>
                  <a:t> </a:t>
                </a:r>
              </a:p>
            </p:txBody>
          </p:sp>
        </mc:Fallback>
      </mc:AlternateContent>
      <p:pic>
        <p:nvPicPr>
          <p:cNvPr id="2050" name="Picture 2" descr="C:\Documents and Settings\Administrator\桌面\6年级\p002-05-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1095061"/>
            <a:ext cx="1080120" cy="14157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53" presetClass="entr" presetSubtype="16" fill="hold" nodeType="withEffect">
                                  <p:stCondLst>
                                    <p:cond delay="0"/>
                                  </p:stCondLst>
                                  <p:childTnLst>
                                    <p:set>
                                      <p:cBhvr>
                                        <p:cTn id="20" dur="1" fill="hold">
                                          <p:stCondLst>
                                            <p:cond delay="0"/>
                                          </p:stCondLst>
                                        </p:cTn>
                                        <p:tgtEl>
                                          <p:spTgt spid="2050"/>
                                        </p:tgtEl>
                                        <p:attrNameLst>
                                          <p:attrName>style.visibility</p:attrName>
                                        </p:attrNameLst>
                                      </p:cBhvr>
                                      <p:to>
                                        <p:strVal val="visible"/>
                                      </p:to>
                                    </p:set>
                                    <p:anim calcmode="lin" valueType="num">
                                      <p:cBhvr>
                                        <p:cTn id="21" dur="500" fill="hold"/>
                                        <p:tgtEl>
                                          <p:spTgt spid="2050"/>
                                        </p:tgtEl>
                                        <p:attrNameLst>
                                          <p:attrName>ppt_w</p:attrName>
                                        </p:attrNameLst>
                                      </p:cBhvr>
                                      <p:tavLst>
                                        <p:tav tm="0">
                                          <p:val>
                                            <p:fltVal val="0"/>
                                          </p:val>
                                        </p:tav>
                                        <p:tav tm="100000">
                                          <p:val>
                                            <p:strVal val="#ppt_w"/>
                                          </p:val>
                                        </p:tav>
                                      </p:tavLst>
                                    </p:anim>
                                    <p:anim calcmode="lin" valueType="num">
                                      <p:cBhvr>
                                        <p:cTn id="22" dur="500" fill="hold"/>
                                        <p:tgtEl>
                                          <p:spTgt spid="2050"/>
                                        </p:tgtEl>
                                        <p:attrNameLst>
                                          <p:attrName>ppt_h</p:attrName>
                                        </p:attrNameLst>
                                      </p:cBhvr>
                                      <p:tavLst>
                                        <p:tav tm="0">
                                          <p:val>
                                            <p:fltVal val="0"/>
                                          </p:val>
                                        </p:tav>
                                        <p:tav tm="100000">
                                          <p:val>
                                            <p:strVal val="#ppt_h"/>
                                          </p:val>
                                        </p:tav>
                                      </p:tavLst>
                                    </p:anim>
                                    <p:animEffect transition="in" filter="fade">
                                      <p:cBhvr>
                                        <p:cTn id="23" dur="500"/>
                                        <p:tgtEl>
                                          <p:spTgt spid="205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3" grpId="0"/>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0"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b="1">
              <a:latin typeface="Times New Roman" panose="02020603050405020304" pitchFamily="18" charset="0"/>
              <a:cs typeface="Times New Roman" panose="02020603050405020304" pitchFamily="18" charset="0"/>
            </a:endParaRPr>
          </a:p>
        </p:txBody>
      </p:sp>
      <p:sp>
        <p:nvSpPr>
          <p:cNvPr id="17419" name="WordArt 12"/>
          <p:cNvSpPr>
            <a:spLocks noChangeArrowheads="1" noChangeShapeType="1" noTextEdit="1"/>
          </p:cNvSpPr>
          <p:nvPr/>
        </p:nvSpPr>
        <p:spPr bwMode="auto">
          <a:xfrm>
            <a:off x="7451725" y="4731544"/>
            <a:ext cx="1371600" cy="263129"/>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endParaRPr lang="zh-CN" altLang="en-US" b="1" kern="10">
              <a:ln w="9525">
                <a:round/>
              </a:ln>
              <a:gradFill rotWithShape="1">
                <a:gsLst>
                  <a:gs pos="0">
                    <a:srgbClr val="FFE701"/>
                  </a:gs>
                  <a:gs pos="100000">
                    <a:srgbClr val="FE3E02"/>
                  </a:gs>
                </a:gsLst>
                <a:lin ang="5400000" scaled="1"/>
              </a:gra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4" name="矩形 13"/>
          <p:cNvSpPr/>
          <p:nvPr/>
        </p:nvSpPr>
        <p:spPr>
          <a:xfrm>
            <a:off x="755576" y="659470"/>
            <a:ext cx="4349213" cy="523220"/>
          </a:xfrm>
          <a:prstGeom prst="rect">
            <a:avLst/>
          </a:prstGeom>
        </p:spPr>
        <p:txBody>
          <a:bodyPr wrap="square">
            <a:spAutoFit/>
          </a:bodyPr>
          <a:lstStyle/>
          <a:p>
            <a:pPr eaLnBrk="1" fontAlgn="auto" hangingPunct="1">
              <a:spcBef>
                <a:spcPts val="0"/>
              </a:spcBef>
              <a:spcAft>
                <a:spcPts val="0"/>
              </a:spcAft>
              <a:defRPr/>
            </a:pP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按规律在</a:t>
            </a:r>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里填数。</a:t>
            </a:r>
            <a:endParaRPr lang="zh-CN" altLang="zh-CN" sz="2800" b="1" dirty="0">
              <a:latin typeface="Times New Roman" panose="02020603050405020304" pitchFamily="18" charset="0"/>
              <a:ea typeface="楷体" panose="02010609060101010101" pitchFamily="49"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5" name="矩形 14"/>
              <p:cNvSpPr/>
              <p:nvPr/>
            </p:nvSpPr>
            <p:spPr>
              <a:xfrm>
                <a:off x="1337596" y="1182873"/>
                <a:ext cx="5001109" cy="741934"/>
              </a:xfrm>
              <a:prstGeom prst="rect">
                <a:avLst/>
              </a:prstGeom>
            </p:spPr>
            <p:txBody>
              <a:bodyPr wrap="square">
                <a:spAutoFit/>
              </a:bodyPr>
              <a:lstStyle/>
              <a:p>
                <a:pPr>
                  <a:defRPr/>
                </a:pPr>
                <a14:m>
                  <m:oMath xmlns:m="http://schemas.openxmlformats.org/officeDocument/2006/math">
                    <m:f>
                      <m:fPr>
                        <m:ctrlPr>
                          <a:rPr lang="en-US" altLang="zh-CN" sz="2800" b="1" i="1" kern="100" dirty="0" smtClean="0">
                            <a:latin typeface="Cambria Math" panose="02040503050406030204"/>
                            <a:ea typeface="楷体" panose="02010609060101010101" pitchFamily="49" charset="-122"/>
                          </a:rPr>
                        </m:ctrlPr>
                      </m:fPr>
                      <m:num>
                        <m:r>
                          <a:rPr lang="en-US" altLang="zh-CN" sz="2800" b="1" i="1" kern="100" dirty="0" smtClean="0">
                            <a:latin typeface="Cambria Math" panose="02040503050406030204"/>
                            <a:ea typeface="楷体" panose="02010609060101010101" pitchFamily="49" charset="-122"/>
                          </a:rPr>
                          <m:t>𝟏</m:t>
                        </m:r>
                      </m:num>
                      <m:den>
                        <m:r>
                          <a:rPr lang="en-US" altLang="zh-CN" sz="2800" b="1" i="1" kern="100" dirty="0" smtClean="0">
                            <a:latin typeface="Cambria Math" panose="02040503050406030204"/>
                            <a:ea typeface="楷体" panose="02010609060101010101" pitchFamily="49" charset="-122"/>
                          </a:rPr>
                          <m:t>𝟐</m:t>
                        </m:r>
                      </m:den>
                    </m:f>
                  </m:oMath>
                </a14:m>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a:t>
                </a:r>
                <a14:m>
                  <m:oMath xmlns:m="http://schemas.openxmlformats.org/officeDocument/2006/math">
                    <m:f>
                      <m:fPr>
                        <m:ctrlPr>
                          <a:rPr lang="en-US" altLang="zh-CN" sz="2800" b="1" i="1" kern="100" dirty="0" smtClean="0">
                            <a:latin typeface="Cambria Math" panose="02040503050406030204"/>
                            <a:ea typeface="楷体" panose="02010609060101010101" pitchFamily="49" charset="-122"/>
                          </a:rPr>
                        </m:ctrlPr>
                      </m:fPr>
                      <m:num>
                        <m:r>
                          <a:rPr lang="en-US" altLang="zh-CN" sz="2800" b="1" i="1" kern="100" dirty="0" smtClean="0">
                            <a:latin typeface="Cambria Math" panose="02040503050406030204"/>
                            <a:ea typeface="楷体" panose="02010609060101010101" pitchFamily="49" charset="-122"/>
                          </a:rPr>
                          <m:t>𝟑</m:t>
                        </m:r>
                      </m:num>
                      <m:den>
                        <m:r>
                          <a:rPr lang="en-US" altLang="zh-CN" sz="2800" b="1" i="1" kern="100" dirty="0" smtClean="0">
                            <a:latin typeface="Cambria Math" panose="02040503050406030204"/>
                            <a:ea typeface="楷体" panose="02010609060101010101" pitchFamily="49" charset="-122"/>
                          </a:rPr>
                          <m:t>𝟒</m:t>
                        </m:r>
                      </m:den>
                    </m:f>
                    <m:r>
                      <a:rPr lang="zh-CN" altLang="en-US" sz="2800" b="1" i="1" kern="100" dirty="0" smtClean="0">
                        <a:latin typeface="Cambria Math" panose="02040503050406030204"/>
                        <a:ea typeface="楷体" panose="02010609060101010101" pitchFamily="49" charset="-122"/>
                      </a:rPr>
                      <m:t>，</m:t>
                    </m:r>
                    <m:f>
                      <m:fPr>
                        <m:ctrlPr>
                          <a:rPr lang="en-US" altLang="zh-CN" sz="2800" b="1" i="1" kern="100">
                            <a:latin typeface="Cambria Math" panose="02040503050406030204"/>
                            <a:ea typeface="楷体" panose="02010609060101010101" pitchFamily="49" charset="-122"/>
                          </a:rPr>
                        </m:ctrlPr>
                      </m:fPr>
                      <m:num>
                        <m:r>
                          <a:rPr lang="en-US" altLang="zh-CN" sz="2800" b="1" i="1" kern="100" smtClean="0">
                            <a:latin typeface="Cambria Math" panose="02040503050406030204"/>
                            <a:ea typeface="楷体" panose="02010609060101010101" pitchFamily="49" charset="-122"/>
                          </a:rPr>
                          <m:t>𝟗</m:t>
                        </m:r>
                      </m:num>
                      <m:den>
                        <m:r>
                          <a:rPr lang="en-US" altLang="zh-CN" sz="2800" b="1" i="1" kern="100" smtClean="0">
                            <a:latin typeface="Cambria Math" panose="02040503050406030204"/>
                            <a:ea typeface="楷体" panose="02010609060101010101" pitchFamily="49" charset="-122"/>
                          </a:rPr>
                          <m:t>𝟖</m:t>
                        </m:r>
                      </m:den>
                    </m:f>
                    <m:r>
                      <a:rPr lang="zh-CN" altLang="en-US" sz="2800" b="1" i="1" kern="100">
                        <a:latin typeface="Cambria Math" panose="02040503050406030204"/>
                        <a:ea typeface="楷体" panose="02010609060101010101" pitchFamily="49" charset="-122"/>
                      </a:rPr>
                      <m:t>，</m:t>
                    </m:r>
                    <m:f>
                      <m:fPr>
                        <m:ctrlPr>
                          <a:rPr lang="en-US" altLang="zh-CN" sz="2800" b="1" i="1" kern="100" dirty="0">
                            <a:latin typeface="Cambria Math" panose="02040503050406030204"/>
                            <a:ea typeface="楷体" panose="02010609060101010101" pitchFamily="49" charset="-122"/>
                          </a:rPr>
                        </m:ctrlPr>
                      </m:fPr>
                      <m:num>
                        <m:r>
                          <a:rPr lang="en-US" altLang="zh-CN" sz="2800" b="1" i="1" kern="100" dirty="0" smtClean="0">
                            <a:latin typeface="Cambria Math" panose="02040503050406030204"/>
                            <a:ea typeface="楷体" panose="02010609060101010101" pitchFamily="49" charset="-122"/>
                          </a:rPr>
                          <m:t>𝟐𝟕</m:t>
                        </m:r>
                      </m:num>
                      <m:den>
                        <m:r>
                          <a:rPr lang="en-US" altLang="zh-CN" sz="2800" b="1" i="1" kern="100" dirty="0" smtClean="0">
                            <a:latin typeface="Cambria Math" panose="02040503050406030204"/>
                            <a:ea typeface="楷体" panose="02010609060101010101" pitchFamily="49" charset="-122"/>
                          </a:rPr>
                          <m:t>𝟏𝟔</m:t>
                        </m:r>
                      </m:den>
                    </m:f>
                    <m:r>
                      <a:rPr lang="zh-CN" altLang="en-US" sz="2800" b="1" i="1" kern="100" dirty="0">
                        <a:latin typeface="Cambria Math" panose="02040503050406030204"/>
                        <a:ea typeface="楷体" panose="02010609060101010101" pitchFamily="49" charset="-122"/>
                      </a:rPr>
                      <m:t>，</m:t>
                    </m:r>
                  </m:oMath>
                </a14:m>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b="1" dirty="0">
                  <a:latin typeface="Times New Roman" panose="02020603050405020304" pitchFamily="18" charset="0"/>
                  <a:ea typeface="楷体" panose="02010609060101010101" pitchFamily="49" charset="-122"/>
                  <a:cs typeface="Times New Roman" panose="02020603050405020304" pitchFamily="18" charset="0"/>
                </a:endParaRPr>
              </a:p>
            </p:txBody>
          </p:sp>
        </mc:Choice>
        <mc:Fallback>
          <p:sp>
            <p:nvSpPr>
              <p:cNvPr id="15" name="矩形 14"/>
              <p:cNvSpPr>
                <a:spLocks noRot="1" noChangeAspect="1" noMove="1" noResize="1" noEditPoints="1" noAdjustHandles="1" noChangeArrowheads="1" noChangeShapeType="1" noTextEdit="1"/>
              </p:cNvSpPr>
              <p:nvPr/>
            </p:nvSpPr>
            <p:spPr>
              <a:xfrm>
                <a:off x="1337596" y="1182873"/>
                <a:ext cx="5001109" cy="741934"/>
              </a:xfrm>
              <a:prstGeom prst="rect">
                <a:avLst/>
              </a:prstGeom>
              <a:blipFill rotWithShape="1">
                <a:blip r:embed="rId1"/>
                <a:stretch>
                  <a:fillRect l="-6" t="-68" r="3" b="1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矩形 15"/>
              <p:cNvSpPr/>
              <p:nvPr/>
            </p:nvSpPr>
            <p:spPr>
              <a:xfrm>
                <a:off x="4032072" y="1235547"/>
                <a:ext cx="513281" cy="61273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f>
                        <m:fPr>
                          <m:ctrlPr>
                            <a:rPr lang="en-US" altLang="zh-CN" b="1" i="1" kern="100" smtClean="0">
                              <a:solidFill>
                                <a:srgbClr val="FF0000"/>
                              </a:solidFill>
                              <a:latin typeface="Cambria Math" panose="02040503050406030204"/>
                              <a:ea typeface="楷体" panose="02010609060101010101" pitchFamily="49" charset="-122"/>
                            </a:rPr>
                          </m:ctrlPr>
                        </m:fPr>
                        <m:num>
                          <m:r>
                            <a:rPr lang="en-US" altLang="zh-CN" b="1" i="1" kern="100" smtClean="0">
                              <a:solidFill>
                                <a:srgbClr val="FF0000"/>
                              </a:solidFill>
                              <a:latin typeface="Cambria Math" panose="02040503050406030204" pitchFamily="18" charset="0"/>
                              <a:ea typeface="楷体" panose="02010609060101010101" pitchFamily="49" charset="-122"/>
                            </a:rPr>
                            <m:t>𝟖𝟏</m:t>
                          </m:r>
                        </m:num>
                        <m:den>
                          <m:r>
                            <a:rPr lang="en-US" altLang="zh-CN" b="1" i="1" kern="100" smtClean="0">
                              <a:solidFill>
                                <a:srgbClr val="FF0000"/>
                              </a:solidFill>
                              <a:latin typeface="Cambria Math" panose="02040503050406030204"/>
                              <a:ea typeface="楷体" panose="02010609060101010101" pitchFamily="49" charset="-122"/>
                            </a:rPr>
                            <m:t>𝟑𝟐</m:t>
                          </m:r>
                        </m:den>
                      </m:f>
                    </m:oMath>
                  </m:oMathPara>
                </a14:m>
                <a:endParaRPr lang="zh-CN" altLang="en-US" b="1" dirty="0">
                  <a:solidFill>
                    <a:srgbClr val="FF0000"/>
                  </a:solidFill>
                  <a:latin typeface="Times New Roman" panose="02020603050405020304" pitchFamily="18" charset="0"/>
                  <a:cs typeface="Times New Roman" panose="02020603050405020304" pitchFamily="18" charset="0"/>
                </a:endParaRPr>
              </a:p>
            </p:txBody>
          </p:sp>
        </mc:Choice>
        <mc:Fallback>
          <p:sp>
            <p:nvSpPr>
              <p:cNvPr id="16" name="矩形 15"/>
              <p:cNvSpPr>
                <a:spLocks noRot="1" noChangeAspect="1" noMove="1" noResize="1" noEditPoints="1" noAdjustHandles="1" noChangeArrowheads="1" noChangeShapeType="1" noTextEdit="1"/>
              </p:cNvSpPr>
              <p:nvPr/>
            </p:nvSpPr>
            <p:spPr>
              <a:xfrm>
                <a:off x="4032072" y="1235547"/>
                <a:ext cx="513281" cy="612732"/>
              </a:xfrm>
              <a:prstGeom prst="rect">
                <a:avLst/>
              </a:prstGeom>
              <a:blipFill rotWithShape="1">
                <a:blip r:embed="rId2"/>
                <a:stretch>
                  <a:fillRect l="-89" t="-77" r="4" b="70"/>
                </a:stretch>
              </a:blipFill>
            </p:spPr>
            <p:txBody>
              <a:bodyPr/>
              <a:lstStyle/>
              <a:p>
                <a:r>
                  <a:rPr lang="zh-CN" altLang="en-US">
                    <a:noFill/>
                  </a:rPr>
                  <a:t> </a:t>
                </a:r>
              </a:p>
            </p:txBody>
          </p:sp>
        </mc:Fallback>
      </mc:AlternateContent>
      <p:sp>
        <p:nvSpPr>
          <p:cNvPr id="18" name="AutoShape 27"/>
          <p:cNvSpPr>
            <a:spLocks noChangeArrowheads="1"/>
          </p:cNvSpPr>
          <p:nvPr/>
        </p:nvSpPr>
        <p:spPr bwMode="auto">
          <a:xfrm>
            <a:off x="755575" y="2139702"/>
            <a:ext cx="8067749" cy="2591842"/>
          </a:xfrm>
          <a:prstGeom prst="wedgeRoundRectCallout">
            <a:avLst>
              <a:gd name="adj1" fmla="val 9863"/>
              <a:gd name="adj2" fmla="val -60562"/>
              <a:gd name="adj3" fmla="val 16667"/>
            </a:avLst>
          </a:prstGeom>
          <a:solidFill>
            <a:srgbClr val="92D050"/>
          </a:solidFill>
          <a:ln w="19050">
            <a:solidFill>
              <a:srgbClr val="3399FF"/>
            </a:solidFill>
            <a:miter lim="800000"/>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先观察所有的分子</a:t>
            </a:r>
            <a:r>
              <a:rPr lang="en-US" altLang="zh-CN"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1,3,9,27,</a:t>
            </a:r>
            <a:r>
              <a:rPr lang="zh-CN" altLang="en-US"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后一个数都是前一个数的</a:t>
            </a:r>
            <a:r>
              <a:rPr lang="en-US" altLang="zh-CN"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3</a:t>
            </a:r>
            <a:r>
              <a:rPr lang="zh-CN" altLang="en-US"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倍</a:t>
            </a:r>
            <a:r>
              <a:rPr lang="en-US" altLang="zh-CN"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所以下一个分数的分子应该是</a:t>
            </a:r>
            <a:r>
              <a:rPr lang="en-US" altLang="zh-CN"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3×27=81;</a:t>
            </a:r>
            <a:r>
              <a:rPr lang="zh-CN" altLang="en-US"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再观察所有的分母</a:t>
            </a:r>
            <a:r>
              <a:rPr lang="en-US" altLang="zh-CN"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2,4,8,16,</a:t>
            </a:r>
            <a:r>
              <a:rPr lang="zh-CN" altLang="en-US"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后一个数都是前一个数的</a:t>
            </a:r>
            <a:r>
              <a:rPr lang="en-US" altLang="zh-CN"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倍</a:t>
            </a:r>
            <a:r>
              <a:rPr lang="en-US" altLang="zh-CN"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所以下一个分数的分母应该是</a:t>
            </a:r>
            <a:r>
              <a:rPr lang="en-US" altLang="zh-CN"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16×2=32</a:t>
            </a:r>
            <a:r>
              <a:rPr lang="zh-CN" altLang="en-US"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b="1" dirty="0">
              <a:solidFill>
                <a:srgbClr val="1C1C1C"/>
              </a:solidFill>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1026" name="Picture 2" descr="C:\Documents and Settings\Administrator\桌面\6年级\p002-06-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549082"/>
            <a:ext cx="1746586" cy="20095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nodeType="clickEffect">
                                  <p:stCondLst>
                                    <p:cond delay="0"/>
                                  </p:stCondLst>
                                  <p:childTnLst>
                                    <p:set>
                                      <p:cBhvr>
                                        <p:cTn id="15" dur="1" fill="hold">
                                          <p:stCondLst>
                                            <p:cond delay="0"/>
                                          </p:stCondLst>
                                        </p:cTn>
                                        <p:tgtEl>
                                          <p:spTgt spid="1026"/>
                                        </p:tgtEl>
                                        <p:attrNameLst>
                                          <p:attrName>style.visibility</p:attrName>
                                        </p:attrNameLst>
                                      </p:cBhvr>
                                      <p:to>
                                        <p:strVal val="visible"/>
                                      </p:to>
                                    </p:set>
                                    <p:anim calcmode="lin" valueType="num">
                                      <p:cBhvr additive="base">
                                        <p:cTn id="16" dur="500"/>
                                        <p:tgtEl>
                                          <p:spTgt spid="1026"/>
                                        </p:tgtEl>
                                        <p:attrNameLst>
                                          <p:attrName>ppt_y</p:attrName>
                                        </p:attrNameLst>
                                      </p:cBhvr>
                                      <p:tavLst>
                                        <p:tav tm="0">
                                          <p:val>
                                            <p:strVal val="#ppt_y+#ppt_h*1.125000"/>
                                          </p:val>
                                        </p:tav>
                                        <p:tav tm="100000">
                                          <p:val>
                                            <p:strVal val="#ppt_y"/>
                                          </p:val>
                                        </p:tav>
                                      </p:tavLst>
                                    </p:anim>
                                    <p:animEffect transition="in" filter="wipe(up)">
                                      <p:cBhvr>
                                        <p:cTn id="17" dur="500"/>
                                        <p:tgtEl>
                                          <p:spTgt spid="1026"/>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p:tgtEl>
                                          <p:spTgt spid="18"/>
                                        </p:tgtEl>
                                        <p:attrNameLst>
                                          <p:attrName>ppt_y</p:attrName>
                                        </p:attrNameLst>
                                      </p:cBhvr>
                                      <p:tavLst>
                                        <p:tav tm="0">
                                          <p:val>
                                            <p:strVal val="#ppt_y+#ppt_h*1.125000"/>
                                          </p:val>
                                        </p:tav>
                                        <p:tav tm="100000">
                                          <p:val>
                                            <p:strVal val="#ppt_y"/>
                                          </p:val>
                                        </p:tav>
                                      </p:tavLst>
                                    </p:anim>
                                    <p:animEffect transition="in" filter="wipe(up)">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71" name="WordArt 16"/>
          <p:cNvSpPr>
            <a:spLocks noChangeArrowheads="1" noChangeShapeType="1" noTextEdit="1"/>
          </p:cNvSpPr>
          <p:nvPr/>
        </p:nvSpPr>
        <p:spPr bwMode="auto">
          <a:xfrm>
            <a:off x="7451725" y="4731544"/>
            <a:ext cx="1371600" cy="263129"/>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endParaRPr lang="zh-CN" altLang="en-US" kern="10">
              <a:ln w="9525">
                <a:round/>
              </a:ln>
              <a:gradFill rotWithShape="1">
                <a:gsLst>
                  <a:gs pos="0">
                    <a:srgbClr val="FFE701"/>
                  </a:gs>
                  <a:gs pos="100000">
                    <a:srgbClr val="FE3E02"/>
                  </a:gs>
                </a:gsLst>
                <a:lin ang="5400000" scaled="1"/>
              </a:gra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矩形 19"/>
          <p:cNvSpPr/>
          <p:nvPr/>
        </p:nvSpPr>
        <p:spPr>
          <a:xfrm>
            <a:off x="976350" y="428500"/>
            <a:ext cx="6077406" cy="523220"/>
          </a:xfrm>
          <a:prstGeom prst="rect">
            <a:avLst/>
          </a:prstGeom>
        </p:spPr>
        <p:txBody>
          <a:bodyPr wrap="square">
            <a:spAutoFit/>
          </a:bodyPr>
          <a:lstStyle/>
          <a:p>
            <a:pPr eaLnBrk="1" fontAlgn="auto" hangingPunct="1">
              <a:spcBef>
                <a:spcPts val="0"/>
              </a:spcBef>
              <a:spcAft>
                <a:spcPts val="0"/>
              </a:spcAft>
              <a:defRPr/>
            </a:pP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按规律</a:t>
            </a:r>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在</a:t>
            </a:r>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里填上适当的数。</a:t>
            </a:r>
            <a:endParaRPr lang="zh-CN" altLang="zh-CN" sz="2800" b="1" dirty="0">
              <a:latin typeface="Times New Roman" panose="02020603050405020304" pitchFamily="18" charset="0"/>
              <a:ea typeface="楷体" panose="02010609060101010101" pitchFamily="49"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21" name="矩形 20"/>
              <p:cNvSpPr/>
              <p:nvPr/>
            </p:nvSpPr>
            <p:spPr>
              <a:xfrm>
                <a:off x="1178541" y="1211361"/>
                <a:ext cx="5875215" cy="714811"/>
              </a:xfrm>
              <a:prstGeom prst="rect">
                <a:avLst/>
              </a:prstGeom>
            </p:spPr>
            <p:txBody>
              <a:bodyPr wrap="square">
                <a:spAutoFit/>
              </a:bodyPr>
              <a:lstStyle/>
              <a:p>
                <a:pPr>
                  <a:defRPr/>
                </a:pP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⑴ </a:t>
                </a:r>
                <a14:m>
                  <m:oMath xmlns:m="http://schemas.openxmlformats.org/officeDocument/2006/math">
                    <m:f>
                      <m:fPr>
                        <m:ctrlPr>
                          <a:rPr lang="en-US" altLang="zh-CN" sz="2800" b="1" i="1" kern="100" smtClean="0">
                            <a:latin typeface="Cambria Math" panose="02040503050406030204"/>
                            <a:ea typeface="楷体" panose="02010609060101010101" pitchFamily="49" charset="-122"/>
                          </a:rPr>
                        </m:ctrlPr>
                      </m:fPr>
                      <m:num>
                        <m:r>
                          <a:rPr lang="en-US" altLang="zh-CN" sz="2800" b="1" i="1" kern="100" smtClean="0">
                            <a:latin typeface="Cambria Math" panose="02040503050406030204"/>
                            <a:ea typeface="楷体" panose="02010609060101010101" pitchFamily="49" charset="-122"/>
                          </a:rPr>
                          <m:t>𝟑</m:t>
                        </m:r>
                      </m:num>
                      <m:den>
                        <m:r>
                          <a:rPr lang="en-US" altLang="zh-CN" sz="2800" b="1" i="1" kern="100" smtClean="0">
                            <a:latin typeface="Cambria Math" panose="02040503050406030204"/>
                            <a:ea typeface="楷体" panose="02010609060101010101" pitchFamily="49" charset="-122"/>
                          </a:rPr>
                          <m:t>𝟕</m:t>
                        </m:r>
                      </m:den>
                    </m:f>
                  </m:oMath>
                </a14:m>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a:t>
                </a:r>
                <a14:m>
                  <m:oMath xmlns:m="http://schemas.openxmlformats.org/officeDocument/2006/math">
                    <m:f>
                      <m:fPr>
                        <m:ctrlPr>
                          <a:rPr lang="en-US" altLang="zh-CN" sz="2800" b="1" i="1" kern="100" dirty="0" smtClean="0">
                            <a:latin typeface="Cambria Math" panose="02040503050406030204"/>
                            <a:ea typeface="楷体" panose="02010609060101010101" pitchFamily="49" charset="-122"/>
                          </a:rPr>
                        </m:ctrlPr>
                      </m:fPr>
                      <m:num>
                        <m:r>
                          <a:rPr lang="en-US" altLang="zh-CN" sz="2800" b="1" i="1" kern="100" dirty="0" smtClean="0">
                            <a:latin typeface="Cambria Math" panose="02040503050406030204"/>
                            <a:ea typeface="楷体" panose="02010609060101010101" pitchFamily="49" charset="-122"/>
                          </a:rPr>
                          <m:t>𝟏</m:t>
                        </m:r>
                      </m:num>
                      <m:den>
                        <m:r>
                          <a:rPr lang="en-US" altLang="zh-CN" sz="2800" b="1" i="1" kern="100" dirty="0" smtClean="0">
                            <a:latin typeface="Cambria Math" panose="02040503050406030204"/>
                            <a:ea typeface="楷体" panose="02010609060101010101" pitchFamily="49" charset="-122"/>
                          </a:rPr>
                          <m:t>𝟕</m:t>
                        </m:r>
                      </m:den>
                    </m:f>
                  </m:oMath>
                </a14:m>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a:t>
                </a:r>
                <a14:m>
                  <m:oMath xmlns:m="http://schemas.openxmlformats.org/officeDocument/2006/math">
                    <m:f>
                      <m:fPr>
                        <m:ctrlPr>
                          <a:rPr lang="en-US" altLang="zh-CN" sz="2800" b="1" i="1" kern="100" dirty="0" smtClean="0">
                            <a:latin typeface="Cambria Math" panose="02040503050406030204"/>
                            <a:ea typeface="楷体" panose="02010609060101010101" pitchFamily="49" charset="-122"/>
                          </a:rPr>
                        </m:ctrlPr>
                      </m:fPr>
                      <m:num>
                        <m:r>
                          <a:rPr lang="en-US" altLang="zh-CN" sz="2800" b="1" i="1" kern="100" dirty="0" smtClean="0">
                            <a:latin typeface="Cambria Math" panose="02040503050406030204"/>
                            <a:ea typeface="楷体" panose="02010609060101010101" pitchFamily="49" charset="-122"/>
                          </a:rPr>
                          <m:t>𝟏</m:t>
                        </m:r>
                      </m:num>
                      <m:den>
                        <m:r>
                          <a:rPr lang="en-US" altLang="zh-CN" sz="2800" b="1" i="1" kern="100" dirty="0" smtClean="0">
                            <a:latin typeface="Cambria Math" panose="02040503050406030204"/>
                            <a:ea typeface="楷体" panose="02010609060101010101" pitchFamily="49" charset="-122"/>
                          </a:rPr>
                          <m:t>𝟐𝟏</m:t>
                        </m:r>
                      </m:den>
                    </m:f>
                    <m:r>
                      <a:rPr lang="zh-CN" altLang="en-US" sz="2800" b="1" i="1" kern="100" dirty="0" smtClean="0">
                        <a:latin typeface="Cambria Math" panose="02040503050406030204"/>
                        <a:ea typeface="楷体" panose="02010609060101010101" pitchFamily="49" charset="-122"/>
                      </a:rPr>
                      <m:t>，</m:t>
                    </m:r>
                  </m:oMath>
                </a14:m>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 </a:t>
                </a:r>
                <a14:m>
                  <m:oMath xmlns:m="http://schemas.openxmlformats.org/officeDocument/2006/math">
                    <m:f>
                      <m:fPr>
                        <m:ctrlPr>
                          <a:rPr lang="en-US" altLang="zh-CN" sz="2800" b="1" i="1" kern="100">
                            <a:latin typeface="Cambria Math" panose="02040503050406030204"/>
                            <a:ea typeface="楷体" panose="02010609060101010101" pitchFamily="49" charset="-122"/>
                          </a:rPr>
                        </m:ctrlPr>
                      </m:fPr>
                      <m:num>
                        <m:r>
                          <a:rPr lang="en-US" altLang="zh-CN" sz="2800" b="1" i="1" kern="100" smtClean="0">
                            <a:latin typeface="Cambria Math" panose="02040503050406030204"/>
                            <a:ea typeface="楷体" panose="02010609060101010101" pitchFamily="49" charset="-122"/>
                          </a:rPr>
                          <m:t>𝟏</m:t>
                        </m:r>
                      </m:num>
                      <m:den>
                        <m:r>
                          <a:rPr lang="en-US" altLang="zh-CN" sz="2800" b="1" i="1" kern="100" smtClean="0">
                            <a:latin typeface="Cambria Math" panose="02040503050406030204"/>
                            <a:ea typeface="楷体" panose="02010609060101010101" pitchFamily="49" charset="-122"/>
                          </a:rPr>
                          <m:t>𝟏𝟖𝟗</m:t>
                        </m:r>
                      </m:den>
                    </m:f>
                    <m:r>
                      <a:rPr lang="zh-CN" altLang="en-US" sz="2800" b="1" i="1" kern="100">
                        <a:latin typeface="Cambria Math" panose="02040503050406030204"/>
                        <a:ea typeface="楷体" panose="02010609060101010101" pitchFamily="49" charset="-122"/>
                      </a:rPr>
                      <m:t>，</m:t>
                    </m:r>
                  </m:oMath>
                </a14:m>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 </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b="1" dirty="0">
                  <a:latin typeface="Times New Roman" panose="02020603050405020304" pitchFamily="18" charset="0"/>
                  <a:ea typeface="楷体" panose="02010609060101010101" pitchFamily="49" charset="-122"/>
                  <a:cs typeface="Times New Roman" panose="02020603050405020304" pitchFamily="18" charset="0"/>
                </a:endParaRPr>
              </a:p>
            </p:txBody>
          </p:sp>
        </mc:Choice>
        <mc:Fallback>
          <p:sp>
            <p:nvSpPr>
              <p:cNvPr id="21" name="矩形 20"/>
              <p:cNvSpPr>
                <a:spLocks noRot="1" noChangeAspect="1" noMove="1" noResize="1" noEditPoints="1" noAdjustHandles="1" noChangeArrowheads="1" noChangeShapeType="1" noTextEdit="1"/>
              </p:cNvSpPr>
              <p:nvPr/>
            </p:nvSpPr>
            <p:spPr>
              <a:xfrm>
                <a:off x="1178541" y="1211361"/>
                <a:ext cx="5875215" cy="714811"/>
              </a:xfrm>
              <a:prstGeom prst="rect">
                <a:avLst/>
              </a:prstGeom>
              <a:blipFill rotWithShape="1">
                <a:blip r:embed="rId1"/>
                <a:stretch>
                  <a:fillRect l="-10" t="-58" r="3" b="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2" name="矩形 21"/>
              <p:cNvSpPr/>
              <p:nvPr/>
            </p:nvSpPr>
            <p:spPr>
              <a:xfrm>
                <a:off x="3540349" y="1259875"/>
                <a:ext cx="518091" cy="61273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f>
                        <m:fPr>
                          <m:ctrlPr>
                            <a:rPr lang="en-US" altLang="zh-CN" b="1" i="1" kern="100" smtClean="0">
                              <a:solidFill>
                                <a:srgbClr val="FF0000"/>
                              </a:solidFill>
                              <a:latin typeface="Cambria Math" panose="02040503050406030204"/>
                              <a:ea typeface="楷体" panose="02010609060101010101" pitchFamily="49" charset="-122"/>
                            </a:rPr>
                          </m:ctrlPr>
                        </m:fPr>
                        <m:num>
                          <m:r>
                            <a:rPr lang="en-US" altLang="zh-CN" b="1" i="1" kern="100" smtClean="0">
                              <a:solidFill>
                                <a:srgbClr val="FF0000"/>
                              </a:solidFill>
                              <a:latin typeface="Cambria Math" panose="02040503050406030204"/>
                              <a:ea typeface="楷体" panose="02010609060101010101" pitchFamily="49" charset="-122"/>
                            </a:rPr>
                            <m:t>𝟏</m:t>
                          </m:r>
                        </m:num>
                        <m:den>
                          <m:r>
                            <a:rPr lang="en-US" altLang="zh-CN" b="1" i="1" kern="100" smtClean="0">
                              <a:solidFill>
                                <a:srgbClr val="FF0000"/>
                              </a:solidFill>
                              <a:latin typeface="Cambria Math" panose="02040503050406030204"/>
                              <a:ea typeface="楷体" panose="02010609060101010101" pitchFamily="49" charset="-122"/>
                            </a:rPr>
                            <m:t>𝟔𝟑</m:t>
                          </m:r>
                        </m:den>
                      </m:f>
                    </m:oMath>
                  </m:oMathPara>
                </a14:m>
                <a:endParaRPr lang="zh-CN" altLang="en-US" dirty="0">
                  <a:latin typeface="Times New Roman" panose="02020603050405020304" pitchFamily="18" charset="0"/>
                  <a:cs typeface="Times New Roman" panose="02020603050405020304" pitchFamily="18" charset="0"/>
                </a:endParaRPr>
              </a:p>
            </p:txBody>
          </p:sp>
        </mc:Choice>
        <mc:Fallback>
          <p:sp>
            <p:nvSpPr>
              <p:cNvPr id="22" name="矩形 21"/>
              <p:cNvSpPr>
                <a:spLocks noRot="1" noChangeAspect="1" noMove="1" noResize="1" noEditPoints="1" noAdjustHandles="1" noChangeArrowheads="1" noChangeShapeType="1" noTextEdit="1"/>
              </p:cNvSpPr>
              <p:nvPr/>
            </p:nvSpPr>
            <p:spPr>
              <a:xfrm>
                <a:off x="3540349" y="1259875"/>
                <a:ext cx="518091" cy="612732"/>
              </a:xfrm>
              <a:prstGeom prst="rect">
                <a:avLst/>
              </a:prstGeom>
              <a:blipFill rotWithShape="1">
                <a:blip r:embed="rId2"/>
                <a:stretch>
                  <a:fillRect l="-43" t="-6" r="30" b="10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3" name="矩形 22"/>
              <p:cNvSpPr/>
              <p:nvPr/>
            </p:nvSpPr>
            <p:spPr>
              <a:xfrm>
                <a:off x="5220072" y="1271172"/>
                <a:ext cx="655949" cy="612796"/>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f>
                        <m:fPr>
                          <m:ctrlPr>
                            <a:rPr lang="en-US" altLang="zh-CN" b="1" i="1" kern="100" smtClean="0">
                              <a:solidFill>
                                <a:srgbClr val="FF0000"/>
                              </a:solidFill>
                              <a:latin typeface="Cambria Math" panose="02040503050406030204"/>
                              <a:ea typeface="楷体" panose="02010609060101010101" pitchFamily="49" charset="-122"/>
                            </a:rPr>
                          </m:ctrlPr>
                        </m:fPr>
                        <m:num>
                          <m:r>
                            <a:rPr lang="en-US" altLang="zh-CN" b="1" i="1" kern="100" smtClean="0">
                              <a:solidFill>
                                <a:srgbClr val="FF0000"/>
                              </a:solidFill>
                              <a:latin typeface="Cambria Math" panose="02040503050406030204"/>
                              <a:ea typeface="楷体" panose="02010609060101010101" pitchFamily="49" charset="-122"/>
                            </a:rPr>
                            <m:t>𝟏</m:t>
                          </m:r>
                        </m:num>
                        <m:den>
                          <m:r>
                            <a:rPr lang="en-US" altLang="zh-CN" b="1" i="1" kern="100" smtClean="0">
                              <a:solidFill>
                                <a:srgbClr val="FF0000"/>
                              </a:solidFill>
                              <a:latin typeface="Cambria Math" panose="02040503050406030204"/>
                              <a:ea typeface="楷体" panose="02010609060101010101" pitchFamily="49" charset="-122"/>
                            </a:rPr>
                            <m:t>𝟓𝟔𝟕</m:t>
                          </m:r>
                        </m:den>
                      </m:f>
                    </m:oMath>
                  </m:oMathPara>
                </a14:m>
                <a:endParaRPr lang="zh-CN" altLang="en-US" dirty="0">
                  <a:latin typeface="Times New Roman" panose="02020603050405020304" pitchFamily="18" charset="0"/>
                  <a:cs typeface="Times New Roman" panose="02020603050405020304" pitchFamily="18" charset="0"/>
                </a:endParaRPr>
              </a:p>
            </p:txBody>
          </p:sp>
        </mc:Choice>
        <mc:Fallback>
          <p:sp>
            <p:nvSpPr>
              <p:cNvPr id="23" name="矩形 22"/>
              <p:cNvSpPr>
                <a:spLocks noRot="1" noChangeAspect="1" noMove="1" noResize="1" noEditPoints="1" noAdjustHandles="1" noChangeArrowheads="1" noChangeShapeType="1" noTextEdit="1"/>
              </p:cNvSpPr>
              <p:nvPr/>
            </p:nvSpPr>
            <p:spPr>
              <a:xfrm>
                <a:off x="5220072" y="1271172"/>
                <a:ext cx="655949" cy="612796"/>
              </a:xfrm>
              <a:prstGeom prst="rect">
                <a:avLst/>
              </a:prstGeom>
              <a:blipFill rotWithShape="1">
                <a:blip r:embed="rId3"/>
                <a:stretch>
                  <a:fillRect l="-57" t="-88" r="56" b="9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4" name="矩形 23"/>
              <p:cNvSpPr/>
              <p:nvPr/>
            </p:nvSpPr>
            <p:spPr>
              <a:xfrm>
                <a:off x="1178541" y="2299935"/>
                <a:ext cx="5049885" cy="721159"/>
              </a:xfrm>
              <a:prstGeom prst="rect">
                <a:avLst/>
              </a:prstGeom>
            </p:spPr>
            <p:txBody>
              <a:bodyPr wrap="square">
                <a:spAutoFit/>
              </a:bodyPr>
              <a:lstStyle/>
              <a:p>
                <a:pPr>
                  <a:defRPr/>
                </a:pP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⑵ </a:t>
                </a:r>
                <a14:m>
                  <m:oMath xmlns:m="http://schemas.openxmlformats.org/officeDocument/2006/math">
                    <m:f>
                      <m:fPr>
                        <m:ctrlPr>
                          <a:rPr lang="en-US" altLang="zh-CN" sz="2800" b="1" i="1" kern="100" smtClean="0">
                            <a:latin typeface="Cambria Math" panose="02040503050406030204"/>
                            <a:ea typeface="楷体" panose="02010609060101010101" pitchFamily="49" charset="-122"/>
                          </a:rPr>
                        </m:ctrlPr>
                      </m:fPr>
                      <m:num>
                        <m:r>
                          <a:rPr lang="en-US" altLang="zh-CN" sz="2800" b="1" i="1" kern="100" smtClean="0">
                            <a:latin typeface="Cambria Math" panose="02040503050406030204"/>
                            <a:ea typeface="楷体" panose="02010609060101010101" pitchFamily="49" charset="-122"/>
                          </a:rPr>
                          <m:t>𝟓</m:t>
                        </m:r>
                      </m:num>
                      <m:den>
                        <m:r>
                          <a:rPr lang="en-US" altLang="zh-CN" sz="2800" b="1" i="1" kern="100" smtClean="0">
                            <a:latin typeface="Cambria Math" panose="02040503050406030204"/>
                            <a:ea typeface="楷体" panose="02010609060101010101" pitchFamily="49" charset="-122"/>
                          </a:rPr>
                          <m:t>𝟒𝟖</m:t>
                        </m:r>
                      </m:den>
                    </m:f>
                  </m:oMath>
                </a14:m>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a:t>
                </a:r>
                <a14:m>
                  <m:oMath xmlns:m="http://schemas.openxmlformats.org/officeDocument/2006/math">
                    <m:f>
                      <m:fPr>
                        <m:ctrlPr>
                          <a:rPr lang="en-US" altLang="zh-CN" sz="2800" b="1" i="1" kern="100" dirty="0" smtClean="0">
                            <a:latin typeface="Cambria Math" panose="02040503050406030204"/>
                            <a:ea typeface="楷体" panose="02010609060101010101" pitchFamily="49" charset="-122"/>
                          </a:rPr>
                        </m:ctrlPr>
                      </m:fPr>
                      <m:num>
                        <m:r>
                          <a:rPr lang="en-US" altLang="zh-CN" sz="2800" b="1" i="1" kern="100" dirty="0" smtClean="0">
                            <a:latin typeface="Cambria Math" panose="02040503050406030204"/>
                            <a:ea typeface="楷体" panose="02010609060101010101" pitchFamily="49" charset="-122"/>
                          </a:rPr>
                          <m:t>𝟓</m:t>
                        </m:r>
                      </m:num>
                      <m:den>
                        <m:r>
                          <a:rPr lang="en-US" altLang="zh-CN" sz="2800" b="1" i="1" kern="100" dirty="0" smtClean="0">
                            <a:latin typeface="Cambria Math" panose="02040503050406030204"/>
                            <a:ea typeface="楷体" panose="02010609060101010101" pitchFamily="49" charset="-122"/>
                          </a:rPr>
                          <m:t>𝟐𝟒</m:t>
                        </m:r>
                      </m:den>
                    </m:f>
                  </m:oMath>
                </a14:m>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a:t>
                </a:r>
                <a14:m>
                  <m:oMath xmlns:m="http://schemas.openxmlformats.org/officeDocument/2006/math">
                    <m:r>
                      <a:rPr lang="zh-CN" altLang="en-US" sz="2800" b="1" i="1" kern="100">
                        <a:latin typeface="Cambria Math" panose="02040503050406030204"/>
                        <a:ea typeface="楷体" panose="02010609060101010101" pitchFamily="49" charset="-122"/>
                      </a:rPr>
                      <m:t> </m:t>
                    </m:r>
                  </m:oMath>
                </a14:m>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14:m>
                  <m:oMath xmlns:m="http://schemas.openxmlformats.org/officeDocument/2006/math">
                    <m:r>
                      <a:rPr lang="en-US" altLang="zh-CN" sz="2800" b="1" i="1" kern="100" smtClean="0">
                        <a:latin typeface="Cambria Math" panose="02040503050406030204"/>
                        <a:ea typeface="楷体" panose="02010609060101010101" pitchFamily="49" charset="-122"/>
                      </a:rPr>
                      <m:t> </m:t>
                    </m:r>
                    <m:r>
                      <a:rPr lang="zh-CN" altLang="en-US" sz="2800" b="1" i="1" kern="100">
                        <a:latin typeface="Cambria Math" panose="02040503050406030204"/>
                        <a:ea typeface="楷体" panose="02010609060101010101" pitchFamily="49" charset="-122"/>
                      </a:rPr>
                      <m:t>，</m:t>
                    </m:r>
                    <m:r>
                      <a:rPr lang="zh-CN" altLang="en-US" sz="2800" b="1" i="1" kern="100">
                        <a:latin typeface="Cambria Math" panose="02040503050406030204"/>
                        <a:ea typeface="楷体" panose="02010609060101010101" pitchFamily="49" charset="-122"/>
                      </a:rPr>
                      <m:t> </m:t>
                    </m:r>
                  </m:oMath>
                </a14:m>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 </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b="1" dirty="0">
                  <a:latin typeface="Times New Roman" panose="02020603050405020304" pitchFamily="18" charset="0"/>
                  <a:ea typeface="楷体" panose="02010609060101010101" pitchFamily="49" charset="-122"/>
                  <a:cs typeface="Times New Roman" panose="02020603050405020304" pitchFamily="18" charset="0"/>
                </a:endParaRPr>
              </a:p>
            </p:txBody>
          </p:sp>
        </mc:Choice>
        <mc:Fallback>
          <p:sp>
            <p:nvSpPr>
              <p:cNvPr id="24" name="矩形 23"/>
              <p:cNvSpPr>
                <a:spLocks noRot="1" noChangeAspect="1" noMove="1" noResize="1" noEditPoints="1" noAdjustHandles="1" noChangeArrowheads="1" noChangeShapeType="1" noTextEdit="1"/>
              </p:cNvSpPr>
              <p:nvPr/>
            </p:nvSpPr>
            <p:spPr>
              <a:xfrm>
                <a:off x="1178541" y="2299935"/>
                <a:ext cx="5049885" cy="721159"/>
              </a:xfrm>
              <a:prstGeom prst="rect">
                <a:avLst/>
              </a:prstGeom>
              <a:blipFill rotWithShape="1">
                <a:blip r:embed="rId4"/>
                <a:stretch>
                  <a:fillRect l="-12" t="-83" r="7" b="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5" name="矩形 24"/>
              <p:cNvSpPr/>
              <p:nvPr/>
            </p:nvSpPr>
            <p:spPr>
              <a:xfrm>
                <a:off x="3200289" y="2355046"/>
                <a:ext cx="518091" cy="616515"/>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f>
                        <m:fPr>
                          <m:ctrlPr>
                            <a:rPr lang="en-US" altLang="zh-CN" b="1" i="1" kern="100" smtClean="0">
                              <a:solidFill>
                                <a:srgbClr val="FF0000"/>
                              </a:solidFill>
                              <a:latin typeface="Cambria Math" panose="02040503050406030204"/>
                              <a:ea typeface="楷体" panose="02010609060101010101" pitchFamily="49" charset="-122"/>
                            </a:rPr>
                          </m:ctrlPr>
                        </m:fPr>
                        <m:num>
                          <m:r>
                            <a:rPr lang="en-US" altLang="zh-CN" b="1" i="1" kern="100" smtClean="0">
                              <a:solidFill>
                                <a:srgbClr val="FF0000"/>
                              </a:solidFill>
                              <a:latin typeface="Cambria Math" panose="02040503050406030204"/>
                              <a:ea typeface="楷体" panose="02010609060101010101" pitchFamily="49" charset="-122"/>
                            </a:rPr>
                            <m:t>𝟓</m:t>
                          </m:r>
                        </m:num>
                        <m:den>
                          <m:r>
                            <a:rPr lang="en-US" altLang="zh-CN" b="1" i="1" kern="100" smtClean="0">
                              <a:solidFill>
                                <a:srgbClr val="FF0000"/>
                              </a:solidFill>
                              <a:latin typeface="Cambria Math" panose="02040503050406030204"/>
                              <a:ea typeface="楷体" panose="02010609060101010101" pitchFamily="49" charset="-122"/>
                            </a:rPr>
                            <m:t>𝟏𝟐</m:t>
                          </m:r>
                        </m:den>
                      </m:f>
                    </m:oMath>
                  </m:oMathPara>
                </a14:m>
                <a:endParaRPr lang="zh-CN" altLang="en-US" dirty="0">
                  <a:latin typeface="Times New Roman" panose="02020603050405020304" pitchFamily="18" charset="0"/>
                  <a:cs typeface="Times New Roman" panose="02020603050405020304" pitchFamily="18" charset="0"/>
                </a:endParaRPr>
              </a:p>
            </p:txBody>
          </p:sp>
        </mc:Choice>
        <mc:Fallback>
          <p:sp>
            <p:nvSpPr>
              <p:cNvPr id="25" name="矩形 24"/>
              <p:cNvSpPr>
                <a:spLocks noRot="1" noChangeAspect="1" noMove="1" noResize="1" noEditPoints="1" noAdjustHandles="1" noChangeArrowheads="1" noChangeShapeType="1" noTextEdit="1"/>
              </p:cNvSpPr>
              <p:nvPr/>
            </p:nvSpPr>
            <p:spPr>
              <a:xfrm>
                <a:off x="3200289" y="2355046"/>
                <a:ext cx="518091" cy="616515"/>
              </a:xfrm>
              <a:prstGeom prst="rect">
                <a:avLst/>
              </a:prstGeom>
              <a:blipFill rotWithShape="1">
                <a:blip r:embed="rId5"/>
                <a:stretch>
                  <a:fillRect l="-101" t="-76" r="88" b="6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6" name="矩形 25"/>
              <p:cNvSpPr/>
              <p:nvPr/>
            </p:nvSpPr>
            <p:spPr>
              <a:xfrm>
                <a:off x="4283968" y="2312834"/>
                <a:ext cx="380232" cy="618311"/>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f>
                        <m:fPr>
                          <m:ctrlPr>
                            <a:rPr lang="en-US" altLang="zh-CN" b="1" i="1" kern="100" smtClean="0">
                              <a:solidFill>
                                <a:srgbClr val="FF0000"/>
                              </a:solidFill>
                              <a:latin typeface="Cambria Math" panose="02040503050406030204"/>
                              <a:ea typeface="楷体" panose="02010609060101010101" pitchFamily="49" charset="-122"/>
                            </a:rPr>
                          </m:ctrlPr>
                        </m:fPr>
                        <m:num>
                          <m:r>
                            <a:rPr lang="en-US" altLang="zh-CN" b="1" i="1" kern="100" smtClean="0">
                              <a:solidFill>
                                <a:srgbClr val="FF0000"/>
                              </a:solidFill>
                              <a:latin typeface="Cambria Math" panose="02040503050406030204"/>
                              <a:ea typeface="楷体" panose="02010609060101010101" pitchFamily="49" charset="-122"/>
                            </a:rPr>
                            <m:t>𝟓</m:t>
                          </m:r>
                        </m:num>
                        <m:den>
                          <m:r>
                            <a:rPr lang="en-US" altLang="zh-CN" b="1" i="1" kern="100" smtClean="0">
                              <a:solidFill>
                                <a:srgbClr val="FF0000"/>
                              </a:solidFill>
                              <a:latin typeface="Cambria Math" panose="02040503050406030204"/>
                              <a:ea typeface="楷体" panose="02010609060101010101" pitchFamily="49" charset="-122"/>
                            </a:rPr>
                            <m:t>𝟔</m:t>
                          </m:r>
                        </m:den>
                      </m:f>
                    </m:oMath>
                  </m:oMathPara>
                </a14:m>
                <a:endParaRPr lang="zh-CN" altLang="en-US" dirty="0">
                  <a:latin typeface="Times New Roman" panose="02020603050405020304" pitchFamily="18" charset="0"/>
                  <a:cs typeface="Times New Roman" panose="02020603050405020304" pitchFamily="18" charset="0"/>
                </a:endParaRPr>
              </a:p>
            </p:txBody>
          </p:sp>
        </mc:Choice>
        <mc:Fallback>
          <p:sp>
            <p:nvSpPr>
              <p:cNvPr id="26" name="矩形 25"/>
              <p:cNvSpPr>
                <a:spLocks noRot="1" noChangeAspect="1" noMove="1" noResize="1" noEditPoints="1" noAdjustHandles="1" noChangeArrowheads="1" noChangeShapeType="1" noTextEdit="1"/>
              </p:cNvSpPr>
              <p:nvPr/>
            </p:nvSpPr>
            <p:spPr>
              <a:xfrm>
                <a:off x="4283968" y="2312834"/>
                <a:ext cx="380232" cy="618311"/>
              </a:xfrm>
              <a:prstGeom prst="rect">
                <a:avLst/>
              </a:prstGeom>
              <a:blipFill rotWithShape="1">
                <a:blip r:embed="rId6"/>
                <a:stretch>
                  <a:fillRect l="-68" t="-27" r="33" b="1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7" name="矩形 26"/>
              <p:cNvSpPr/>
              <p:nvPr/>
            </p:nvSpPr>
            <p:spPr>
              <a:xfrm>
                <a:off x="1178540" y="3219822"/>
                <a:ext cx="5195097" cy="714683"/>
              </a:xfrm>
              <a:prstGeom prst="rect">
                <a:avLst/>
              </a:prstGeom>
            </p:spPr>
            <p:txBody>
              <a:bodyPr wrap="square">
                <a:spAutoFit/>
              </a:bodyPr>
              <a:lstStyle/>
              <a:p>
                <a:pPr>
                  <a:defRPr/>
                </a:pP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⑶ </a:t>
                </a:r>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5</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1</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a:t>
                </a:r>
                <a14:m>
                  <m:oMath xmlns:m="http://schemas.openxmlformats.org/officeDocument/2006/math">
                    <m:f>
                      <m:fPr>
                        <m:ctrlPr>
                          <a:rPr lang="en-US" altLang="zh-CN" sz="2800" b="1" i="1" kern="100" dirty="0" smtClean="0">
                            <a:latin typeface="Cambria Math" panose="02040503050406030204"/>
                            <a:ea typeface="楷体" panose="02010609060101010101" pitchFamily="49" charset="-122"/>
                          </a:rPr>
                        </m:ctrlPr>
                      </m:fPr>
                      <m:num>
                        <m:r>
                          <a:rPr lang="en-US" altLang="zh-CN" sz="2800" b="1" i="1" kern="100" dirty="0" smtClean="0">
                            <a:latin typeface="Cambria Math" panose="02040503050406030204"/>
                            <a:ea typeface="楷体" panose="02010609060101010101" pitchFamily="49" charset="-122"/>
                          </a:rPr>
                          <m:t>𝟏</m:t>
                        </m:r>
                      </m:num>
                      <m:den>
                        <m:r>
                          <a:rPr lang="en-US" altLang="zh-CN" sz="2800" b="1" i="1" kern="100" dirty="0" smtClean="0">
                            <a:latin typeface="Cambria Math" panose="02040503050406030204"/>
                            <a:ea typeface="楷体" panose="02010609060101010101" pitchFamily="49" charset="-122"/>
                          </a:rPr>
                          <m:t>𝟓</m:t>
                        </m:r>
                      </m:den>
                    </m:f>
                    <m:r>
                      <a:rPr lang="zh-CN" altLang="en-US" sz="2800" b="1" i="1" kern="100" dirty="0" smtClean="0">
                        <a:latin typeface="Cambria Math" panose="02040503050406030204"/>
                        <a:ea typeface="楷体" panose="02010609060101010101" pitchFamily="49" charset="-122"/>
                      </a:rPr>
                      <m:t>，</m:t>
                    </m:r>
                    <m:r>
                      <a:rPr lang="zh-CN" altLang="en-US" sz="2800" b="1" i="1" kern="100">
                        <a:latin typeface="Cambria Math" panose="02040503050406030204"/>
                        <a:ea typeface="楷体" panose="02010609060101010101" pitchFamily="49" charset="-122"/>
                      </a:rPr>
                      <m:t> </m:t>
                    </m:r>
                  </m:oMath>
                </a14:m>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14:m>
                  <m:oMath xmlns:m="http://schemas.openxmlformats.org/officeDocument/2006/math">
                    <m:r>
                      <a:rPr lang="en-US" altLang="zh-CN" sz="2800" b="1" i="1" kern="100" smtClean="0">
                        <a:latin typeface="Cambria Math" panose="02040503050406030204"/>
                        <a:ea typeface="楷体" panose="02010609060101010101" pitchFamily="49" charset="-122"/>
                      </a:rPr>
                      <m:t> </m:t>
                    </m:r>
                    <m:r>
                      <a:rPr lang="zh-CN" altLang="en-US" sz="2800" b="1" i="1" kern="100">
                        <a:latin typeface="Cambria Math" panose="02040503050406030204"/>
                        <a:ea typeface="楷体" panose="02010609060101010101" pitchFamily="49" charset="-122"/>
                      </a:rPr>
                      <m:t>，</m:t>
                    </m:r>
                    <m:r>
                      <a:rPr lang="zh-CN" altLang="en-US" sz="2800" b="1" i="1" kern="100">
                        <a:latin typeface="Cambria Math" panose="02040503050406030204"/>
                        <a:ea typeface="楷体" panose="02010609060101010101" pitchFamily="49" charset="-122"/>
                      </a:rPr>
                      <m:t> </m:t>
                    </m:r>
                  </m:oMath>
                </a14:m>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kern="100" dirty="0">
                    <a:latin typeface="Times New Roman" panose="02020603050405020304" pitchFamily="18" charset="0"/>
                    <a:ea typeface="楷体" panose="02010609060101010101" pitchFamily="49" charset="-122"/>
                    <a:cs typeface="Times New Roman" panose="02020603050405020304" pitchFamily="18" charset="0"/>
                  </a:rPr>
                  <a:t>) </a:t>
                </a:r>
                <a:r>
                  <a:rPr lang="zh-CN" altLang="en-US" sz="2800" b="1" kern="100"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b="1" dirty="0">
                  <a:latin typeface="Times New Roman" panose="02020603050405020304" pitchFamily="18" charset="0"/>
                  <a:ea typeface="楷体" panose="02010609060101010101" pitchFamily="49" charset="-122"/>
                  <a:cs typeface="Times New Roman" panose="02020603050405020304" pitchFamily="18" charset="0"/>
                </a:endParaRPr>
              </a:p>
            </p:txBody>
          </p:sp>
        </mc:Choice>
        <mc:Fallback>
          <p:sp>
            <p:nvSpPr>
              <p:cNvPr id="27" name="矩形 26"/>
              <p:cNvSpPr>
                <a:spLocks noRot="1" noChangeAspect="1" noMove="1" noResize="1" noEditPoints="1" noAdjustHandles="1" noChangeArrowheads="1" noChangeShapeType="1" noTextEdit="1"/>
              </p:cNvSpPr>
              <p:nvPr/>
            </p:nvSpPr>
            <p:spPr>
              <a:xfrm>
                <a:off x="1178540" y="3219822"/>
                <a:ext cx="5195097" cy="714683"/>
              </a:xfrm>
              <a:prstGeom prst="rect">
                <a:avLst/>
              </a:prstGeom>
              <a:blipFill rotWithShape="1">
                <a:blip r:embed="rId7"/>
                <a:stretch>
                  <a:fillRect l="-12" t="-52" r="3" b="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8" name="矩形 27"/>
              <p:cNvSpPr/>
              <p:nvPr/>
            </p:nvSpPr>
            <p:spPr>
              <a:xfrm>
                <a:off x="3505647" y="3234104"/>
                <a:ext cx="518091" cy="612796"/>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f>
                        <m:fPr>
                          <m:ctrlPr>
                            <a:rPr lang="en-US" altLang="zh-CN" b="1" i="1" kern="100" smtClean="0">
                              <a:solidFill>
                                <a:srgbClr val="FF0000"/>
                              </a:solidFill>
                              <a:latin typeface="Cambria Math" panose="02040503050406030204"/>
                              <a:ea typeface="楷体" panose="02010609060101010101" pitchFamily="49" charset="-122"/>
                            </a:rPr>
                          </m:ctrlPr>
                        </m:fPr>
                        <m:num>
                          <m:r>
                            <a:rPr lang="en-US" altLang="zh-CN" b="1" i="1" kern="100" smtClean="0">
                              <a:solidFill>
                                <a:srgbClr val="FF0000"/>
                              </a:solidFill>
                              <a:latin typeface="Cambria Math" panose="02040503050406030204"/>
                              <a:ea typeface="楷体" panose="02010609060101010101" pitchFamily="49" charset="-122"/>
                            </a:rPr>
                            <m:t>𝟏</m:t>
                          </m:r>
                        </m:num>
                        <m:den>
                          <m:r>
                            <a:rPr lang="en-US" altLang="zh-CN" b="1" i="1" kern="100" smtClean="0">
                              <a:solidFill>
                                <a:srgbClr val="FF0000"/>
                              </a:solidFill>
                              <a:latin typeface="Cambria Math" panose="02040503050406030204"/>
                              <a:ea typeface="楷体" panose="02010609060101010101" pitchFamily="49" charset="-122"/>
                            </a:rPr>
                            <m:t>𝟐𝟓</m:t>
                          </m:r>
                        </m:den>
                      </m:f>
                    </m:oMath>
                  </m:oMathPara>
                </a14:m>
                <a:endParaRPr lang="zh-CN" altLang="en-US" dirty="0">
                  <a:latin typeface="Times New Roman" panose="02020603050405020304" pitchFamily="18" charset="0"/>
                  <a:cs typeface="Times New Roman" panose="02020603050405020304" pitchFamily="18" charset="0"/>
                </a:endParaRPr>
              </a:p>
            </p:txBody>
          </p:sp>
        </mc:Choice>
        <mc:Fallback>
          <p:sp>
            <p:nvSpPr>
              <p:cNvPr id="28" name="矩形 27"/>
              <p:cNvSpPr>
                <a:spLocks noRot="1" noChangeAspect="1" noMove="1" noResize="1" noEditPoints="1" noAdjustHandles="1" noChangeArrowheads="1" noChangeShapeType="1" noTextEdit="1"/>
              </p:cNvSpPr>
              <p:nvPr/>
            </p:nvSpPr>
            <p:spPr>
              <a:xfrm>
                <a:off x="3505647" y="3234104"/>
                <a:ext cx="518091" cy="612796"/>
              </a:xfrm>
              <a:prstGeom prst="rect">
                <a:avLst/>
              </a:prstGeom>
              <a:blipFill rotWithShape="1">
                <a:blip r:embed="rId8"/>
                <a:stretch>
                  <a:fillRect l="-86" t="-8" r="73" b="1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9" name="矩形 28"/>
              <p:cNvSpPr/>
              <p:nvPr/>
            </p:nvSpPr>
            <p:spPr>
              <a:xfrm>
                <a:off x="4528300" y="3180998"/>
                <a:ext cx="655949" cy="612796"/>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f>
                        <m:fPr>
                          <m:ctrlPr>
                            <a:rPr lang="en-US" altLang="zh-CN" b="1" i="1" kern="100" smtClean="0">
                              <a:solidFill>
                                <a:srgbClr val="FF0000"/>
                              </a:solidFill>
                              <a:latin typeface="Cambria Math" panose="02040503050406030204"/>
                              <a:ea typeface="楷体" panose="02010609060101010101" pitchFamily="49" charset="-122"/>
                            </a:rPr>
                          </m:ctrlPr>
                        </m:fPr>
                        <m:num>
                          <m:r>
                            <a:rPr lang="en-US" altLang="zh-CN" b="1" i="1" kern="100" smtClean="0">
                              <a:solidFill>
                                <a:srgbClr val="FF0000"/>
                              </a:solidFill>
                              <a:latin typeface="Cambria Math" panose="02040503050406030204"/>
                              <a:ea typeface="楷体" panose="02010609060101010101" pitchFamily="49" charset="-122"/>
                            </a:rPr>
                            <m:t>𝟏</m:t>
                          </m:r>
                        </m:num>
                        <m:den>
                          <m:r>
                            <a:rPr lang="en-US" altLang="zh-CN" b="1" i="1" kern="100" smtClean="0">
                              <a:solidFill>
                                <a:srgbClr val="FF0000"/>
                              </a:solidFill>
                              <a:latin typeface="Cambria Math" panose="02040503050406030204"/>
                              <a:ea typeface="楷体" panose="02010609060101010101" pitchFamily="49" charset="-122"/>
                            </a:rPr>
                            <m:t>𝟏𝟐𝟓</m:t>
                          </m:r>
                        </m:den>
                      </m:f>
                    </m:oMath>
                  </m:oMathPara>
                </a14:m>
                <a:endParaRPr lang="zh-CN" altLang="en-US" dirty="0">
                  <a:latin typeface="Times New Roman" panose="02020603050405020304" pitchFamily="18" charset="0"/>
                  <a:cs typeface="Times New Roman" panose="02020603050405020304" pitchFamily="18" charset="0"/>
                </a:endParaRPr>
              </a:p>
            </p:txBody>
          </p:sp>
        </mc:Choice>
        <mc:Fallback>
          <p:sp>
            <p:nvSpPr>
              <p:cNvPr id="29" name="矩形 28"/>
              <p:cNvSpPr>
                <a:spLocks noRot="1" noChangeAspect="1" noMove="1" noResize="1" noEditPoints="1" noAdjustHandles="1" noChangeArrowheads="1" noChangeShapeType="1" noTextEdit="1"/>
              </p:cNvSpPr>
              <p:nvPr/>
            </p:nvSpPr>
            <p:spPr>
              <a:xfrm>
                <a:off x="4528300" y="3180998"/>
                <a:ext cx="655949" cy="612796"/>
              </a:xfrm>
              <a:prstGeom prst="rect">
                <a:avLst/>
              </a:prstGeom>
              <a:blipFill rotWithShape="1">
                <a:blip r:embed="rId9"/>
                <a:stretch>
                  <a:fillRect l="-18" t="-46" r="17" b="50"/>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up)">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up)">
                                      <p:cBhvr>
                                        <p:cTn id="29" dur="500"/>
                                        <p:tgtEl>
                                          <p:spTgt spid="2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up)">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up)">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up)">
                                      <p:cBhvr>
                                        <p:cTn id="44" dur="500"/>
                                        <p:tgtEl>
                                          <p:spTgt spid="2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up)">
                                      <p:cBhvr>
                                        <p:cTn id="4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683260" y="1751965"/>
            <a:ext cx="7500620" cy="2773680"/>
          </a:xfrm>
          <a:prstGeom prst="rect">
            <a:avLst/>
          </a:prstGeom>
        </p:spPr>
      </p:pic>
      <p:sp>
        <p:nvSpPr>
          <p:cNvPr id="3" name="Rectangle 5"/>
          <p:cNvSpPr>
            <a:spLocks noChangeArrowheads="1"/>
          </p:cNvSpPr>
          <p:nvPr/>
        </p:nvSpPr>
        <p:spPr bwMode="auto">
          <a:xfrm>
            <a:off x="783813" y="1059582"/>
            <a:ext cx="5165517" cy="500137"/>
          </a:xfrm>
          <a:prstGeom prst="rect">
            <a:avLst/>
          </a:prstGeom>
          <a:noFill/>
          <a:effectLst>
            <a:softEdge rad="0"/>
          </a:effectLst>
        </p:spPr>
        <p:txBody>
          <a:bodyPr wrap="none" lIns="68580" tIns="34290" rIns="68580" bIns="34290" rtlCol="0">
            <a:spAutoFit/>
          </a:bodyPr>
          <a:lstStyle/>
          <a:p>
            <a:r>
              <a:rPr lang="zh-CN" altLang="zh-CN" sz="2800" b="1" dirty="0">
                <a:latin typeface="+mn-ea"/>
              </a:rPr>
              <a:t>这节课你们都学会了哪些知识？</a:t>
            </a:r>
            <a:endParaRPr lang="zh-CN" altLang="en-US" sz="2800" b="1" dirty="0">
              <a:latin typeface="+mn-ea"/>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193" y="492071"/>
            <a:ext cx="366860" cy="456339"/>
          </a:xfrm>
          <a:prstGeom prst="rect">
            <a:avLst/>
          </a:prstGeom>
        </p:spPr>
      </p:pic>
      <p:sp>
        <p:nvSpPr>
          <p:cNvPr id="12" name="文本框 14"/>
          <p:cNvSpPr txBox="1"/>
          <p:nvPr/>
        </p:nvSpPr>
        <p:spPr>
          <a:xfrm>
            <a:off x="611560" y="411510"/>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课堂小结</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9" name="Rectangle 13"/>
          <p:cNvSpPr>
            <a:spLocks noChangeArrowheads="1"/>
          </p:cNvSpPr>
          <p:nvPr/>
        </p:nvSpPr>
        <p:spPr bwMode="auto">
          <a:xfrm>
            <a:off x="1115616" y="2098659"/>
            <a:ext cx="6210300" cy="2027863"/>
          </a:xfrm>
          <a:prstGeom prst="rect">
            <a:avLst/>
          </a:prstGeom>
          <a:solidFill>
            <a:schemeClr val="accent5">
              <a:lumMod val="40000"/>
              <a:lumOff val="6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9pPr>
          </a:lstStyle>
          <a:p>
            <a:pPr eaLnBrk="1" fontAlgn="auto" hangingPunct="1">
              <a:lnSpc>
                <a:spcPct val="120000"/>
              </a:lnSpc>
              <a:spcAft>
                <a:spcPts val="0"/>
              </a:spcAft>
              <a:buNone/>
              <a:defRPr/>
            </a:pPr>
            <a:r>
              <a:rPr lang="zh-CN" altLang="en-US" sz="2400" b="1" dirty="0">
                <a:latin typeface="楷体" panose="02010609060101010101" pitchFamily="49" charset="-122"/>
                <a:ea typeface="楷体" panose="02010609060101010101" pitchFamily="49" charset="-122"/>
              </a:rPr>
              <a:t>按规律排列一组数时，常见的排列规律有</a:t>
            </a:r>
            <a:r>
              <a:rPr lang="en-US" altLang="zh-CN"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eaLnBrk="1" fontAlgn="auto" hangingPunct="1">
              <a:lnSpc>
                <a:spcPct val="120000"/>
              </a:lnSpc>
              <a:spcAft>
                <a:spcPts val="0"/>
              </a:spcAft>
              <a:buNone/>
              <a:defRPr/>
            </a:pP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一列数中</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相邻两项的差是固定值。</a:t>
            </a:r>
            <a:endParaRPr lang="zh-CN" altLang="en-US" sz="2400" b="1" dirty="0">
              <a:latin typeface="楷体" panose="02010609060101010101" pitchFamily="49" charset="-122"/>
              <a:ea typeface="楷体" panose="02010609060101010101" pitchFamily="49" charset="-122"/>
            </a:endParaRPr>
          </a:p>
          <a:p>
            <a:pPr eaLnBrk="1" fontAlgn="auto" hangingPunct="1">
              <a:lnSpc>
                <a:spcPct val="120000"/>
              </a:lnSpc>
              <a:spcAft>
                <a:spcPts val="0"/>
              </a:spcAft>
              <a:buNone/>
              <a:defRPr/>
            </a:pP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一列数中</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后一项是前一项的几倍。</a:t>
            </a:r>
            <a:endParaRPr lang="zh-CN" altLang="en-US" sz="2400" b="1" dirty="0">
              <a:latin typeface="楷体" panose="02010609060101010101" pitchFamily="49" charset="-122"/>
              <a:ea typeface="楷体" panose="02010609060101010101" pitchFamily="49" charset="-122"/>
            </a:endParaRPr>
          </a:p>
          <a:p>
            <a:pPr eaLnBrk="1" fontAlgn="auto" hangingPunct="1">
              <a:lnSpc>
                <a:spcPct val="120000"/>
              </a:lnSpc>
              <a:spcAft>
                <a:spcPts val="0"/>
              </a:spcAft>
              <a:buNone/>
              <a:defRPr/>
            </a:pPr>
            <a:r>
              <a:rPr lang="en-US" altLang="zh-CN" sz="2400" b="1" dirty="0">
                <a:latin typeface="楷体" panose="02010609060101010101" pitchFamily="49" charset="-122"/>
                <a:ea typeface="楷体" panose="02010609060101010101" pitchFamily="49" charset="-122"/>
              </a:rPr>
              <a:t>3.</a:t>
            </a:r>
            <a:r>
              <a:rPr lang="zh-CN" altLang="en-US" sz="2400" b="1" dirty="0">
                <a:latin typeface="楷体" panose="02010609060101010101" pitchFamily="49" charset="-122"/>
                <a:ea typeface="楷体" panose="02010609060101010101" pitchFamily="49" charset="-122"/>
              </a:rPr>
              <a:t>一列数中</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前几项之和等于后一项。</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14"/>
          <p:cNvSpPr txBox="1"/>
          <p:nvPr/>
        </p:nvSpPr>
        <p:spPr>
          <a:xfrm>
            <a:off x="611560" y="439395"/>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课前导入</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2082" y="492072"/>
            <a:ext cx="366860" cy="456339"/>
          </a:xfrm>
          <a:prstGeom prst="rect">
            <a:avLst/>
          </a:prstGeom>
        </p:spPr>
      </p:pic>
      <p:sp>
        <p:nvSpPr>
          <p:cNvPr id="14" name="AutoShape 27"/>
          <p:cNvSpPr/>
          <p:nvPr/>
        </p:nvSpPr>
        <p:spPr>
          <a:xfrm>
            <a:off x="2089982" y="1356393"/>
            <a:ext cx="3238613" cy="943610"/>
          </a:xfrm>
          <a:prstGeom prst="wedgeRoundRectCallout">
            <a:avLst>
              <a:gd name="adj1" fmla="val -55796"/>
              <a:gd name="adj2" fmla="val 10890"/>
              <a:gd name="adj3" fmla="val 16667"/>
            </a:avLst>
          </a:prstGeom>
          <a:solidFill>
            <a:srgbClr val="92D050"/>
          </a:solidFill>
          <a:ln w="19050" cap="flat" cmpd="sng">
            <a:solidFill>
              <a:srgbClr val="3399FF"/>
            </a:solidFill>
            <a:prstDash val="solid"/>
            <a:miter/>
            <a:headEnd type="none" w="med" len="med"/>
            <a:tailEnd type="none" w="med" len="med"/>
          </a:ln>
        </p:spPr>
        <p:txBody>
          <a:bodyPr anchor="t"/>
          <a:lstStyle/>
          <a:p>
            <a:r>
              <a:rPr lang="zh-CN" altLang="en-US" sz="2800" b="1" dirty="0">
                <a:latin typeface="楷体" panose="02010609060101010101" pitchFamily="49" charset="-122"/>
                <a:ea typeface="楷体" panose="02010609060101010101" pitchFamily="49" charset="-122"/>
              </a:rPr>
              <a:t>你知道一个数除以分数的计算方法吗？</a:t>
            </a:r>
            <a:endParaRPr lang="zh-CN" altLang="en-US" sz="2800" b="1" dirty="0">
              <a:latin typeface="楷体" panose="02010609060101010101" pitchFamily="49" charset="-122"/>
              <a:ea typeface="楷体" panose="02010609060101010101" pitchFamily="49" charset="-122"/>
            </a:endParaRPr>
          </a:p>
        </p:txBody>
      </p:sp>
      <p:pic>
        <p:nvPicPr>
          <p:cNvPr id="15" name="图片 14" descr="p007-04-01"/>
          <p:cNvPicPr>
            <a:picLocks noChangeAspect="1"/>
          </p:cNvPicPr>
          <p:nvPr/>
        </p:nvPicPr>
        <p:blipFill>
          <a:blip r:embed="rId2"/>
          <a:stretch>
            <a:fillRect/>
          </a:stretch>
        </p:blipFill>
        <p:spPr>
          <a:xfrm>
            <a:off x="720027" y="1356393"/>
            <a:ext cx="1227455" cy="1617345"/>
          </a:xfrm>
          <a:prstGeom prst="rect">
            <a:avLst/>
          </a:prstGeom>
        </p:spPr>
      </p:pic>
      <p:sp>
        <p:nvSpPr>
          <p:cNvPr id="4" name="矩形 3"/>
          <p:cNvSpPr/>
          <p:nvPr/>
        </p:nvSpPr>
        <p:spPr>
          <a:xfrm>
            <a:off x="2448274" y="2669424"/>
            <a:ext cx="3923926" cy="1057790"/>
          </a:xfrm>
          <a:prstGeom prst="rect">
            <a:avLst/>
          </a:prstGeom>
        </p:spPr>
        <p:txBody>
          <a:bodyPr wrap="square">
            <a:spAutoFit/>
          </a:bodyPr>
          <a:lstStyle/>
          <a:p>
            <a:pPr lvl="0">
              <a:lnSpc>
                <a:spcPct val="120000"/>
              </a:lnSpc>
              <a:spcBef>
                <a:spcPct val="0"/>
              </a:spcBef>
              <a:defRPr/>
            </a:pPr>
            <a:r>
              <a:rPr lang="zh-CN" altLang="en-US" sz="2800" b="1" dirty="0">
                <a:solidFill>
                  <a:prstClr val="black"/>
                </a:solidFill>
                <a:latin typeface="楷体" panose="02010609060101010101" pitchFamily="49" charset="-122"/>
                <a:ea typeface="楷体" panose="02010609060101010101" pitchFamily="49" charset="-122"/>
              </a:rPr>
              <a:t>一个数除以分数等于这个数乘分数的倒数。</a:t>
            </a:r>
            <a:endParaRPr lang="zh-CN" altLang="en-US" sz="2800" b="1" dirty="0">
              <a:solidFill>
                <a:prstClr val="black"/>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par>
                                <p:cTn id="10" presetID="55"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strVal val="#ppt_w*0.70"/>
                                          </p:val>
                                        </p:tav>
                                        <p:tav tm="100000">
                                          <p:val>
                                            <p:strVal val="#ppt_w"/>
                                          </p:val>
                                        </p:tav>
                                      </p:tavLst>
                                    </p:anim>
                                    <p:anim calcmode="lin" valueType="num">
                                      <p:cBhvr>
                                        <p:cTn id="13" dur="1000" fill="hold"/>
                                        <p:tgtEl>
                                          <p:spTgt spid="15"/>
                                        </p:tgtEl>
                                        <p:attrNameLst>
                                          <p:attrName>ppt_h</p:attrName>
                                        </p:attrNameLst>
                                      </p:cBhvr>
                                      <p:tavLst>
                                        <p:tav tm="0">
                                          <p:val>
                                            <p:strVal val="#ppt_h"/>
                                          </p:val>
                                        </p:tav>
                                        <p:tav tm="100000">
                                          <p:val>
                                            <p:strVal val="#ppt_h"/>
                                          </p:val>
                                        </p:tav>
                                      </p:tavLst>
                                    </p:anim>
                                    <p:animEffect transition="in" filter="fade">
                                      <p:cBhvr>
                                        <p:cTn id="14" dur="1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6" name="矩形 1"/>
          <p:cNvSpPr>
            <a:spLocks noChangeArrowheads="1"/>
          </p:cNvSpPr>
          <p:nvPr/>
        </p:nvSpPr>
        <p:spPr bwMode="auto">
          <a:xfrm>
            <a:off x="755576" y="1040418"/>
            <a:ext cx="64678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用另外的形式把下面的数重新排列。</a:t>
            </a:r>
            <a:endParaRPr lang="zh-CN" altLang="zh-CN" sz="2800" b="1" dirty="0">
              <a:latin typeface="楷体" panose="02010609060101010101" pitchFamily="49" charset="-122"/>
              <a:ea typeface="楷体" panose="02010609060101010101" pitchFamily="49" charset="-122"/>
            </a:endParaRPr>
          </a:p>
        </p:txBody>
      </p:sp>
      <p:sp>
        <p:nvSpPr>
          <p:cNvPr id="6" name="矩形 5"/>
          <p:cNvSpPr>
            <a:spLocks noChangeArrowheads="1"/>
          </p:cNvSpPr>
          <p:nvPr/>
        </p:nvSpPr>
        <p:spPr bwMode="auto">
          <a:xfrm>
            <a:off x="484188" y="2192546"/>
            <a:ext cx="25923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rgbClr val="00B050"/>
                </a:solidFill>
                <a:latin typeface="楷体" panose="02010609060101010101" pitchFamily="49" charset="-122"/>
                <a:ea typeface="楷体" panose="02010609060101010101" pitchFamily="49" charset="-122"/>
              </a:rPr>
              <a:t>1.</a:t>
            </a:r>
            <a:r>
              <a:rPr lang="zh-CN" altLang="en-US" sz="2800" b="1" dirty="0">
                <a:solidFill>
                  <a:srgbClr val="00B050"/>
                </a:solidFill>
                <a:latin typeface="楷体" panose="02010609060101010101" pitchFamily="49" charset="-122"/>
                <a:ea typeface="楷体" panose="02010609060101010101" pitchFamily="49" charset="-122"/>
              </a:rPr>
              <a:t>理解题意。</a:t>
            </a:r>
            <a:endParaRPr lang="zh-CN" altLang="zh-CN" sz="2800" b="1" dirty="0">
              <a:solidFill>
                <a:srgbClr val="00B050"/>
              </a:solidFill>
              <a:latin typeface="楷体" panose="02010609060101010101" pitchFamily="49" charset="-122"/>
              <a:ea typeface="楷体" panose="02010609060101010101" pitchFamily="49" charset="-122"/>
            </a:endParaRPr>
          </a:p>
        </p:txBody>
      </p:sp>
      <p:sp>
        <p:nvSpPr>
          <p:cNvPr id="3" name="矩形 2"/>
          <p:cNvSpPr>
            <a:spLocks noChangeArrowheads="1"/>
          </p:cNvSpPr>
          <p:nvPr/>
        </p:nvSpPr>
        <p:spPr bwMode="auto">
          <a:xfrm>
            <a:off x="323529" y="2715766"/>
            <a:ext cx="8477238"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要按照一定的规律重新排列这些分数，常见的规律有：</a:t>
            </a:r>
            <a:endParaRPr lang="en-US" altLang="zh-CN" sz="2800" b="1" dirty="0">
              <a:latin typeface="楷体" panose="02010609060101010101" pitchFamily="49" charset="-122"/>
              <a:ea typeface="楷体" panose="02010609060101010101" pitchFamily="49" charset="-122"/>
            </a:endParaRPr>
          </a:p>
          <a:p>
            <a:pPr eaLnBrk="1" hangingPunct="1"/>
            <a:r>
              <a:rPr lang="zh-CN" altLang="en-US" sz="2800" b="1" dirty="0">
                <a:latin typeface="楷体" panose="02010609060101010101" pitchFamily="49" charset="-122"/>
                <a:ea typeface="楷体" panose="02010609060101010101" pitchFamily="49" charset="-122"/>
              </a:rPr>
              <a:t>一列数中</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相邻两项的差是固定值。</a:t>
            </a:r>
            <a:endParaRPr lang="zh-CN" altLang="en-US" sz="2800" b="1" dirty="0">
              <a:latin typeface="楷体" panose="02010609060101010101" pitchFamily="49" charset="-122"/>
              <a:ea typeface="楷体" panose="02010609060101010101" pitchFamily="49" charset="-122"/>
            </a:endParaRPr>
          </a:p>
          <a:p>
            <a:pPr eaLnBrk="1" hangingPunct="1"/>
            <a:r>
              <a:rPr lang="zh-CN" altLang="en-US" sz="2800" b="1" dirty="0">
                <a:latin typeface="楷体" panose="02010609060101010101" pitchFamily="49" charset="-122"/>
                <a:ea typeface="楷体" panose="02010609060101010101" pitchFamily="49" charset="-122"/>
              </a:rPr>
              <a:t>一列数中</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后一项是前一项的几倍。</a:t>
            </a:r>
            <a:endParaRPr lang="zh-CN" altLang="en-US" sz="2800" b="1" dirty="0">
              <a:latin typeface="楷体" panose="02010609060101010101" pitchFamily="49" charset="-122"/>
              <a:ea typeface="楷体" panose="02010609060101010101" pitchFamily="49" charset="-122"/>
            </a:endParaRPr>
          </a:p>
          <a:p>
            <a:pPr eaLnBrk="1" hangingPunct="1"/>
            <a:r>
              <a:rPr lang="zh-CN" altLang="en-US" sz="2800" b="1" dirty="0">
                <a:latin typeface="楷体" panose="02010609060101010101" pitchFamily="49" charset="-122"/>
                <a:ea typeface="楷体" panose="02010609060101010101" pitchFamily="49" charset="-122"/>
              </a:rPr>
              <a:t>一列数中</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前几项之和等于后一项。</a:t>
            </a:r>
            <a:endParaRPr lang="zh-CN" altLang="en-US" sz="2800" b="1" dirty="0">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4943" y="465565"/>
            <a:ext cx="366860" cy="456339"/>
          </a:xfrm>
          <a:prstGeom prst="rect">
            <a:avLst/>
          </a:prstGeom>
        </p:spPr>
      </p:pic>
      <p:sp>
        <p:nvSpPr>
          <p:cNvPr id="9" name="文本框 14"/>
          <p:cNvSpPr txBox="1"/>
          <p:nvPr/>
        </p:nvSpPr>
        <p:spPr>
          <a:xfrm>
            <a:off x="644420" y="425882"/>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探究新知</a:t>
            </a:r>
            <a:endParaRPr lang="zh-CN" altLang="en-US" sz="3200" b="1" dirty="0">
              <a:solidFill>
                <a:srgbClr val="875000"/>
              </a:solidFill>
              <a:latin typeface="幼圆" panose="02010509060101010101" pitchFamily="49" charset="-122"/>
              <a:ea typeface="幼圆" panose="02010509060101010101" pitchFamily="49" charset="-122"/>
            </a:endParaRPr>
          </a:p>
        </p:txBody>
      </p:sp>
      <mc:AlternateContent xmlns:mc="http://schemas.openxmlformats.org/markup-compatibility/2006">
        <mc:Choice xmlns:a14="http://schemas.microsoft.com/office/drawing/2010/main" Requires="a14">
          <p:sp>
            <p:nvSpPr>
              <p:cNvPr id="2" name="TextBox 1"/>
              <p:cNvSpPr txBox="1"/>
              <p:nvPr/>
            </p:nvSpPr>
            <p:spPr>
              <a:xfrm>
                <a:off x="2491632" y="1563638"/>
                <a:ext cx="3549369" cy="612796"/>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f>
                        <m:fPr>
                          <m:ctrlPr>
                            <a:rPr lang="en-US" altLang="zh-CN" i="1" smtClean="0">
                              <a:latin typeface="Cambria Math" panose="02040503050406030204"/>
                            </a:rPr>
                          </m:ctrlPr>
                        </m:fPr>
                        <m:num>
                          <m:r>
                            <a:rPr lang="en-US" altLang="zh-CN" b="0" i="1" smtClean="0">
                              <a:latin typeface="Cambria Math" panose="02040503050406030204"/>
                            </a:rPr>
                            <m:t>1</m:t>
                          </m:r>
                        </m:num>
                        <m:den>
                          <m:r>
                            <a:rPr lang="en-US" altLang="zh-CN" b="0" i="1" smtClean="0">
                              <a:latin typeface="Cambria Math" panose="02040503050406030204"/>
                            </a:rPr>
                            <m:t>2</m:t>
                          </m:r>
                        </m:den>
                      </m:f>
                      <m:r>
                        <a:rPr lang="zh-CN" altLang="en-US" b="0" i="1" smtClean="0">
                          <a:latin typeface="Cambria Math" panose="02040503050406030204"/>
                        </a:rPr>
                        <m:t>，</m:t>
                      </m:r>
                      <m:f>
                        <m:fPr>
                          <m:ctrlPr>
                            <a:rPr lang="en-US" altLang="zh-CN" b="0" i="1" smtClean="0">
                              <a:latin typeface="Cambria Math" panose="02040503050406030204"/>
                            </a:rPr>
                          </m:ctrlPr>
                        </m:fPr>
                        <m:num>
                          <m:r>
                            <a:rPr lang="en-US" altLang="zh-CN" b="0" i="1" smtClean="0">
                              <a:latin typeface="Cambria Math" panose="02040503050406030204"/>
                            </a:rPr>
                            <m:t>1</m:t>
                          </m:r>
                        </m:num>
                        <m:den>
                          <m:r>
                            <a:rPr lang="en-US" altLang="zh-CN" b="0" i="1" smtClean="0">
                              <a:latin typeface="Cambria Math" panose="02040503050406030204"/>
                            </a:rPr>
                            <m:t>3</m:t>
                          </m:r>
                        </m:den>
                      </m:f>
                      <m:r>
                        <a:rPr lang="zh-CN" altLang="en-US" b="0" i="1" smtClean="0">
                          <a:latin typeface="Cambria Math" panose="02040503050406030204"/>
                        </a:rPr>
                        <m:t>，</m:t>
                      </m:r>
                      <m:f>
                        <m:fPr>
                          <m:ctrlPr>
                            <a:rPr lang="en-US" altLang="zh-CN" b="0" i="1" smtClean="0">
                              <a:latin typeface="Cambria Math" panose="02040503050406030204"/>
                            </a:rPr>
                          </m:ctrlPr>
                        </m:fPr>
                        <m:num>
                          <m:r>
                            <a:rPr lang="en-US" altLang="zh-CN" b="0" i="1" smtClean="0">
                              <a:latin typeface="Cambria Math" panose="02040503050406030204"/>
                            </a:rPr>
                            <m:t>2</m:t>
                          </m:r>
                        </m:num>
                        <m:den>
                          <m:r>
                            <a:rPr lang="en-US" altLang="zh-CN" b="0" i="1" smtClean="0">
                              <a:latin typeface="Cambria Math" panose="02040503050406030204"/>
                            </a:rPr>
                            <m:t>3</m:t>
                          </m:r>
                        </m:den>
                      </m:f>
                      <m:r>
                        <a:rPr lang="zh-CN" altLang="en-US" b="0" i="1" smtClean="0">
                          <a:latin typeface="Cambria Math" panose="02040503050406030204"/>
                        </a:rPr>
                        <m:t>，</m:t>
                      </m:r>
                      <m:f>
                        <m:fPr>
                          <m:ctrlPr>
                            <a:rPr lang="en-US" altLang="zh-CN" b="0" i="1" smtClean="0">
                              <a:latin typeface="Cambria Math" panose="02040503050406030204"/>
                            </a:rPr>
                          </m:ctrlPr>
                        </m:fPr>
                        <m:num>
                          <m:r>
                            <a:rPr lang="en-US" altLang="zh-CN" b="0" i="1" smtClean="0">
                              <a:latin typeface="Cambria Math" panose="02040503050406030204"/>
                            </a:rPr>
                            <m:t>1</m:t>
                          </m:r>
                        </m:num>
                        <m:den>
                          <m:r>
                            <a:rPr lang="en-US" altLang="zh-CN" b="0" i="1" smtClean="0">
                              <a:latin typeface="Cambria Math" panose="02040503050406030204"/>
                            </a:rPr>
                            <m:t>4</m:t>
                          </m:r>
                        </m:den>
                      </m:f>
                      <m:r>
                        <a:rPr lang="zh-CN" altLang="en-US" b="0" i="1" smtClean="0">
                          <a:latin typeface="Cambria Math" panose="02040503050406030204"/>
                        </a:rPr>
                        <m:t>，</m:t>
                      </m:r>
                      <m:f>
                        <m:fPr>
                          <m:ctrlPr>
                            <a:rPr lang="en-US" altLang="zh-CN" b="0" i="1" smtClean="0">
                              <a:latin typeface="Cambria Math" panose="02040503050406030204"/>
                            </a:rPr>
                          </m:ctrlPr>
                        </m:fPr>
                        <m:num>
                          <m:r>
                            <a:rPr lang="en-US" altLang="zh-CN" b="0" i="1" smtClean="0">
                              <a:latin typeface="Cambria Math" panose="02040503050406030204"/>
                            </a:rPr>
                            <m:t>2</m:t>
                          </m:r>
                        </m:num>
                        <m:den>
                          <m:r>
                            <a:rPr lang="en-US" altLang="zh-CN" b="0" i="1" smtClean="0">
                              <a:latin typeface="Cambria Math" panose="02040503050406030204"/>
                            </a:rPr>
                            <m:t>4</m:t>
                          </m:r>
                        </m:den>
                      </m:f>
                      <m:r>
                        <a:rPr lang="zh-CN" altLang="en-US" b="0" i="1" smtClean="0">
                          <a:latin typeface="Cambria Math" panose="02040503050406030204"/>
                        </a:rPr>
                        <m:t>，</m:t>
                      </m:r>
                      <m:f>
                        <m:fPr>
                          <m:ctrlPr>
                            <a:rPr lang="en-US" altLang="zh-CN" b="0" i="1" smtClean="0">
                              <a:latin typeface="Cambria Math" panose="02040503050406030204"/>
                            </a:rPr>
                          </m:ctrlPr>
                        </m:fPr>
                        <m:num>
                          <m:r>
                            <a:rPr lang="en-US" altLang="zh-CN" b="0" i="1" smtClean="0">
                              <a:latin typeface="Cambria Math" panose="02040503050406030204"/>
                            </a:rPr>
                            <m:t>3</m:t>
                          </m:r>
                        </m:num>
                        <m:den>
                          <m:r>
                            <a:rPr lang="en-US" altLang="zh-CN" b="0" i="1" smtClean="0">
                              <a:latin typeface="Cambria Math" panose="02040503050406030204"/>
                            </a:rPr>
                            <m:t>4</m:t>
                          </m:r>
                        </m:den>
                      </m:f>
                      <m:r>
                        <a:rPr lang="zh-CN" altLang="en-US" b="0" i="1" smtClean="0">
                          <a:latin typeface="Cambria Math" panose="02040503050406030204"/>
                        </a:rPr>
                        <m:t>，</m:t>
                      </m:r>
                      <m:f>
                        <m:fPr>
                          <m:ctrlPr>
                            <a:rPr lang="en-US" altLang="zh-CN" b="0" i="1" smtClean="0">
                              <a:latin typeface="Cambria Math" panose="02040503050406030204"/>
                            </a:rPr>
                          </m:ctrlPr>
                        </m:fPr>
                        <m:num>
                          <m:r>
                            <a:rPr lang="en-US" altLang="zh-CN" b="0" i="1" smtClean="0">
                              <a:latin typeface="Cambria Math" panose="02040503050406030204"/>
                            </a:rPr>
                            <m:t>1</m:t>
                          </m:r>
                        </m:num>
                        <m:den>
                          <m:r>
                            <a:rPr lang="en-US" altLang="zh-CN" b="0" i="1" smtClean="0">
                              <a:latin typeface="Cambria Math" panose="02040503050406030204"/>
                            </a:rPr>
                            <m:t>5</m:t>
                          </m:r>
                        </m:den>
                      </m:f>
                      <m:r>
                        <a:rPr lang="zh-CN" altLang="en-US" b="0" i="1" smtClean="0">
                          <a:latin typeface="Cambria Math" panose="02040503050406030204"/>
                        </a:rPr>
                        <m:t>，</m:t>
                      </m:r>
                      <m:r>
                        <a:rPr lang="zh-CN" altLang="en-US" b="0" i="1" smtClean="0">
                          <a:latin typeface="Cambria Math" panose="02040503050406030204"/>
                        </a:rPr>
                        <m:t>⋯</m:t>
                      </m:r>
                    </m:oMath>
                  </m:oMathPara>
                </a14:m>
                <a:endParaRPr lang="zh-CN" altLang="en-US" dirty="0"/>
              </a:p>
            </p:txBody>
          </p:sp>
        </mc:Choice>
        <mc:Fallback>
          <p:sp>
            <p:nvSpPr>
              <p:cNvPr id="2" name="TextBox 1"/>
              <p:cNvSpPr txBox="1">
                <a:spLocks noRot="1" noChangeAspect="1" noMove="1" noResize="1" noEditPoints="1" noAdjustHandles="1" noChangeArrowheads="1" noChangeShapeType="1" noTextEdit="1"/>
              </p:cNvSpPr>
              <p:nvPr/>
            </p:nvSpPr>
            <p:spPr>
              <a:xfrm>
                <a:off x="2491632" y="1563638"/>
                <a:ext cx="3549369" cy="612796"/>
              </a:xfrm>
              <a:prstGeom prst="rect">
                <a:avLst/>
              </a:prstGeom>
              <a:blipFill rotWithShape="1">
                <a:blip r:embed="rId2"/>
                <a:stretch>
                  <a:fillRect l="-15" t="-44" r="7" b="47"/>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44039" y="1570745"/>
            <a:ext cx="1093951" cy="12487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5939" y="1771352"/>
            <a:ext cx="904875" cy="1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7"/>
          <p:cNvSpPr>
            <a:spLocks noChangeArrowheads="1"/>
          </p:cNvSpPr>
          <p:nvPr/>
        </p:nvSpPr>
        <p:spPr bwMode="auto">
          <a:xfrm>
            <a:off x="936164" y="3046378"/>
            <a:ext cx="42036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①分子相同的排在一行。</a:t>
            </a:r>
            <a:endParaRPr lang="en-US" altLang="zh-CN" sz="2800" b="1" dirty="0">
              <a:latin typeface="楷体" panose="02010609060101010101" pitchFamily="49" charset="-122"/>
              <a:ea typeface="楷体" panose="02010609060101010101" pitchFamily="49" charset="-122"/>
            </a:endParaRPr>
          </a:p>
        </p:txBody>
      </p:sp>
      <p:sp>
        <p:nvSpPr>
          <p:cNvPr id="9" name="云形标注 8"/>
          <p:cNvSpPr/>
          <p:nvPr/>
        </p:nvSpPr>
        <p:spPr>
          <a:xfrm>
            <a:off x="93559" y="411510"/>
            <a:ext cx="2839596" cy="1159235"/>
          </a:xfrm>
          <a:prstGeom prst="cloudCallout">
            <a:avLst>
              <a:gd name="adj1" fmla="val 22030"/>
              <a:gd name="adj2" fmla="val 67694"/>
            </a:avLst>
          </a:prstGeom>
          <a:gradFill>
            <a:gsLst>
              <a:gs pos="100000">
                <a:srgbClr val="9EE256"/>
              </a:gs>
              <a:gs pos="100000">
                <a:srgbClr val="52762D"/>
              </a:gs>
            </a:gsLst>
            <a:lin ang="5400000" scaled="0"/>
          </a:gra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800" b="1" dirty="0">
              <a:solidFill>
                <a:schemeClr val="tx1"/>
              </a:solidFill>
              <a:latin typeface="楷体" panose="02010609060101010101" pitchFamily="49" charset="-122"/>
              <a:ea typeface="楷体" panose="02010609060101010101" pitchFamily="49" charset="-122"/>
              <a:cs typeface="楷体_GB2312" panose="02010609030101010101" charset="-122"/>
              <a:sym typeface="+mn-ea"/>
            </a:endParaRPr>
          </a:p>
        </p:txBody>
      </p:sp>
      <p:sp>
        <p:nvSpPr>
          <p:cNvPr id="10" name="流程图: 可选过程 9"/>
          <p:cNvSpPr/>
          <p:nvPr/>
        </p:nvSpPr>
        <p:spPr>
          <a:xfrm>
            <a:off x="93558" y="737273"/>
            <a:ext cx="2873794" cy="684214"/>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tx1"/>
                </a:solidFill>
                <a:latin typeface="楷体" panose="02010609060101010101" pitchFamily="49" charset="-122"/>
                <a:ea typeface="楷体" panose="02010609060101010101" pitchFamily="49" charset="-122"/>
              </a:rPr>
              <a:t>分子相同的排在一行，就成了长方形。</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11" name="云形标注 10"/>
          <p:cNvSpPr/>
          <p:nvPr/>
        </p:nvSpPr>
        <p:spPr>
          <a:xfrm>
            <a:off x="5292080" y="627534"/>
            <a:ext cx="3213032" cy="1122085"/>
          </a:xfrm>
          <a:prstGeom prst="cloudCallout">
            <a:avLst>
              <a:gd name="adj1" fmla="val -46708"/>
              <a:gd name="adj2" fmla="val 57576"/>
            </a:avLst>
          </a:prstGeom>
          <a:gradFill>
            <a:gsLst>
              <a:gs pos="100000">
                <a:srgbClr val="9EE256"/>
              </a:gs>
              <a:gs pos="100000">
                <a:srgbClr val="52762D"/>
              </a:gs>
            </a:gsLst>
            <a:lin ang="5400000" scaled="0"/>
          </a:gra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800" b="1" dirty="0">
              <a:solidFill>
                <a:schemeClr val="tx1"/>
              </a:solidFill>
              <a:latin typeface="楷体" panose="02010609060101010101" pitchFamily="49" charset="-122"/>
              <a:ea typeface="楷体" panose="02010609060101010101" pitchFamily="49" charset="-122"/>
              <a:cs typeface="楷体_GB2312" panose="02010609030101010101" charset="-122"/>
              <a:sym typeface="+mn-ea"/>
            </a:endParaRPr>
          </a:p>
        </p:txBody>
      </p:sp>
      <p:sp>
        <p:nvSpPr>
          <p:cNvPr id="12" name="流程图: 可选过程 11"/>
          <p:cNvSpPr/>
          <p:nvPr/>
        </p:nvSpPr>
        <p:spPr>
          <a:xfrm>
            <a:off x="5631318" y="882950"/>
            <a:ext cx="2873794" cy="684214"/>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tx1"/>
                </a:solidFill>
                <a:latin typeface="楷体" panose="02010609060101010101" pitchFamily="49" charset="-122"/>
                <a:ea typeface="楷体" panose="02010609060101010101" pitchFamily="49" charset="-122"/>
              </a:rPr>
              <a:t>每一列的分子都是</a:t>
            </a:r>
            <a:r>
              <a:rPr lang="en-US" altLang="zh-CN" sz="2400" b="1" dirty="0">
                <a:solidFill>
                  <a:schemeClr val="tx1"/>
                </a:solidFill>
                <a:latin typeface="楷体" panose="02010609060101010101" pitchFamily="49" charset="-122"/>
                <a:ea typeface="楷体" panose="02010609060101010101" pitchFamily="49" charset="-122"/>
              </a:rPr>
              <a:t>1</a:t>
            </a:r>
            <a:r>
              <a:rPr lang="zh-CN" altLang="en-US" sz="2400" b="1" dirty="0">
                <a:solidFill>
                  <a:schemeClr val="tx1"/>
                </a:solidFill>
                <a:latin typeface="楷体" panose="02010609060101010101" pitchFamily="49" charset="-122"/>
                <a:ea typeface="楷体" panose="02010609060101010101" pitchFamily="49" charset="-122"/>
              </a:rPr>
              <a:t>，</a:t>
            </a:r>
            <a:r>
              <a:rPr lang="en-US" altLang="zh-CN" sz="2400" b="1" dirty="0">
                <a:solidFill>
                  <a:schemeClr val="tx1"/>
                </a:solidFill>
                <a:latin typeface="楷体" panose="02010609060101010101" pitchFamily="49" charset="-122"/>
                <a:ea typeface="楷体" panose="02010609060101010101" pitchFamily="49" charset="-122"/>
              </a:rPr>
              <a:t>2</a:t>
            </a:r>
            <a:r>
              <a:rPr lang="zh-CN" altLang="en-US" sz="2400" b="1" dirty="0">
                <a:solidFill>
                  <a:schemeClr val="tx1"/>
                </a:solidFill>
                <a:latin typeface="楷体" panose="02010609060101010101" pitchFamily="49" charset="-122"/>
                <a:ea typeface="楷体" panose="02010609060101010101" pitchFamily="49" charset="-122"/>
              </a:rPr>
              <a:t>，</a:t>
            </a:r>
            <a:r>
              <a:rPr lang="en-US" altLang="zh-CN" sz="2400" b="1" dirty="0">
                <a:solidFill>
                  <a:schemeClr val="tx1"/>
                </a:solidFill>
                <a:latin typeface="楷体" panose="02010609060101010101" pitchFamily="49" charset="-122"/>
                <a:ea typeface="楷体" panose="02010609060101010101" pitchFamily="49" charset="-122"/>
              </a:rPr>
              <a:t>3</a:t>
            </a:r>
            <a:r>
              <a:rPr lang="zh-CN" altLang="en-US" sz="2400" b="1" dirty="0">
                <a:solidFill>
                  <a:schemeClr val="tx1"/>
                </a:solidFill>
                <a:latin typeface="楷体" panose="02010609060101010101" pitchFamily="49" charset="-122"/>
                <a:ea typeface="楷体" panose="02010609060101010101" pitchFamily="49" charset="-122"/>
              </a:rPr>
              <a:t>，</a:t>
            </a:r>
            <a:r>
              <a:rPr lang="en-US" altLang="zh-CN" sz="2400" b="1" dirty="0">
                <a:solidFill>
                  <a:schemeClr val="tx1"/>
                </a:solidFill>
                <a:latin typeface="楷体" panose="02010609060101010101" pitchFamily="49" charset="-122"/>
                <a:ea typeface="楷体" panose="02010609060101010101" pitchFamily="49" charset="-122"/>
              </a:rPr>
              <a:t>…</a:t>
            </a:r>
            <a:r>
              <a:rPr lang="zh-CN" altLang="en-US" sz="2400" b="1" dirty="0">
                <a:solidFill>
                  <a:schemeClr val="tx1"/>
                </a:solidFill>
                <a:latin typeface="楷体" panose="02010609060101010101" pitchFamily="49" charset="-122"/>
                <a:ea typeface="楷体" panose="02010609060101010101" pitchFamily="49" charset="-122"/>
              </a:rPr>
              <a:t>分母</a:t>
            </a:r>
            <a:r>
              <a:rPr lang="en-US" altLang="zh-CN" sz="2400" b="1" dirty="0">
                <a:solidFill>
                  <a:schemeClr val="tx1"/>
                </a:solidFill>
                <a:latin typeface="楷体" panose="02010609060101010101" pitchFamily="49" charset="-122"/>
                <a:ea typeface="楷体" panose="02010609060101010101" pitchFamily="49" charset="-122"/>
              </a:rPr>
              <a:t>…</a:t>
            </a:r>
            <a:endParaRPr lang="zh-CN" altLang="en-US" sz="2400" b="1" dirty="0">
              <a:solidFill>
                <a:schemeClr val="tx1"/>
              </a:solidFill>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3" name="TextBox 2"/>
              <p:cNvSpPr txBox="1"/>
              <p:nvPr/>
            </p:nvSpPr>
            <p:spPr>
              <a:xfrm>
                <a:off x="3037990" y="999338"/>
                <a:ext cx="1867819" cy="625877"/>
              </a:xfrm>
              <a:prstGeom prst="rect">
                <a:avLst/>
              </a:prstGeom>
              <a:noFill/>
            </p:spPr>
            <p:txBody>
              <a:bodyPr wrap="none" rtlCol="0">
                <a:spAutoFit/>
              </a:bodyPr>
              <a:lstStyle/>
              <a:p>
                <a14:m>
                  <m:oMath xmlns:m="http://schemas.openxmlformats.org/officeDocument/2006/math">
                    <m:f>
                      <m:fPr>
                        <m:ctrlPr>
                          <a:rPr lang="en-US" altLang="zh-CN" sz="2400" b="1" i="1" smtClean="0">
                            <a:solidFill>
                              <a:srgbClr val="FF0000"/>
                            </a:solidFill>
                            <a:latin typeface="Cambria Math" panose="02040503050406030204"/>
                          </a:rPr>
                        </m:ctrlPr>
                      </m:fPr>
                      <m:num>
                        <m:r>
                          <a:rPr lang="en-US" altLang="zh-CN" sz="2400" b="1" i="1" smtClean="0">
                            <a:solidFill>
                              <a:srgbClr val="FF0000"/>
                            </a:solidFill>
                            <a:latin typeface="Cambria Math" panose="02040503050406030204"/>
                          </a:rPr>
                          <m:t>𝟏</m:t>
                        </m:r>
                      </m:num>
                      <m:den>
                        <m:r>
                          <a:rPr lang="en-US" altLang="zh-CN" sz="2400" b="1" i="1" smtClean="0">
                            <a:solidFill>
                              <a:srgbClr val="FF0000"/>
                            </a:solidFill>
                            <a:latin typeface="Cambria Math" panose="02040503050406030204"/>
                          </a:rPr>
                          <m:t>𝟐</m:t>
                        </m:r>
                      </m:den>
                    </m:f>
                  </m:oMath>
                </a14:m>
                <a:r>
                  <a:rPr lang="zh-CN" altLang="en-US" sz="2400" b="1" dirty="0">
                    <a:solidFill>
                      <a:srgbClr val="FF0000"/>
                    </a:solidFill>
                  </a:rPr>
                  <a:t>  </a:t>
                </a:r>
                <a14:m>
                  <m:oMath xmlns:m="http://schemas.openxmlformats.org/officeDocument/2006/math">
                    <m:f>
                      <m:fPr>
                        <m:ctrlPr>
                          <a:rPr lang="en-US" altLang="zh-CN" sz="2400" b="1" i="1" dirty="0" smtClean="0">
                            <a:solidFill>
                              <a:srgbClr val="FF0000"/>
                            </a:solidFill>
                            <a:latin typeface="Cambria Math" panose="02040503050406030204"/>
                          </a:rPr>
                        </m:ctrlPr>
                      </m:fPr>
                      <m:num>
                        <m:r>
                          <a:rPr lang="en-US" altLang="zh-CN" sz="2400" b="1" i="1" dirty="0" smtClean="0">
                            <a:solidFill>
                              <a:srgbClr val="FF0000"/>
                            </a:solidFill>
                            <a:latin typeface="Cambria Math" panose="02040503050406030204"/>
                          </a:rPr>
                          <m:t>𝟏</m:t>
                        </m:r>
                      </m:num>
                      <m:den>
                        <m:r>
                          <a:rPr lang="en-US" altLang="zh-CN" sz="2400" b="1" i="1" dirty="0" smtClean="0">
                            <a:solidFill>
                              <a:srgbClr val="FF0000"/>
                            </a:solidFill>
                            <a:latin typeface="Cambria Math" panose="02040503050406030204"/>
                          </a:rPr>
                          <m:t>𝟑</m:t>
                        </m:r>
                      </m:den>
                    </m:f>
                    <m:r>
                      <a:rPr lang="en-US" altLang="zh-CN" sz="2400" b="1" i="1" dirty="0" smtClean="0">
                        <a:solidFill>
                          <a:srgbClr val="FF0000"/>
                        </a:solidFill>
                        <a:latin typeface="Cambria Math" panose="02040503050406030204"/>
                      </a:rPr>
                      <m:t>  </m:t>
                    </m:r>
                    <m:f>
                      <m:fPr>
                        <m:ctrlPr>
                          <a:rPr lang="en-US" altLang="zh-CN" sz="2400" b="1" i="1" dirty="0" smtClean="0">
                            <a:solidFill>
                              <a:srgbClr val="FF0000"/>
                            </a:solidFill>
                            <a:latin typeface="Cambria Math" panose="02040503050406030204"/>
                          </a:rPr>
                        </m:ctrlPr>
                      </m:fPr>
                      <m:num>
                        <m:r>
                          <a:rPr lang="en-US" altLang="zh-CN" sz="2400" b="1" i="1" dirty="0" smtClean="0">
                            <a:solidFill>
                              <a:srgbClr val="FF0000"/>
                            </a:solidFill>
                            <a:latin typeface="Cambria Math" panose="02040503050406030204"/>
                          </a:rPr>
                          <m:t>𝟏</m:t>
                        </m:r>
                      </m:num>
                      <m:den>
                        <m:r>
                          <a:rPr lang="en-US" altLang="zh-CN" sz="2400" b="1" i="1" dirty="0" smtClean="0">
                            <a:solidFill>
                              <a:srgbClr val="FF0000"/>
                            </a:solidFill>
                            <a:latin typeface="Cambria Math" panose="02040503050406030204"/>
                          </a:rPr>
                          <m:t>𝟒</m:t>
                        </m:r>
                      </m:den>
                    </m:f>
                    <m:r>
                      <a:rPr lang="en-US" altLang="zh-CN" sz="2400" b="1" i="1" dirty="0" smtClean="0">
                        <a:solidFill>
                          <a:srgbClr val="FF0000"/>
                        </a:solidFill>
                        <a:latin typeface="Cambria Math" panose="02040503050406030204"/>
                      </a:rPr>
                      <m:t>  </m:t>
                    </m:r>
                    <m:f>
                      <m:fPr>
                        <m:ctrlPr>
                          <a:rPr lang="en-US" altLang="zh-CN" sz="2400" b="1" i="1" dirty="0" smtClean="0">
                            <a:solidFill>
                              <a:srgbClr val="FF0000"/>
                            </a:solidFill>
                            <a:latin typeface="Cambria Math" panose="02040503050406030204"/>
                          </a:rPr>
                        </m:ctrlPr>
                      </m:fPr>
                      <m:num>
                        <m:r>
                          <a:rPr lang="en-US" altLang="zh-CN" sz="2400" b="1" i="1" dirty="0" smtClean="0">
                            <a:solidFill>
                              <a:srgbClr val="FF0000"/>
                            </a:solidFill>
                            <a:latin typeface="Cambria Math" panose="02040503050406030204"/>
                          </a:rPr>
                          <m:t>𝟏</m:t>
                        </m:r>
                      </m:num>
                      <m:den>
                        <m:r>
                          <a:rPr lang="en-US" altLang="zh-CN" sz="2400" b="1" i="1" dirty="0" smtClean="0">
                            <a:solidFill>
                              <a:srgbClr val="FF0000"/>
                            </a:solidFill>
                            <a:latin typeface="Cambria Math" panose="02040503050406030204"/>
                          </a:rPr>
                          <m:t>𝟓</m:t>
                        </m:r>
                      </m:den>
                    </m:f>
                    <m:r>
                      <a:rPr lang="en-US" altLang="zh-CN" sz="2400" b="1" i="1" dirty="0" smtClean="0">
                        <a:solidFill>
                          <a:srgbClr val="FF0000"/>
                        </a:solidFill>
                        <a:latin typeface="Cambria Math" panose="02040503050406030204"/>
                      </a:rPr>
                      <m:t>  </m:t>
                    </m:r>
                    <m:f>
                      <m:fPr>
                        <m:ctrlPr>
                          <a:rPr lang="en-US" altLang="zh-CN" sz="2400" b="1" i="1" dirty="0" smtClean="0">
                            <a:solidFill>
                              <a:srgbClr val="FF0000"/>
                            </a:solidFill>
                            <a:latin typeface="Cambria Math" panose="02040503050406030204"/>
                          </a:rPr>
                        </m:ctrlPr>
                      </m:fPr>
                      <m:num>
                        <m:r>
                          <a:rPr lang="en-US" altLang="zh-CN" sz="2400" b="1" i="1" dirty="0" smtClean="0">
                            <a:solidFill>
                              <a:srgbClr val="FF0000"/>
                            </a:solidFill>
                            <a:latin typeface="Cambria Math" panose="02040503050406030204"/>
                          </a:rPr>
                          <m:t>𝟏</m:t>
                        </m:r>
                      </m:num>
                      <m:den>
                        <m:r>
                          <a:rPr lang="en-US" altLang="zh-CN" sz="2400" b="1" i="1" dirty="0" smtClean="0">
                            <a:solidFill>
                              <a:srgbClr val="FF0000"/>
                            </a:solidFill>
                            <a:latin typeface="Cambria Math" panose="02040503050406030204"/>
                          </a:rPr>
                          <m:t>𝟔</m:t>
                        </m:r>
                      </m:den>
                    </m:f>
                    <m:r>
                      <a:rPr lang="en-US" altLang="zh-CN" sz="2400" b="1" i="1" dirty="0" smtClean="0">
                        <a:solidFill>
                          <a:srgbClr val="FF0000"/>
                        </a:solidFill>
                        <a:latin typeface="Cambria Math" panose="02040503050406030204"/>
                        <a:ea typeface="Cambria Math" panose="02040503050406030204"/>
                      </a:rPr>
                      <m:t>⋯</m:t>
                    </m:r>
                  </m:oMath>
                </a14:m>
                <a:endParaRPr lang="zh-CN" altLang="en-US" sz="2400" b="1" dirty="0">
                  <a:solidFill>
                    <a:srgbClr val="FF0000"/>
                  </a:solidFill>
                </a:endParaRPr>
              </a:p>
            </p:txBody>
          </p:sp>
        </mc:Choice>
        <mc:Fallback>
          <p:sp>
            <p:nvSpPr>
              <p:cNvPr id="3" name="TextBox 2"/>
              <p:cNvSpPr txBox="1">
                <a:spLocks noRot="1" noChangeAspect="1" noMove="1" noResize="1" noEditPoints="1" noAdjustHandles="1" noChangeArrowheads="1" noChangeShapeType="1" noTextEdit="1"/>
              </p:cNvSpPr>
              <p:nvPr/>
            </p:nvSpPr>
            <p:spPr>
              <a:xfrm>
                <a:off x="3037990" y="999338"/>
                <a:ext cx="1867819" cy="625877"/>
              </a:xfrm>
              <a:prstGeom prst="rect">
                <a:avLst/>
              </a:prstGeom>
              <a:blipFill rotWithShape="1">
                <a:blip r:embed="rId3"/>
                <a:stretch>
                  <a:fillRect l="-8" t="-77" r="-6708" b="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TextBox 15"/>
              <p:cNvSpPr txBox="1"/>
              <p:nvPr/>
            </p:nvSpPr>
            <p:spPr>
              <a:xfrm>
                <a:off x="2933155" y="1634184"/>
                <a:ext cx="1964640" cy="670568"/>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f>
                        <m:fPr>
                          <m:ctrlPr>
                            <a:rPr lang="en-US" altLang="zh-CN" sz="2000" b="1" i="1" dirty="0" smtClean="0">
                              <a:solidFill>
                                <a:srgbClr val="7030A0"/>
                              </a:solidFill>
                              <a:latin typeface="Cambria Math" panose="02040503050406030204"/>
                            </a:rPr>
                          </m:ctrlPr>
                        </m:fPr>
                        <m:num>
                          <m:r>
                            <a:rPr lang="en-US" altLang="zh-CN" sz="2000" b="1" i="1" dirty="0" smtClean="0">
                              <a:solidFill>
                                <a:srgbClr val="7030A0"/>
                              </a:solidFill>
                              <a:latin typeface="Cambria Math" panose="02040503050406030204"/>
                            </a:rPr>
                            <m:t>𝟐</m:t>
                          </m:r>
                        </m:num>
                        <m:den>
                          <m:r>
                            <a:rPr lang="en-US" altLang="zh-CN" sz="2000" b="1" i="1" dirty="0" smtClean="0">
                              <a:solidFill>
                                <a:srgbClr val="7030A0"/>
                              </a:solidFill>
                              <a:latin typeface="Cambria Math" panose="02040503050406030204"/>
                            </a:rPr>
                            <m:t>𝟑</m:t>
                          </m:r>
                        </m:den>
                      </m:f>
                      <m:r>
                        <a:rPr lang="en-US" altLang="zh-CN" sz="2000" b="1" i="1" dirty="0" smtClean="0">
                          <a:solidFill>
                            <a:srgbClr val="7030A0"/>
                          </a:solidFill>
                          <a:latin typeface="Cambria Math" panose="02040503050406030204"/>
                        </a:rPr>
                        <m:t>  </m:t>
                      </m:r>
                      <m:f>
                        <m:fPr>
                          <m:ctrlPr>
                            <a:rPr lang="en-US" altLang="zh-CN" sz="2000" b="1" i="1" dirty="0" smtClean="0">
                              <a:solidFill>
                                <a:srgbClr val="7030A0"/>
                              </a:solidFill>
                              <a:latin typeface="Cambria Math" panose="02040503050406030204"/>
                            </a:rPr>
                          </m:ctrlPr>
                        </m:fPr>
                        <m:num>
                          <m:r>
                            <a:rPr lang="en-US" altLang="zh-CN" sz="2000" b="1" i="1" dirty="0" smtClean="0">
                              <a:solidFill>
                                <a:srgbClr val="7030A0"/>
                              </a:solidFill>
                              <a:latin typeface="Cambria Math" panose="02040503050406030204"/>
                            </a:rPr>
                            <m:t>𝟐</m:t>
                          </m:r>
                        </m:num>
                        <m:den>
                          <m:r>
                            <a:rPr lang="en-US" altLang="zh-CN" sz="2000" b="1" i="1" dirty="0" smtClean="0">
                              <a:solidFill>
                                <a:srgbClr val="7030A0"/>
                              </a:solidFill>
                              <a:latin typeface="Cambria Math" panose="02040503050406030204"/>
                            </a:rPr>
                            <m:t>𝟒</m:t>
                          </m:r>
                        </m:den>
                      </m:f>
                      <m:r>
                        <a:rPr lang="en-US" altLang="zh-CN" sz="2000" b="1" i="1" dirty="0" smtClean="0">
                          <a:solidFill>
                            <a:srgbClr val="7030A0"/>
                          </a:solidFill>
                          <a:latin typeface="Cambria Math" panose="02040503050406030204"/>
                        </a:rPr>
                        <m:t>  </m:t>
                      </m:r>
                      <m:f>
                        <m:fPr>
                          <m:ctrlPr>
                            <a:rPr lang="en-US" altLang="zh-CN" sz="2000" b="1" i="1" dirty="0" smtClean="0">
                              <a:solidFill>
                                <a:srgbClr val="7030A0"/>
                              </a:solidFill>
                              <a:latin typeface="Cambria Math" panose="02040503050406030204"/>
                            </a:rPr>
                          </m:ctrlPr>
                        </m:fPr>
                        <m:num>
                          <m:r>
                            <a:rPr lang="en-US" altLang="zh-CN" sz="2000" b="1" i="1" dirty="0" smtClean="0">
                              <a:solidFill>
                                <a:srgbClr val="7030A0"/>
                              </a:solidFill>
                              <a:latin typeface="Cambria Math" panose="02040503050406030204"/>
                            </a:rPr>
                            <m:t>𝟐</m:t>
                          </m:r>
                        </m:num>
                        <m:den>
                          <m:r>
                            <a:rPr lang="en-US" altLang="zh-CN" sz="2000" b="1" i="1" dirty="0" smtClean="0">
                              <a:solidFill>
                                <a:srgbClr val="7030A0"/>
                              </a:solidFill>
                              <a:latin typeface="Cambria Math" panose="02040503050406030204"/>
                            </a:rPr>
                            <m:t>𝟓</m:t>
                          </m:r>
                        </m:den>
                      </m:f>
                      <m:r>
                        <a:rPr lang="en-US" altLang="zh-CN" sz="2000" b="1" i="1" dirty="0" smtClean="0">
                          <a:solidFill>
                            <a:srgbClr val="7030A0"/>
                          </a:solidFill>
                          <a:latin typeface="Cambria Math" panose="02040503050406030204"/>
                        </a:rPr>
                        <m:t>  </m:t>
                      </m:r>
                      <m:f>
                        <m:fPr>
                          <m:ctrlPr>
                            <a:rPr lang="en-US" altLang="zh-CN" sz="2000" b="1" i="1" dirty="0" smtClean="0">
                              <a:solidFill>
                                <a:srgbClr val="7030A0"/>
                              </a:solidFill>
                              <a:latin typeface="Cambria Math" panose="02040503050406030204"/>
                            </a:rPr>
                          </m:ctrlPr>
                        </m:fPr>
                        <m:num>
                          <m:r>
                            <a:rPr lang="en-US" altLang="zh-CN" sz="2000" b="1" i="1" dirty="0" smtClean="0">
                              <a:solidFill>
                                <a:srgbClr val="7030A0"/>
                              </a:solidFill>
                              <a:latin typeface="Cambria Math" panose="02040503050406030204"/>
                            </a:rPr>
                            <m:t>𝟐</m:t>
                          </m:r>
                        </m:num>
                        <m:den>
                          <m:r>
                            <a:rPr lang="en-US" altLang="zh-CN" sz="2000" b="1" i="1" dirty="0" smtClean="0">
                              <a:solidFill>
                                <a:srgbClr val="7030A0"/>
                              </a:solidFill>
                              <a:latin typeface="Cambria Math" panose="02040503050406030204"/>
                            </a:rPr>
                            <m:t>𝟔</m:t>
                          </m:r>
                        </m:den>
                      </m:f>
                      <m:r>
                        <a:rPr lang="en-US" altLang="zh-CN" sz="2000" b="1" i="1" dirty="0" smtClean="0">
                          <a:solidFill>
                            <a:srgbClr val="7030A0"/>
                          </a:solidFill>
                          <a:latin typeface="Cambria Math" panose="02040503050406030204"/>
                        </a:rPr>
                        <m:t>  </m:t>
                      </m:r>
                      <m:f>
                        <m:fPr>
                          <m:ctrlPr>
                            <a:rPr lang="en-US" altLang="zh-CN" sz="2000" b="1" i="1" dirty="0" smtClean="0">
                              <a:solidFill>
                                <a:srgbClr val="7030A0"/>
                              </a:solidFill>
                              <a:latin typeface="Cambria Math" panose="02040503050406030204"/>
                            </a:rPr>
                          </m:ctrlPr>
                        </m:fPr>
                        <m:num>
                          <m:r>
                            <a:rPr lang="en-US" altLang="zh-CN" sz="2000" b="1" i="1" dirty="0" smtClean="0">
                              <a:solidFill>
                                <a:srgbClr val="7030A0"/>
                              </a:solidFill>
                              <a:latin typeface="Cambria Math" panose="02040503050406030204"/>
                            </a:rPr>
                            <m:t>𝟐</m:t>
                          </m:r>
                        </m:num>
                        <m:den>
                          <m:r>
                            <a:rPr lang="en-US" altLang="zh-CN" sz="2000" b="1" i="1" dirty="0" smtClean="0">
                              <a:solidFill>
                                <a:srgbClr val="7030A0"/>
                              </a:solidFill>
                              <a:latin typeface="Cambria Math" panose="02040503050406030204"/>
                            </a:rPr>
                            <m:t>𝟕</m:t>
                          </m:r>
                        </m:den>
                      </m:f>
                      <m:r>
                        <a:rPr lang="en-US" altLang="zh-CN" sz="2000" b="1" i="1" dirty="0" smtClean="0">
                          <a:solidFill>
                            <a:srgbClr val="7030A0"/>
                          </a:solidFill>
                          <a:latin typeface="Cambria Math" panose="02040503050406030204"/>
                        </a:rPr>
                        <m:t> </m:t>
                      </m:r>
                      <m:r>
                        <a:rPr lang="en-US" altLang="zh-CN" sz="2000" b="1" i="1" dirty="0" smtClean="0">
                          <a:solidFill>
                            <a:srgbClr val="7030A0"/>
                          </a:solidFill>
                          <a:latin typeface="Cambria Math" panose="02040503050406030204"/>
                          <a:ea typeface="Cambria Math" panose="02040503050406030204"/>
                        </a:rPr>
                        <m:t>⋯</m:t>
                      </m:r>
                    </m:oMath>
                  </m:oMathPara>
                </a14:m>
                <a:endParaRPr lang="zh-CN" altLang="en-US" sz="2000" b="1" dirty="0">
                  <a:solidFill>
                    <a:srgbClr val="7030A0"/>
                  </a:solidFill>
                </a:endParaRPr>
              </a:p>
            </p:txBody>
          </p:sp>
        </mc:Choice>
        <mc:Fallback>
          <p:sp>
            <p:nvSpPr>
              <p:cNvPr id="16" name="TextBox 15"/>
              <p:cNvSpPr txBox="1">
                <a:spLocks noRot="1" noChangeAspect="1" noMove="1" noResize="1" noEditPoints="1" noAdjustHandles="1" noChangeArrowheads="1" noChangeShapeType="1" noTextEdit="1"/>
              </p:cNvSpPr>
              <p:nvPr/>
            </p:nvSpPr>
            <p:spPr>
              <a:xfrm>
                <a:off x="2933155" y="1634184"/>
                <a:ext cx="1964640" cy="670568"/>
              </a:xfrm>
              <a:prstGeom prst="rect">
                <a:avLst/>
              </a:prstGeom>
              <a:blipFill rotWithShape="1">
                <a:blip r:embed="rId4"/>
                <a:stretch>
                  <a:fillRect l="-5" t="-49" r="-2907" b="5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7" name="TextBox 16"/>
              <p:cNvSpPr txBox="1"/>
              <p:nvPr/>
            </p:nvSpPr>
            <p:spPr>
              <a:xfrm>
                <a:off x="2985572" y="2304752"/>
                <a:ext cx="1964640" cy="670568"/>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f>
                        <m:fPr>
                          <m:ctrlPr>
                            <a:rPr lang="en-US" altLang="zh-CN" sz="2000" b="1" i="1" dirty="0" smtClean="0">
                              <a:solidFill>
                                <a:srgbClr val="00B050"/>
                              </a:solidFill>
                              <a:latin typeface="Cambria Math" panose="02040503050406030204"/>
                            </a:rPr>
                          </m:ctrlPr>
                        </m:fPr>
                        <m:num>
                          <m:r>
                            <a:rPr lang="en-US" altLang="zh-CN" sz="2000" b="1" i="1" dirty="0" smtClean="0">
                              <a:solidFill>
                                <a:srgbClr val="00B050"/>
                              </a:solidFill>
                              <a:latin typeface="Cambria Math" panose="02040503050406030204"/>
                            </a:rPr>
                            <m:t>𝟑</m:t>
                          </m:r>
                        </m:num>
                        <m:den>
                          <m:r>
                            <a:rPr lang="en-US" altLang="zh-CN" sz="2000" b="1" i="1" dirty="0" smtClean="0">
                              <a:solidFill>
                                <a:srgbClr val="00B050"/>
                              </a:solidFill>
                              <a:latin typeface="Cambria Math" panose="02040503050406030204"/>
                            </a:rPr>
                            <m:t>𝟒</m:t>
                          </m:r>
                        </m:den>
                      </m:f>
                      <m:r>
                        <a:rPr lang="en-US" altLang="zh-CN" sz="2000" b="1" i="1" dirty="0" smtClean="0">
                          <a:solidFill>
                            <a:srgbClr val="00B050"/>
                          </a:solidFill>
                          <a:latin typeface="Cambria Math" panose="02040503050406030204"/>
                        </a:rPr>
                        <m:t>  </m:t>
                      </m:r>
                      <m:f>
                        <m:fPr>
                          <m:ctrlPr>
                            <a:rPr lang="en-US" altLang="zh-CN" sz="2000" b="1" i="1" dirty="0" smtClean="0">
                              <a:solidFill>
                                <a:srgbClr val="00B050"/>
                              </a:solidFill>
                              <a:latin typeface="Cambria Math" panose="02040503050406030204"/>
                            </a:rPr>
                          </m:ctrlPr>
                        </m:fPr>
                        <m:num>
                          <m:r>
                            <a:rPr lang="en-US" altLang="zh-CN" sz="2000" b="1" i="1" dirty="0" smtClean="0">
                              <a:solidFill>
                                <a:srgbClr val="00B050"/>
                              </a:solidFill>
                              <a:latin typeface="Cambria Math" panose="02040503050406030204"/>
                            </a:rPr>
                            <m:t>𝟑</m:t>
                          </m:r>
                        </m:num>
                        <m:den>
                          <m:r>
                            <a:rPr lang="en-US" altLang="zh-CN" sz="2000" b="1" i="1" dirty="0" smtClean="0">
                              <a:solidFill>
                                <a:srgbClr val="00B050"/>
                              </a:solidFill>
                              <a:latin typeface="Cambria Math" panose="02040503050406030204"/>
                            </a:rPr>
                            <m:t>𝟓</m:t>
                          </m:r>
                        </m:den>
                      </m:f>
                      <m:r>
                        <a:rPr lang="en-US" altLang="zh-CN" sz="2000" b="1" i="1" dirty="0" smtClean="0">
                          <a:solidFill>
                            <a:srgbClr val="00B050"/>
                          </a:solidFill>
                          <a:latin typeface="Cambria Math" panose="02040503050406030204"/>
                        </a:rPr>
                        <m:t>  </m:t>
                      </m:r>
                      <m:f>
                        <m:fPr>
                          <m:ctrlPr>
                            <a:rPr lang="en-US" altLang="zh-CN" sz="2000" b="1" i="1" dirty="0" smtClean="0">
                              <a:solidFill>
                                <a:srgbClr val="00B050"/>
                              </a:solidFill>
                              <a:latin typeface="Cambria Math" panose="02040503050406030204"/>
                            </a:rPr>
                          </m:ctrlPr>
                        </m:fPr>
                        <m:num>
                          <m:r>
                            <a:rPr lang="en-US" altLang="zh-CN" sz="2000" b="1" i="1" dirty="0" smtClean="0">
                              <a:solidFill>
                                <a:srgbClr val="00B050"/>
                              </a:solidFill>
                              <a:latin typeface="Cambria Math" panose="02040503050406030204"/>
                            </a:rPr>
                            <m:t>𝟑</m:t>
                          </m:r>
                        </m:num>
                        <m:den>
                          <m:r>
                            <a:rPr lang="en-US" altLang="zh-CN" sz="2000" b="1" i="1" dirty="0" smtClean="0">
                              <a:solidFill>
                                <a:srgbClr val="00B050"/>
                              </a:solidFill>
                              <a:latin typeface="Cambria Math" panose="02040503050406030204"/>
                            </a:rPr>
                            <m:t>𝟔</m:t>
                          </m:r>
                        </m:den>
                      </m:f>
                      <m:r>
                        <a:rPr lang="en-US" altLang="zh-CN" sz="2000" b="1" i="1" dirty="0" smtClean="0">
                          <a:solidFill>
                            <a:srgbClr val="00B050"/>
                          </a:solidFill>
                          <a:latin typeface="Cambria Math" panose="02040503050406030204"/>
                        </a:rPr>
                        <m:t>  </m:t>
                      </m:r>
                      <m:f>
                        <m:fPr>
                          <m:ctrlPr>
                            <a:rPr lang="en-US" altLang="zh-CN" sz="2000" b="1" i="1" dirty="0" smtClean="0">
                              <a:solidFill>
                                <a:srgbClr val="00B050"/>
                              </a:solidFill>
                              <a:latin typeface="Cambria Math" panose="02040503050406030204"/>
                            </a:rPr>
                          </m:ctrlPr>
                        </m:fPr>
                        <m:num>
                          <m:r>
                            <a:rPr lang="en-US" altLang="zh-CN" sz="2000" b="1" i="1" dirty="0" smtClean="0">
                              <a:solidFill>
                                <a:srgbClr val="00B050"/>
                              </a:solidFill>
                              <a:latin typeface="Cambria Math" panose="02040503050406030204"/>
                            </a:rPr>
                            <m:t>𝟑</m:t>
                          </m:r>
                        </m:num>
                        <m:den>
                          <m:r>
                            <a:rPr lang="en-US" altLang="zh-CN" sz="2000" b="1" i="1" dirty="0" smtClean="0">
                              <a:solidFill>
                                <a:srgbClr val="00B050"/>
                              </a:solidFill>
                              <a:latin typeface="Cambria Math" panose="02040503050406030204"/>
                            </a:rPr>
                            <m:t>𝟕</m:t>
                          </m:r>
                        </m:den>
                      </m:f>
                      <m:r>
                        <a:rPr lang="en-US" altLang="zh-CN" sz="2000" b="1" i="1" dirty="0" smtClean="0">
                          <a:solidFill>
                            <a:srgbClr val="00B050"/>
                          </a:solidFill>
                          <a:latin typeface="Cambria Math" panose="02040503050406030204"/>
                        </a:rPr>
                        <m:t>  </m:t>
                      </m:r>
                      <m:f>
                        <m:fPr>
                          <m:ctrlPr>
                            <a:rPr lang="en-US" altLang="zh-CN" sz="2000" b="1" i="1" dirty="0" smtClean="0">
                              <a:solidFill>
                                <a:srgbClr val="00B050"/>
                              </a:solidFill>
                              <a:latin typeface="Cambria Math" panose="02040503050406030204"/>
                            </a:rPr>
                          </m:ctrlPr>
                        </m:fPr>
                        <m:num>
                          <m:r>
                            <a:rPr lang="en-US" altLang="zh-CN" sz="2000" b="1" i="1" dirty="0" smtClean="0">
                              <a:solidFill>
                                <a:srgbClr val="00B050"/>
                              </a:solidFill>
                              <a:latin typeface="Cambria Math" panose="02040503050406030204"/>
                            </a:rPr>
                            <m:t>𝟑</m:t>
                          </m:r>
                        </m:num>
                        <m:den>
                          <m:r>
                            <a:rPr lang="en-US" altLang="zh-CN" sz="2000" b="1" i="1" dirty="0" smtClean="0">
                              <a:solidFill>
                                <a:srgbClr val="00B050"/>
                              </a:solidFill>
                              <a:latin typeface="Cambria Math" panose="02040503050406030204"/>
                            </a:rPr>
                            <m:t>𝟖</m:t>
                          </m:r>
                        </m:den>
                      </m:f>
                      <m:r>
                        <a:rPr lang="en-US" altLang="zh-CN" sz="2000" b="1" i="1" dirty="0" smtClean="0">
                          <a:solidFill>
                            <a:srgbClr val="00B050"/>
                          </a:solidFill>
                          <a:latin typeface="Cambria Math" panose="02040503050406030204"/>
                        </a:rPr>
                        <m:t> </m:t>
                      </m:r>
                      <m:r>
                        <a:rPr lang="en-US" altLang="zh-CN" sz="2000" b="1" i="1" dirty="0" smtClean="0">
                          <a:solidFill>
                            <a:srgbClr val="00B050"/>
                          </a:solidFill>
                          <a:latin typeface="Cambria Math" panose="02040503050406030204"/>
                          <a:ea typeface="Cambria Math" panose="02040503050406030204"/>
                        </a:rPr>
                        <m:t>⋯</m:t>
                      </m:r>
                    </m:oMath>
                  </m:oMathPara>
                </a14:m>
                <a:endParaRPr lang="zh-CN" altLang="en-US" sz="2000" b="1" dirty="0">
                  <a:solidFill>
                    <a:srgbClr val="00B050"/>
                  </a:solidFill>
                </a:endParaRPr>
              </a:p>
            </p:txBody>
          </p:sp>
        </mc:Choice>
        <mc:Fallback>
          <p:sp>
            <p:nvSpPr>
              <p:cNvPr id="17" name="TextBox 16"/>
              <p:cNvSpPr txBox="1">
                <a:spLocks noRot="1" noChangeAspect="1" noMove="1" noResize="1" noEditPoints="1" noAdjustHandles="1" noChangeArrowheads="1" noChangeShapeType="1" noTextEdit="1"/>
              </p:cNvSpPr>
              <p:nvPr/>
            </p:nvSpPr>
            <p:spPr>
              <a:xfrm>
                <a:off x="2985572" y="2304752"/>
                <a:ext cx="1964640" cy="670568"/>
              </a:xfrm>
              <a:prstGeom prst="rect">
                <a:avLst/>
              </a:prstGeom>
              <a:blipFill rotWithShape="1">
                <a:blip r:embed="rId5"/>
                <a:stretch>
                  <a:fillRect l="-22" t="-50" r="-2889" b="51"/>
                </a:stretch>
              </a:blipFill>
            </p:spPr>
            <p:txBody>
              <a:bodyPr/>
              <a:lstStyle/>
              <a:p>
                <a:r>
                  <a:rPr lang="zh-CN" altLang="en-US">
                    <a:noFill/>
                  </a:rPr>
                  <a:t> </a:t>
                </a:r>
              </a:p>
            </p:txBody>
          </p:sp>
        </mc:Fallback>
      </mc:AlternateContent>
      <p:sp>
        <p:nvSpPr>
          <p:cNvPr id="5" name="TextBox 4"/>
          <p:cNvSpPr txBox="1"/>
          <p:nvPr/>
        </p:nvSpPr>
        <p:spPr>
          <a:xfrm>
            <a:off x="2975015" y="2894836"/>
            <a:ext cx="461665" cy="510968"/>
          </a:xfrm>
          <a:prstGeom prst="rect">
            <a:avLst/>
          </a:prstGeom>
          <a:noFill/>
        </p:spPr>
        <p:txBody>
          <a:bodyPr vert="eaVert" wrap="square" rtlCol="0">
            <a:spAutoFit/>
          </a:bodyPr>
          <a:lstStyle/>
          <a:p>
            <a:r>
              <a:rPr lang="en-US" altLang="zh-CN" b="1" dirty="0"/>
              <a:t>…</a:t>
            </a:r>
            <a:endParaRPr lang="zh-CN" altLang="en-US" b="1" dirty="0"/>
          </a:p>
        </p:txBody>
      </p:sp>
      <p:sp>
        <p:nvSpPr>
          <p:cNvPr id="21" name="矩形 20"/>
          <p:cNvSpPr>
            <a:spLocks noChangeArrowheads="1"/>
          </p:cNvSpPr>
          <p:nvPr/>
        </p:nvSpPr>
        <p:spPr bwMode="auto">
          <a:xfrm>
            <a:off x="898740" y="3559332"/>
            <a:ext cx="48842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②分子和它所在的行数相同。</a:t>
            </a:r>
            <a:endParaRPr lang="en-US" altLang="zh-CN" sz="2800" b="1" dirty="0">
              <a:latin typeface="楷体" panose="02010609060101010101" pitchFamily="49" charset="-122"/>
              <a:ea typeface="楷体" panose="02010609060101010101" pitchFamily="49" charset="-122"/>
            </a:endParaRPr>
          </a:p>
        </p:txBody>
      </p:sp>
      <p:sp>
        <p:nvSpPr>
          <p:cNvPr id="22" name="矩形 21"/>
          <p:cNvSpPr>
            <a:spLocks noChangeArrowheads="1"/>
          </p:cNvSpPr>
          <p:nvPr/>
        </p:nvSpPr>
        <p:spPr bwMode="auto">
          <a:xfrm>
            <a:off x="898740" y="3986677"/>
            <a:ext cx="767752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③每一行的分数按分母从小到大的顺序排列</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并且后一个分数的分母比前一个分数的分母大</a:t>
            </a:r>
            <a:r>
              <a:rPr lang="en-US" altLang="zh-CN" sz="2800" b="1" dirty="0">
                <a:latin typeface="楷体" panose="02010609060101010101" pitchFamily="49" charset="-122"/>
                <a:ea typeface="楷体" panose="02010609060101010101" pitchFamily="49" charset="-122"/>
              </a:rPr>
              <a:t>1…</a:t>
            </a:r>
            <a:endParaRPr lang="en-US" altLang="zh-CN"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p:cTn id="17" dur="500" fill="hold"/>
                                        <p:tgtEl>
                                          <p:spTgt spid="1026"/>
                                        </p:tgtEl>
                                        <p:attrNameLst>
                                          <p:attrName>ppt_w</p:attrName>
                                        </p:attrNameLst>
                                      </p:cBhvr>
                                      <p:tavLst>
                                        <p:tav tm="0">
                                          <p:val>
                                            <p:fltVal val="0"/>
                                          </p:val>
                                        </p:tav>
                                        <p:tav tm="100000">
                                          <p:val>
                                            <p:strVal val="#ppt_w"/>
                                          </p:val>
                                        </p:tav>
                                      </p:tavLst>
                                    </p:anim>
                                    <p:anim calcmode="lin" valueType="num">
                                      <p:cBhvr>
                                        <p:cTn id="18" dur="500" fill="hold"/>
                                        <p:tgtEl>
                                          <p:spTgt spid="1026"/>
                                        </p:tgtEl>
                                        <p:attrNameLst>
                                          <p:attrName>ppt_h</p:attrName>
                                        </p:attrNameLst>
                                      </p:cBhvr>
                                      <p:tavLst>
                                        <p:tav tm="0">
                                          <p:val>
                                            <p:fltVal val="0"/>
                                          </p:val>
                                        </p:tav>
                                        <p:tav tm="100000">
                                          <p:val>
                                            <p:strVal val="#ppt_h"/>
                                          </p:val>
                                        </p:tav>
                                      </p:tavLst>
                                    </p:anim>
                                    <p:animEffect transition="in" filter="fade">
                                      <p:cBhvr>
                                        <p:cTn id="19" dur="500"/>
                                        <p:tgtEl>
                                          <p:spTgt spid="102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par>
                          <p:cTn id="33" fill="hold">
                            <p:stCondLst>
                              <p:cond delay="1500"/>
                            </p:stCondLst>
                            <p:childTnLst>
                              <p:par>
                                <p:cTn id="34" presetID="22" presetClass="entr" presetSubtype="1"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up)">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1000" fill="hold"/>
                                        <p:tgtEl>
                                          <p:spTgt spid="12"/>
                                        </p:tgtEl>
                                        <p:attrNameLst>
                                          <p:attrName>ppt_w</p:attrName>
                                        </p:attrNameLst>
                                      </p:cBhvr>
                                      <p:tavLst>
                                        <p:tav tm="0">
                                          <p:val>
                                            <p:strVal val="#ppt_w*0.70"/>
                                          </p:val>
                                        </p:tav>
                                        <p:tav tm="100000">
                                          <p:val>
                                            <p:strVal val="#ppt_w"/>
                                          </p:val>
                                        </p:tav>
                                      </p:tavLst>
                                    </p:anim>
                                    <p:anim calcmode="lin" valueType="num">
                                      <p:cBhvr>
                                        <p:cTn id="42" dur="1000" fill="hold"/>
                                        <p:tgtEl>
                                          <p:spTgt spid="12"/>
                                        </p:tgtEl>
                                        <p:attrNameLst>
                                          <p:attrName>ppt_h</p:attrName>
                                        </p:attrNameLst>
                                      </p:cBhvr>
                                      <p:tavLst>
                                        <p:tav tm="0">
                                          <p:val>
                                            <p:strVal val="#ppt_h"/>
                                          </p:val>
                                        </p:tav>
                                        <p:tav tm="100000">
                                          <p:val>
                                            <p:strVal val="#ppt_h"/>
                                          </p:val>
                                        </p:tav>
                                      </p:tavLst>
                                    </p:anim>
                                    <p:animEffect transition="in" filter="fade">
                                      <p:cBhvr>
                                        <p:cTn id="43" dur="1000"/>
                                        <p:tgtEl>
                                          <p:spTgt spid="12"/>
                                        </p:tgtEl>
                                      </p:cBhvr>
                                    </p:animEffect>
                                  </p:childTnLst>
                                </p:cTn>
                              </p:par>
                              <p:par>
                                <p:cTn id="44" presetID="55"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1000" fill="hold"/>
                                        <p:tgtEl>
                                          <p:spTgt spid="11"/>
                                        </p:tgtEl>
                                        <p:attrNameLst>
                                          <p:attrName>ppt_w</p:attrName>
                                        </p:attrNameLst>
                                      </p:cBhvr>
                                      <p:tavLst>
                                        <p:tav tm="0">
                                          <p:val>
                                            <p:strVal val="#ppt_w*0.70"/>
                                          </p:val>
                                        </p:tav>
                                        <p:tav tm="100000">
                                          <p:val>
                                            <p:strVal val="#ppt_w"/>
                                          </p:val>
                                        </p:tav>
                                      </p:tavLst>
                                    </p:anim>
                                    <p:anim calcmode="lin" valueType="num">
                                      <p:cBhvr>
                                        <p:cTn id="47" dur="1000" fill="hold"/>
                                        <p:tgtEl>
                                          <p:spTgt spid="11"/>
                                        </p:tgtEl>
                                        <p:attrNameLst>
                                          <p:attrName>ppt_h</p:attrName>
                                        </p:attrNameLst>
                                      </p:cBhvr>
                                      <p:tavLst>
                                        <p:tav tm="0">
                                          <p:val>
                                            <p:strVal val="#ppt_h"/>
                                          </p:val>
                                        </p:tav>
                                        <p:tav tm="100000">
                                          <p:val>
                                            <p:strVal val="#ppt_h"/>
                                          </p:val>
                                        </p:tav>
                                      </p:tavLst>
                                    </p:anim>
                                    <p:animEffect transition="in" filter="fade">
                                      <p:cBhvr>
                                        <p:cTn id="48" dur="1000"/>
                                        <p:tgtEl>
                                          <p:spTgt spid="11"/>
                                        </p:tgtEl>
                                      </p:cBhvr>
                                    </p:animEffect>
                                  </p:childTnLst>
                                </p:cTn>
                              </p:par>
                              <p:par>
                                <p:cTn id="49" presetID="55" presetClass="entr" presetSubtype="0" fill="hold" nodeType="withEffect">
                                  <p:stCondLst>
                                    <p:cond delay="0"/>
                                  </p:stCondLst>
                                  <p:childTnLst>
                                    <p:set>
                                      <p:cBhvr>
                                        <p:cTn id="50" dur="1" fill="hold">
                                          <p:stCondLst>
                                            <p:cond delay="0"/>
                                          </p:stCondLst>
                                        </p:cTn>
                                        <p:tgtEl>
                                          <p:spTgt spid="1027"/>
                                        </p:tgtEl>
                                        <p:attrNameLst>
                                          <p:attrName>style.visibility</p:attrName>
                                        </p:attrNameLst>
                                      </p:cBhvr>
                                      <p:to>
                                        <p:strVal val="visible"/>
                                      </p:to>
                                    </p:set>
                                    <p:anim calcmode="lin" valueType="num">
                                      <p:cBhvr>
                                        <p:cTn id="51" dur="1000" fill="hold"/>
                                        <p:tgtEl>
                                          <p:spTgt spid="1027"/>
                                        </p:tgtEl>
                                        <p:attrNameLst>
                                          <p:attrName>ppt_w</p:attrName>
                                        </p:attrNameLst>
                                      </p:cBhvr>
                                      <p:tavLst>
                                        <p:tav tm="0">
                                          <p:val>
                                            <p:strVal val="#ppt_w*0.70"/>
                                          </p:val>
                                        </p:tav>
                                        <p:tav tm="100000">
                                          <p:val>
                                            <p:strVal val="#ppt_w"/>
                                          </p:val>
                                        </p:tav>
                                      </p:tavLst>
                                    </p:anim>
                                    <p:anim calcmode="lin" valueType="num">
                                      <p:cBhvr>
                                        <p:cTn id="52" dur="1000" fill="hold"/>
                                        <p:tgtEl>
                                          <p:spTgt spid="1027"/>
                                        </p:tgtEl>
                                        <p:attrNameLst>
                                          <p:attrName>ppt_h</p:attrName>
                                        </p:attrNameLst>
                                      </p:cBhvr>
                                      <p:tavLst>
                                        <p:tav tm="0">
                                          <p:val>
                                            <p:strVal val="#ppt_h"/>
                                          </p:val>
                                        </p:tav>
                                        <p:tav tm="100000">
                                          <p:val>
                                            <p:strVal val="#ppt_h"/>
                                          </p:val>
                                        </p:tav>
                                      </p:tavLst>
                                    </p:anim>
                                    <p:animEffect transition="in" filter="fade">
                                      <p:cBhvr>
                                        <p:cTn id="53" dur="1000"/>
                                        <p:tgtEl>
                                          <p:spTgt spid="102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left)">
                                      <p:cBhvr>
                                        <p:cTn id="63" dur="500"/>
                                        <p:tgtEl>
                                          <p:spTgt spid="21"/>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up)">
                                      <p:cBhvr>
                                        <p:cTn id="6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P spid="11" grpId="0" animBg="1"/>
      <p:bldP spid="12" grpId="0"/>
      <p:bldP spid="3" grpId="0"/>
      <p:bldP spid="16" grpId="0"/>
      <p:bldP spid="17" grpId="0"/>
      <p:bldP spid="5"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TextBox 2"/>
              <p:cNvSpPr txBox="1"/>
              <p:nvPr/>
            </p:nvSpPr>
            <p:spPr>
              <a:xfrm>
                <a:off x="3037990" y="999338"/>
                <a:ext cx="1798890" cy="625877"/>
              </a:xfrm>
              <a:prstGeom prst="rect">
                <a:avLst/>
              </a:prstGeom>
              <a:noFill/>
            </p:spPr>
            <p:txBody>
              <a:bodyPr wrap="none" rtlCol="0">
                <a:spAutoFit/>
              </a:bodyPr>
              <a:lstStyle/>
              <a:p>
                <a14:m>
                  <m:oMath xmlns:m="http://schemas.openxmlformats.org/officeDocument/2006/math">
                    <m:f>
                      <m:fPr>
                        <m:ctrlPr>
                          <a:rPr lang="en-US" altLang="zh-CN" sz="2400" b="1" i="1" smtClean="0">
                            <a:solidFill>
                              <a:srgbClr val="FF0000"/>
                            </a:solidFill>
                            <a:latin typeface="Cambria Math" panose="02040503050406030204"/>
                          </a:rPr>
                        </m:ctrlPr>
                      </m:fPr>
                      <m:num>
                        <m:r>
                          <a:rPr lang="en-US" altLang="zh-CN" sz="2400" b="1" i="1" smtClean="0">
                            <a:solidFill>
                              <a:srgbClr val="FF0000"/>
                            </a:solidFill>
                            <a:latin typeface="Cambria Math" panose="02040503050406030204"/>
                          </a:rPr>
                          <m:t>𝟏</m:t>
                        </m:r>
                      </m:num>
                      <m:den>
                        <m:r>
                          <a:rPr lang="en-US" altLang="zh-CN" sz="2400" b="1" i="1" smtClean="0">
                            <a:solidFill>
                              <a:srgbClr val="FF0000"/>
                            </a:solidFill>
                            <a:latin typeface="Cambria Math" panose="02040503050406030204"/>
                          </a:rPr>
                          <m:t>𝟐</m:t>
                        </m:r>
                      </m:den>
                    </m:f>
                  </m:oMath>
                </a14:m>
                <a:r>
                  <a:rPr lang="zh-CN" altLang="en-US" sz="2400" b="1" dirty="0">
                    <a:solidFill>
                      <a:srgbClr val="FF0000"/>
                    </a:solidFill>
                  </a:rPr>
                  <a:t> </a:t>
                </a:r>
                <a14:m>
                  <m:oMath xmlns:m="http://schemas.openxmlformats.org/officeDocument/2006/math">
                    <m:f>
                      <m:fPr>
                        <m:ctrlPr>
                          <a:rPr lang="en-US" altLang="zh-CN" sz="2400" b="1" i="1" dirty="0" smtClean="0">
                            <a:solidFill>
                              <a:srgbClr val="FF0000"/>
                            </a:solidFill>
                            <a:latin typeface="Cambria Math" panose="02040503050406030204"/>
                          </a:rPr>
                        </m:ctrlPr>
                      </m:fPr>
                      <m:num>
                        <m:r>
                          <a:rPr lang="en-US" altLang="zh-CN" sz="2400" b="1" i="1" dirty="0" smtClean="0">
                            <a:solidFill>
                              <a:srgbClr val="FF0000"/>
                            </a:solidFill>
                            <a:latin typeface="Cambria Math" panose="02040503050406030204"/>
                          </a:rPr>
                          <m:t>𝟏</m:t>
                        </m:r>
                      </m:num>
                      <m:den>
                        <m:r>
                          <a:rPr lang="en-US" altLang="zh-CN" sz="2400" b="1" i="1" dirty="0" smtClean="0">
                            <a:solidFill>
                              <a:srgbClr val="FF0000"/>
                            </a:solidFill>
                            <a:latin typeface="Cambria Math" panose="02040503050406030204"/>
                          </a:rPr>
                          <m:t>𝟑</m:t>
                        </m:r>
                      </m:den>
                    </m:f>
                    <m:r>
                      <a:rPr lang="en-US" altLang="zh-CN" sz="2400" b="1" i="1" dirty="0" smtClean="0">
                        <a:solidFill>
                          <a:srgbClr val="FF0000"/>
                        </a:solidFill>
                        <a:latin typeface="Cambria Math" panose="02040503050406030204"/>
                      </a:rPr>
                      <m:t>  </m:t>
                    </m:r>
                    <m:f>
                      <m:fPr>
                        <m:ctrlPr>
                          <a:rPr lang="en-US" altLang="zh-CN" sz="2400" b="1" i="1" dirty="0" smtClean="0">
                            <a:solidFill>
                              <a:srgbClr val="FF0000"/>
                            </a:solidFill>
                            <a:latin typeface="Cambria Math" panose="02040503050406030204"/>
                          </a:rPr>
                        </m:ctrlPr>
                      </m:fPr>
                      <m:num>
                        <m:r>
                          <a:rPr lang="en-US" altLang="zh-CN" sz="2400" b="1" i="1" dirty="0" smtClean="0">
                            <a:solidFill>
                              <a:srgbClr val="FF0000"/>
                            </a:solidFill>
                            <a:latin typeface="Cambria Math" panose="02040503050406030204"/>
                          </a:rPr>
                          <m:t>𝟏</m:t>
                        </m:r>
                      </m:num>
                      <m:den>
                        <m:r>
                          <a:rPr lang="en-US" altLang="zh-CN" sz="2400" b="1" i="1" dirty="0" smtClean="0">
                            <a:solidFill>
                              <a:srgbClr val="FF0000"/>
                            </a:solidFill>
                            <a:latin typeface="Cambria Math" panose="02040503050406030204"/>
                          </a:rPr>
                          <m:t>𝟒</m:t>
                        </m:r>
                      </m:den>
                    </m:f>
                    <m:r>
                      <a:rPr lang="en-US" altLang="zh-CN" sz="2400" b="1" i="1" dirty="0" smtClean="0">
                        <a:solidFill>
                          <a:srgbClr val="FF0000"/>
                        </a:solidFill>
                        <a:latin typeface="Cambria Math" panose="02040503050406030204"/>
                      </a:rPr>
                      <m:t>  </m:t>
                    </m:r>
                    <m:f>
                      <m:fPr>
                        <m:ctrlPr>
                          <a:rPr lang="en-US" altLang="zh-CN" sz="2400" b="1" i="1" dirty="0" smtClean="0">
                            <a:solidFill>
                              <a:srgbClr val="FF0000"/>
                            </a:solidFill>
                            <a:latin typeface="Cambria Math" panose="02040503050406030204"/>
                          </a:rPr>
                        </m:ctrlPr>
                      </m:fPr>
                      <m:num>
                        <m:r>
                          <a:rPr lang="en-US" altLang="zh-CN" sz="2400" b="1" i="1" dirty="0" smtClean="0">
                            <a:solidFill>
                              <a:srgbClr val="FF0000"/>
                            </a:solidFill>
                            <a:latin typeface="Cambria Math" panose="02040503050406030204"/>
                          </a:rPr>
                          <m:t>𝟏</m:t>
                        </m:r>
                      </m:num>
                      <m:den>
                        <m:r>
                          <a:rPr lang="en-US" altLang="zh-CN" sz="2400" b="1" i="1" dirty="0" smtClean="0">
                            <a:solidFill>
                              <a:srgbClr val="FF0000"/>
                            </a:solidFill>
                            <a:latin typeface="Cambria Math" panose="02040503050406030204"/>
                          </a:rPr>
                          <m:t>𝟓</m:t>
                        </m:r>
                      </m:den>
                    </m:f>
                    <m:r>
                      <a:rPr lang="en-US" altLang="zh-CN" sz="2400" b="1" i="1" dirty="0" smtClean="0">
                        <a:solidFill>
                          <a:srgbClr val="FF0000"/>
                        </a:solidFill>
                        <a:latin typeface="Cambria Math" panose="02040503050406030204"/>
                      </a:rPr>
                      <m:t>  </m:t>
                    </m:r>
                    <m:f>
                      <m:fPr>
                        <m:ctrlPr>
                          <a:rPr lang="en-US" altLang="zh-CN" sz="2400" b="1" i="1" dirty="0" smtClean="0">
                            <a:solidFill>
                              <a:srgbClr val="FF0000"/>
                            </a:solidFill>
                            <a:latin typeface="Cambria Math" panose="02040503050406030204"/>
                          </a:rPr>
                        </m:ctrlPr>
                      </m:fPr>
                      <m:num>
                        <m:r>
                          <a:rPr lang="en-US" altLang="zh-CN" sz="2400" b="1" i="1" dirty="0" smtClean="0">
                            <a:solidFill>
                              <a:srgbClr val="FF0000"/>
                            </a:solidFill>
                            <a:latin typeface="Cambria Math" panose="02040503050406030204"/>
                          </a:rPr>
                          <m:t>𝟏</m:t>
                        </m:r>
                      </m:num>
                      <m:den>
                        <m:r>
                          <a:rPr lang="en-US" altLang="zh-CN" sz="2400" b="1" i="1" dirty="0" smtClean="0">
                            <a:solidFill>
                              <a:srgbClr val="FF0000"/>
                            </a:solidFill>
                            <a:latin typeface="Cambria Math" panose="02040503050406030204"/>
                          </a:rPr>
                          <m:t>𝟔</m:t>
                        </m:r>
                      </m:den>
                    </m:f>
                    <m:r>
                      <a:rPr lang="en-US" altLang="zh-CN" sz="2400" b="1" i="1" dirty="0" smtClean="0">
                        <a:solidFill>
                          <a:srgbClr val="FF0000"/>
                        </a:solidFill>
                        <a:latin typeface="Cambria Math" panose="02040503050406030204"/>
                        <a:ea typeface="Cambria Math" panose="02040503050406030204"/>
                      </a:rPr>
                      <m:t>⋯</m:t>
                    </m:r>
                  </m:oMath>
                </a14:m>
                <a:endParaRPr lang="zh-CN" altLang="en-US" sz="2400" b="1" dirty="0">
                  <a:solidFill>
                    <a:srgbClr val="FF0000"/>
                  </a:solidFill>
                </a:endParaRPr>
              </a:p>
            </p:txBody>
          </p:sp>
        </mc:Choice>
        <mc:Fallback>
          <p:sp>
            <p:nvSpPr>
              <p:cNvPr id="3" name="TextBox 2"/>
              <p:cNvSpPr txBox="1">
                <a:spLocks noRot="1" noChangeAspect="1" noMove="1" noResize="1" noEditPoints="1" noAdjustHandles="1" noChangeArrowheads="1" noChangeShapeType="1" noTextEdit="1"/>
              </p:cNvSpPr>
              <p:nvPr/>
            </p:nvSpPr>
            <p:spPr>
              <a:xfrm>
                <a:off x="3037990" y="999338"/>
                <a:ext cx="1798890" cy="625877"/>
              </a:xfrm>
              <a:prstGeom prst="rect">
                <a:avLst/>
              </a:prstGeom>
              <a:blipFill rotWithShape="1">
                <a:blip r:embed="rId1"/>
                <a:stretch>
                  <a:fillRect l="-8" t="-77" r="-6949" b="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TextBox 15"/>
              <p:cNvSpPr txBox="1"/>
              <p:nvPr/>
            </p:nvSpPr>
            <p:spPr>
              <a:xfrm>
                <a:off x="2933155" y="1634184"/>
                <a:ext cx="1964640" cy="670568"/>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f>
                        <m:fPr>
                          <m:ctrlPr>
                            <a:rPr lang="en-US" altLang="zh-CN" sz="2000" b="1" i="1" dirty="0" smtClean="0">
                              <a:solidFill>
                                <a:srgbClr val="7030A0"/>
                              </a:solidFill>
                              <a:latin typeface="Cambria Math" panose="02040503050406030204"/>
                            </a:rPr>
                          </m:ctrlPr>
                        </m:fPr>
                        <m:num>
                          <m:r>
                            <a:rPr lang="en-US" altLang="zh-CN" sz="2000" b="1" i="1" dirty="0" smtClean="0">
                              <a:solidFill>
                                <a:srgbClr val="7030A0"/>
                              </a:solidFill>
                              <a:latin typeface="Cambria Math" panose="02040503050406030204"/>
                            </a:rPr>
                            <m:t>𝟐</m:t>
                          </m:r>
                        </m:num>
                        <m:den>
                          <m:r>
                            <a:rPr lang="en-US" altLang="zh-CN" sz="2000" b="1" i="1" dirty="0" smtClean="0">
                              <a:solidFill>
                                <a:srgbClr val="7030A0"/>
                              </a:solidFill>
                              <a:latin typeface="Cambria Math" panose="02040503050406030204"/>
                            </a:rPr>
                            <m:t>𝟑</m:t>
                          </m:r>
                        </m:den>
                      </m:f>
                      <m:r>
                        <a:rPr lang="en-US" altLang="zh-CN" sz="2000" b="1" i="1" dirty="0" smtClean="0">
                          <a:solidFill>
                            <a:srgbClr val="7030A0"/>
                          </a:solidFill>
                          <a:latin typeface="Cambria Math" panose="02040503050406030204"/>
                        </a:rPr>
                        <m:t>  </m:t>
                      </m:r>
                      <m:f>
                        <m:fPr>
                          <m:ctrlPr>
                            <a:rPr lang="en-US" altLang="zh-CN" sz="2000" b="1" i="1" dirty="0" smtClean="0">
                              <a:solidFill>
                                <a:srgbClr val="7030A0"/>
                              </a:solidFill>
                              <a:latin typeface="Cambria Math" panose="02040503050406030204"/>
                            </a:rPr>
                          </m:ctrlPr>
                        </m:fPr>
                        <m:num>
                          <m:r>
                            <a:rPr lang="en-US" altLang="zh-CN" sz="2000" b="1" i="1" dirty="0" smtClean="0">
                              <a:solidFill>
                                <a:srgbClr val="7030A0"/>
                              </a:solidFill>
                              <a:latin typeface="Cambria Math" panose="02040503050406030204"/>
                            </a:rPr>
                            <m:t>𝟐</m:t>
                          </m:r>
                        </m:num>
                        <m:den>
                          <m:r>
                            <a:rPr lang="en-US" altLang="zh-CN" sz="2000" b="1" i="1" dirty="0" smtClean="0">
                              <a:solidFill>
                                <a:srgbClr val="7030A0"/>
                              </a:solidFill>
                              <a:latin typeface="Cambria Math" panose="02040503050406030204"/>
                            </a:rPr>
                            <m:t>𝟒</m:t>
                          </m:r>
                        </m:den>
                      </m:f>
                      <m:r>
                        <a:rPr lang="en-US" altLang="zh-CN" sz="2000" b="1" i="1" dirty="0" smtClean="0">
                          <a:solidFill>
                            <a:srgbClr val="7030A0"/>
                          </a:solidFill>
                          <a:latin typeface="Cambria Math" panose="02040503050406030204"/>
                        </a:rPr>
                        <m:t>  </m:t>
                      </m:r>
                      <m:f>
                        <m:fPr>
                          <m:ctrlPr>
                            <a:rPr lang="en-US" altLang="zh-CN" sz="2000" b="1" i="1" dirty="0" smtClean="0">
                              <a:solidFill>
                                <a:srgbClr val="7030A0"/>
                              </a:solidFill>
                              <a:latin typeface="Cambria Math" panose="02040503050406030204"/>
                            </a:rPr>
                          </m:ctrlPr>
                        </m:fPr>
                        <m:num>
                          <m:r>
                            <a:rPr lang="en-US" altLang="zh-CN" sz="2000" b="1" i="1" dirty="0" smtClean="0">
                              <a:solidFill>
                                <a:srgbClr val="7030A0"/>
                              </a:solidFill>
                              <a:latin typeface="Cambria Math" panose="02040503050406030204"/>
                            </a:rPr>
                            <m:t>𝟐</m:t>
                          </m:r>
                        </m:num>
                        <m:den>
                          <m:r>
                            <a:rPr lang="en-US" altLang="zh-CN" sz="2000" b="1" i="1" dirty="0" smtClean="0">
                              <a:solidFill>
                                <a:srgbClr val="7030A0"/>
                              </a:solidFill>
                              <a:latin typeface="Cambria Math" panose="02040503050406030204"/>
                            </a:rPr>
                            <m:t>𝟓</m:t>
                          </m:r>
                        </m:den>
                      </m:f>
                      <m:r>
                        <a:rPr lang="en-US" altLang="zh-CN" sz="2000" b="1" i="1" dirty="0" smtClean="0">
                          <a:solidFill>
                            <a:srgbClr val="7030A0"/>
                          </a:solidFill>
                          <a:latin typeface="Cambria Math" panose="02040503050406030204"/>
                        </a:rPr>
                        <m:t>  </m:t>
                      </m:r>
                      <m:f>
                        <m:fPr>
                          <m:ctrlPr>
                            <a:rPr lang="en-US" altLang="zh-CN" sz="2000" b="1" i="1" dirty="0" smtClean="0">
                              <a:solidFill>
                                <a:srgbClr val="7030A0"/>
                              </a:solidFill>
                              <a:latin typeface="Cambria Math" panose="02040503050406030204"/>
                            </a:rPr>
                          </m:ctrlPr>
                        </m:fPr>
                        <m:num>
                          <m:r>
                            <a:rPr lang="en-US" altLang="zh-CN" sz="2000" b="1" i="1" dirty="0" smtClean="0">
                              <a:solidFill>
                                <a:srgbClr val="7030A0"/>
                              </a:solidFill>
                              <a:latin typeface="Cambria Math" panose="02040503050406030204"/>
                            </a:rPr>
                            <m:t>𝟐</m:t>
                          </m:r>
                        </m:num>
                        <m:den>
                          <m:r>
                            <a:rPr lang="en-US" altLang="zh-CN" sz="2000" b="1" i="1" dirty="0" smtClean="0">
                              <a:solidFill>
                                <a:srgbClr val="7030A0"/>
                              </a:solidFill>
                              <a:latin typeface="Cambria Math" panose="02040503050406030204"/>
                            </a:rPr>
                            <m:t>𝟔</m:t>
                          </m:r>
                        </m:den>
                      </m:f>
                      <m:r>
                        <a:rPr lang="en-US" altLang="zh-CN" sz="2000" b="1" i="1" dirty="0" smtClean="0">
                          <a:solidFill>
                            <a:srgbClr val="7030A0"/>
                          </a:solidFill>
                          <a:latin typeface="Cambria Math" panose="02040503050406030204"/>
                        </a:rPr>
                        <m:t>  </m:t>
                      </m:r>
                      <m:f>
                        <m:fPr>
                          <m:ctrlPr>
                            <a:rPr lang="en-US" altLang="zh-CN" sz="2000" b="1" i="1" dirty="0" smtClean="0">
                              <a:solidFill>
                                <a:srgbClr val="7030A0"/>
                              </a:solidFill>
                              <a:latin typeface="Cambria Math" panose="02040503050406030204"/>
                            </a:rPr>
                          </m:ctrlPr>
                        </m:fPr>
                        <m:num>
                          <m:r>
                            <a:rPr lang="en-US" altLang="zh-CN" sz="2000" b="1" i="1" dirty="0" smtClean="0">
                              <a:solidFill>
                                <a:srgbClr val="7030A0"/>
                              </a:solidFill>
                              <a:latin typeface="Cambria Math" panose="02040503050406030204"/>
                            </a:rPr>
                            <m:t>𝟐</m:t>
                          </m:r>
                        </m:num>
                        <m:den>
                          <m:r>
                            <a:rPr lang="en-US" altLang="zh-CN" sz="2000" b="1" i="1" dirty="0" smtClean="0">
                              <a:solidFill>
                                <a:srgbClr val="7030A0"/>
                              </a:solidFill>
                              <a:latin typeface="Cambria Math" panose="02040503050406030204"/>
                            </a:rPr>
                            <m:t>𝟕</m:t>
                          </m:r>
                        </m:den>
                      </m:f>
                      <m:r>
                        <a:rPr lang="en-US" altLang="zh-CN" sz="2000" b="1" i="1" dirty="0" smtClean="0">
                          <a:solidFill>
                            <a:srgbClr val="7030A0"/>
                          </a:solidFill>
                          <a:latin typeface="Cambria Math" panose="02040503050406030204"/>
                        </a:rPr>
                        <m:t> </m:t>
                      </m:r>
                      <m:r>
                        <a:rPr lang="en-US" altLang="zh-CN" sz="2000" b="1" i="1" dirty="0" smtClean="0">
                          <a:solidFill>
                            <a:srgbClr val="7030A0"/>
                          </a:solidFill>
                          <a:latin typeface="Cambria Math" panose="02040503050406030204"/>
                          <a:ea typeface="Cambria Math" panose="02040503050406030204"/>
                        </a:rPr>
                        <m:t>⋯</m:t>
                      </m:r>
                    </m:oMath>
                  </m:oMathPara>
                </a14:m>
                <a:endParaRPr lang="zh-CN" altLang="en-US" sz="2000" b="1" dirty="0">
                  <a:solidFill>
                    <a:srgbClr val="7030A0"/>
                  </a:solidFill>
                </a:endParaRPr>
              </a:p>
            </p:txBody>
          </p:sp>
        </mc:Choice>
        <mc:Fallback>
          <p:sp>
            <p:nvSpPr>
              <p:cNvPr id="16" name="TextBox 15"/>
              <p:cNvSpPr txBox="1">
                <a:spLocks noRot="1" noChangeAspect="1" noMove="1" noResize="1" noEditPoints="1" noAdjustHandles="1" noChangeArrowheads="1" noChangeShapeType="1" noTextEdit="1"/>
              </p:cNvSpPr>
              <p:nvPr/>
            </p:nvSpPr>
            <p:spPr>
              <a:xfrm>
                <a:off x="2933155" y="1634184"/>
                <a:ext cx="1964640" cy="670568"/>
              </a:xfrm>
              <a:prstGeom prst="rect">
                <a:avLst/>
              </a:prstGeom>
              <a:blipFill rotWithShape="1">
                <a:blip r:embed="rId2"/>
                <a:stretch>
                  <a:fillRect l="-5" t="-49" r="-2907" b="5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7" name="TextBox 16"/>
              <p:cNvSpPr txBox="1"/>
              <p:nvPr/>
            </p:nvSpPr>
            <p:spPr>
              <a:xfrm>
                <a:off x="2985572" y="2304752"/>
                <a:ext cx="1964640" cy="670568"/>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f>
                        <m:fPr>
                          <m:ctrlPr>
                            <a:rPr lang="en-US" altLang="zh-CN" sz="2000" b="1" i="1" dirty="0" smtClean="0">
                              <a:solidFill>
                                <a:srgbClr val="00B050"/>
                              </a:solidFill>
                              <a:latin typeface="Cambria Math" panose="02040503050406030204"/>
                            </a:rPr>
                          </m:ctrlPr>
                        </m:fPr>
                        <m:num>
                          <m:r>
                            <a:rPr lang="en-US" altLang="zh-CN" sz="2000" b="1" i="1" dirty="0" smtClean="0">
                              <a:solidFill>
                                <a:srgbClr val="00B050"/>
                              </a:solidFill>
                              <a:latin typeface="Cambria Math" panose="02040503050406030204"/>
                            </a:rPr>
                            <m:t>𝟑</m:t>
                          </m:r>
                        </m:num>
                        <m:den>
                          <m:r>
                            <a:rPr lang="en-US" altLang="zh-CN" sz="2000" b="1" i="1" dirty="0" smtClean="0">
                              <a:solidFill>
                                <a:srgbClr val="00B050"/>
                              </a:solidFill>
                              <a:latin typeface="Cambria Math" panose="02040503050406030204"/>
                            </a:rPr>
                            <m:t>𝟒</m:t>
                          </m:r>
                        </m:den>
                      </m:f>
                      <m:r>
                        <a:rPr lang="en-US" altLang="zh-CN" sz="2000" b="1" i="1" dirty="0" smtClean="0">
                          <a:solidFill>
                            <a:srgbClr val="00B050"/>
                          </a:solidFill>
                          <a:latin typeface="Cambria Math" panose="02040503050406030204"/>
                        </a:rPr>
                        <m:t>  </m:t>
                      </m:r>
                      <m:f>
                        <m:fPr>
                          <m:ctrlPr>
                            <a:rPr lang="en-US" altLang="zh-CN" sz="2000" b="1" i="1" dirty="0" smtClean="0">
                              <a:solidFill>
                                <a:srgbClr val="00B050"/>
                              </a:solidFill>
                              <a:latin typeface="Cambria Math" panose="02040503050406030204"/>
                            </a:rPr>
                          </m:ctrlPr>
                        </m:fPr>
                        <m:num>
                          <m:r>
                            <a:rPr lang="en-US" altLang="zh-CN" sz="2000" b="1" i="1" dirty="0" smtClean="0">
                              <a:solidFill>
                                <a:srgbClr val="00B050"/>
                              </a:solidFill>
                              <a:latin typeface="Cambria Math" panose="02040503050406030204"/>
                            </a:rPr>
                            <m:t>𝟑</m:t>
                          </m:r>
                        </m:num>
                        <m:den>
                          <m:r>
                            <a:rPr lang="en-US" altLang="zh-CN" sz="2000" b="1" i="1" dirty="0" smtClean="0">
                              <a:solidFill>
                                <a:srgbClr val="00B050"/>
                              </a:solidFill>
                              <a:latin typeface="Cambria Math" panose="02040503050406030204"/>
                            </a:rPr>
                            <m:t>𝟓</m:t>
                          </m:r>
                        </m:den>
                      </m:f>
                      <m:r>
                        <a:rPr lang="en-US" altLang="zh-CN" sz="2000" b="1" i="1" dirty="0" smtClean="0">
                          <a:solidFill>
                            <a:srgbClr val="00B050"/>
                          </a:solidFill>
                          <a:latin typeface="Cambria Math" panose="02040503050406030204"/>
                        </a:rPr>
                        <m:t>  </m:t>
                      </m:r>
                      <m:f>
                        <m:fPr>
                          <m:ctrlPr>
                            <a:rPr lang="en-US" altLang="zh-CN" sz="2000" b="1" i="1" dirty="0" smtClean="0">
                              <a:solidFill>
                                <a:srgbClr val="00B050"/>
                              </a:solidFill>
                              <a:latin typeface="Cambria Math" panose="02040503050406030204"/>
                            </a:rPr>
                          </m:ctrlPr>
                        </m:fPr>
                        <m:num>
                          <m:r>
                            <a:rPr lang="en-US" altLang="zh-CN" sz="2000" b="1" i="1" dirty="0" smtClean="0">
                              <a:solidFill>
                                <a:srgbClr val="00B050"/>
                              </a:solidFill>
                              <a:latin typeface="Cambria Math" panose="02040503050406030204"/>
                            </a:rPr>
                            <m:t>𝟑</m:t>
                          </m:r>
                        </m:num>
                        <m:den>
                          <m:r>
                            <a:rPr lang="en-US" altLang="zh-CN" sz="2000" b="1" i="1" dirty="0" smtClean="0">
                              <a:solidFill>
                                <a:srgbClr val="00B050"/>
                              </a:solidFill>
                              <a:latin typeface="Cambria Math" panose="02040503050406030204"/>
                            </a:rPr>
                            <m:t>𝟔</m:t>
                          </m:r>
                        </m:den>
                      </m:f>
                      <m:r>
                        <a:rPr lang="en-US" altLang="zh-CN" sz="2000" b="1" i="1" dirty="0" smtClean="0">
                          <a:solidFill>
                            <a:srgbClr val="00B050"/>
                          </a:solidFill>
                          <a:latin typeface="Cambria Math" panose="02040503050406030204"/>
                        </a:rPr>
                        <m:t>  </m:t>
                      </m:r>
                      <m:f>
                        <m:fPr>
                          <m:ctrlPr>
                            <a:rPr lang="en-US" altLang="zh-CN" sz="2000" b="1" i="1" dirty="0" smtClean="0">
                              <a:solidFill>
                                <a:srgbClr val="00B050"/>
                              </a:solidFill>
                              <a:latin typeface="Cambria Math" panose="02040503050406030204"/>
                            </a:rPr>
                          </m:ctrlPr>
                        </m:fPr>
                        <m:num>
                          <m:r>
                            <a:rPr lang="en-US" altLang="zh-CN" sz="2000" b="1" i="1" dirty="0" smtClean="0">
                              <a:solidFill>
                                <a:srgbClr val="00B050"/>
                              </a:solidFill>
                              <a:latin typeface="Cambria Math" panose="02040503050406030204"/>
                            </a:rPr>
                            <m:t>𝟑</m:t>
                          </m:r>
                        </m:num>
                        <m:den>
                          <m:r>
                            <a:rPr lang="en-US" altLang="zh-CN" sz="2000" b="1" i="1" dirty="0" smtClean="0">
                              <a:solidFill>
                                <a:srgbClr val="00B050"/>
                              </a:solidFill>
                              <a:latin typeface="Cambria Math" panose="02040503050406030204"/>
                            </a:rPr>
                            <m:t>𝟕</m:t>
                          </m:r>
                        </m:den>
                      </m:f>
                      <m:r>
                        <a:rPr lang="en-US" altLang="zh-CN" sz="2000" b="1" i="1" dirty="0" smtClean="0">
                          <a:solidFill>
                            <a:srgbClr val="00B050"/>
                          </a:solidFill>
                          <a:latin typeface="Cambria Math" panose="02040503050406030204"/>
                        </a:rPr>
                        <m:t>  </m:t>
                      </m:r>
                      <m:f>
                        <m:fPr>
                          <m:ctrlPr>
                            <a:rPr lang="en-US" altLang="zh-CN" sz="2000" b="1" i="1" dirty="0" smtClean="0">
                              <a:solidFill>
                                <a:srgbClr val="00B050"/>
                              </a:solidFill>
                              <a:latin typeface="Cambria Math" panose="02040503050406030204"/>
                            </a:rPr>
                          </m:ctrlPr>
                        </m:fPr>
                        <m:num>
                          <m:r>
                            <a:rPr lang="en-US" altLang="zh-CN" sz="2000" b="1" i="1" dirty="0" smtClean="0">
                              <a:solidFill>
                                <a:srgbClr val="00B050"/>
                              </a:solidFill>
                              <a:latin typeface="Cambria Math" panose="02040503050406030204"/>
                            </a:rPr>
                            <m:t>𝟑</m:t>
                          </m:r>
                        </m:num>
                        <m:den>
                          <m:r>
                            <a:rPr lang="en-US" altLang="zh-CN" sz="2000" b="1" i="1" dirty="0" smtClean="0">
                              <a:solidFill>
                                <a:srgbClr val="00B050"/>
                              </a:solidFill>
                              <a:latin typeface="Cambria Math" panose="02040503050406030204"/>
                            </a:rPr>
                            <m:t>𝟖</m:t>
                          </m:r>
                        </m:den>
                      </m:f>
                      <m:r>
                        <a:rPr lang="en-US" altLang="zh-CN" sz="2000" b="1" i="1" dirty="0" smtClean="0">
                          <a:solidFill>
                            <a:srgbClr val="00B050"/>
                          </a:solidFill>
                          <a:latin typeface="Cambria Math" panose="02040503050406030204"/>
                        </a:rPr>
                        <m:t> </m:t>
                      </m:r>
                      <m:r>
                        <a:rPr lang="en-US" altLang="zh-CN" sz="2000" b="1" i="1" dirty="0" smtClean="0">
                          <a:solidFill>
                            <a:srgbClr val="00B050"/>
                          </a:solidFill>
                          <a:latin typeface="Cambria Math" panose="02040503050406030204"/>
                          <a:ea typeface="Cambria Math" panose="02040503050406030204"/>
                        </a:rPr>
                        <m:t>⋯</m:t>
                      </m:r>
                    </m:oMath>
                  </m:oMathPara>
                </a14:m>
                <a:endParaRPr lang="zh-CN" altLang="en-US" sz="2000" b="1" dirty="0">
                  <a:solidFill>
                    <a:srgbClr val="00B050"/>
                  </a:solidFill>
                </a:endParaRPr>
              </a:p>
            </p:txBody>
          </p:sp>
        </mc:Choice>
        <mc:Fallback>
          <p:sp>
            <p:nvSpPr>
              <p:cNvPr id="17" name="TextBox 16"/>
              <p:cNvSpPr txBox="1">
                <a:spLocks noRot="1" noChangeAspect="1" noMove="1" noResize="1" noEditPoints="1" noAdjustHandles="1" noChangeArrowheads="1" noChangeShapeType="1" noTextEdit="1"/>
              </p:cNvSpPr>
              <p:nvPr/>
            </p:nvSpPr>
            <p:spPr>
              <a:xfrm>
                <a:off x="2985572" y="2304752"/>
                <a:ext cx="1964640" cy="670568"/>
              </a:xfrm>
              <a:prstGeom prst="rect">
                <a:avLst/>
              </a:prstGeom>
              <a:blipFill rotWithShape="1">
                <a:blip r:embed="rId3"/>
                <a:stretch>
                  <a:fillRect l="-22" t="-50" r="-2889" b="51"/>
                </a:stretch>
              </a:blipFill>
            </p:spPr>
            <p:txBody>
              <a:bodyPr/>
              <a:lstStyle/>
              <a:p>
                <a:r>
                  <a:rPr lang="zh-CN" altLang="en-US">
                    <a:noFill/>
                  </a:rPr>
                  <a:t> </a:t>
                </a:r>
              </a:p>
            </p:txBody>
          </p:sp>
        </mc:Fallback>
      </mc:AlternateContent>
      <p:sp>
        <p:nvSpPr>
          <p:cNvPr id="5" name="TextBox 4"/>
          <p:cNvSpPr txBox="1"/>
          <p:nvPr/>
        </p:nvSpPr>
        <p:spPr>
          <a:xfrm>
            <a:off x="2975015" y="2894836"/>
            <a:ext cx="461665" cy="510968"/>
          </a:xfrm>
          <a:prstGeom prst="rect">
            <a:avLst/>
          </a:prstGeom>
          <a:noFill/>
        </p:spPr>
        <p:txBody>
          <a:bodyPr vert="eaVert" wrap="square" rtlCol="0">
            <a:spAutoFit/>
          </a:bodyPr>
          <a:lstStyle/>
          <a:p>
            <a:r>
              <a:rPr lang="en-US" altLang="zh-CN" b="1" dirty="0"/>
              <a:t>…</a:t>
            </a:r>
            <a:endParaRPr lang="zh-CN" altLang="en-US" b="1" dirty="0"/>
          </a:p>
        </p:txBody>
      </p:sp>
      <p:sp>
        <p:nvSpPr>
          <p:cNvPr id="15" name="云形标注 14"/>
          <p:cNvSpPr/>
          <p:nvPr/>
        </p:nvSpPr>
        <p:spPr>
          <a:xfrm>
            <a:off x="1403648" y="3405804"/>
            <a:ext cx="5801400" cy="588798"/>
          </a:xfrm>
          <a:prstGeom prst="cloudCallout">
            <a:avLst>
              <a:gd name="adj1" fmla="val -55559"/>
              <a:gd name="adj2" fmla="val 25521"/>
            </a:avLst>
          </a:prstGeom>
          <a:gradFill>
            <a:gsLst>
              <a:gs pos="100000">
                <a:srgbClr val="9EE256"/>
              </a:gs>
              <a:gs pos="100000">
                <a:srgbClr val="52762D"/>
              </a:gs>
            </a:gsLst>
            <a:lin ang="5400000" scaled="0"/>
          </a:gra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800" b="1" dirty="0">
              <a:solidFill>
                <a:schemeClr val="tx1"/>
              </a:solidFill>
              <a:latin typeface="楷体" panose="02010609060101010101" pitchFamily="49" charset="-122"/>
              <a:ea typeface="楷体" panose="02010609060101010101" pitchFamily="49" charset="-122"/>
              <a:cs typeface="楷体_GB2312" panose="02010609030101010101" charset="-122"/>
              <a:sym typeface="+mn-ea"/>
            </a:endParaRPr>
          </a:p>
        </p:txBody>
      </p:sp>
      <p:sp>
        <p:nvSpPr>
          <p:cNvPr id="18" name="流程图: 可选过程 17"/>
          <p:cNvSpPr/>
          <p:nvPr/>
        </p:nvSpPr>
        <p:spPr>
          <a:xfrm>
            <a:off x="1525943" y="3358096"/>
            <a:ext cx="5679106" cy="684214"/>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tx1"/>
                </a:solidFill>
                <a:latin typeface="楷体" panose="02010609060101010101" pitchFamily="49" charset="-122"/>
                <a:ea typeface="楷体" panose="02010609060101010101" pitchFamily="49" charset="-122"/>
              </a:rPr>
              <a:t>再沿斜线去观察这列数，还有什么发现？</a:t>
            </a:r>
            <a:endParaRPr lang="zh-CN" altLang="en-US" sz="2400" b="1" dirty="0">
              <a:solidFill>
                <a:schemeClr val="tx1"/>
              </a:solidFill>
              <a:latin typeface="楷体" panose="02010609060101010101" pitchFamily="49" charset="-122"/>
              <a:ea typeface="楷体" panose="02010609060101010101" pitchFamily="49" charset="-122"/>
            </a:endParaRPr>
          </a:p>
        </p:txBody>
      </p:sp>
      <p:pic>
        <p:nvPicPr>
          <p:cNvPr id="1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3188230"/>
            <a:ext cx="824151" cy="1023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left)">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17" grpId="0"/>
      <p:bldP spid="5" grpId="0"/>
      <p:bldP spid="15" grpId="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16029" y="2102864"/>
            <a:ext cx="790575" cy="1057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9215" y="1970307"/>
            <a:ext cx="1028700"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云形标注 8"/>
          <p:cNvSpPr/>
          <p:nvPr/>
        </p:nvSpPr>
        <p:spPr>
          <a:xfrm>
            <a:off x="0" y="909754"/>
            <a:ext cx="3394670" cy="1154586"/>
          </a:xfrm>
          <a:prstGeom prst="cloudCallout">
            <a:avLst>
              <a:gd name="adj1" fmla="val 44132"/>
              <a:gd name="adj2" fmla="val 43123"/>
            </a:avLst>
          </a:prstGeom>
          <a:gradFill>
            <a:gsLst>
              <a:gs pos="100000">
                <a:srgbClr val="9EE256"/>
              </a:gs>
              <a:gs pos="100000">
                <a:srgbClr val="52762D"/>
              </a:gs>
            </a:gsLst>
            <a:lin ang="5400000" scaled="0"/>
          </a:gra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800" b="1" dirty="0">
              <a:solidFill>
                <a:schemeClr val="tx1"/>
              </a:solidFill>
              <a:latin typeface="楷体" panose="02010609060101010101" pitchFamily="49" charset="-122"/>
              <a:ea typeface="楷体" panose="02010609060101010101" pitchFamily="49" charset="-122"/>
              <a:cs typeface="楷体_GB2312" panose="02010609030101010101" charset="-122"/>
              <a:sym typeface="+mn-ea"/>
            </a:endParaRPr>
          </a:p>
        </p:txBody>
      </p:sp>
      <p:sp>
        <p:nvSpPr>
          <p:cNvPr id="10" name="流程图: 可选过程 9"/>
          <p:cNvSpPr/>
          <p:nvPr/>
        </p:nvSpPr>
        <p:spPr>
          <a:xfrm>
            <a:off x="135128" y="1144940"/>
            <a:ext cx="3428437" cy="684214"/>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tx1"/>
                </a:solidFill>
                <a:latin typeface="楷体" panose="02010609060101010101" pitchFamily="49" charset="-122"/>
                <a:ea typeface="楷体" panose="02010609060101010101" pitchFamily="49" charset="-122"/>
              </a:rPr>
              <a:t>把</a:t>
            </a:r>
            <a:r>
              <a:rPr lang="zh-CN" altLang="zh-CN" sz="2400" b="1" dirty="0">
                <a:solidFill>
                  <a:schemeClr val="tx1"/>
                </a:solidFill>
                <a:latin typeface="楷体" panose="02010609060101010101" pitchFamily="49" charset="-122"/>
                <a:ea typeface="楷体" panose="02010609060101010101" pitchFamily="49" charset="-122"/>
              </a:rPr>
              <a:t>分母相同的分数排在一行</a:t>
            </a:r>
            <a:r>
              <a:rPr lang="zh-CN" altLang="en-US" sz="2400" b="1" dirty="0">
                <a:solidFill>
                  <a:schemeClr val="tx1"/>
                </a:solidFill>
                <a:latin typeface="楷体" panose="02010609060101010101" pitchFamily="49" charset="-122"/>
                <a:ea typeface="楷体" panose="02010609060101010101" pitchFamily="49" charset="-122"/>
              </a:rPr>
              <a:t>，就成了三角形。</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11" name="云形标注 10"/>
          <p:cNvSpPr/>
          <p:nvPr/>
        </p:nvSpPr>
        <p:spPr>
          <a:xfrm>
            <a:off x="6033212" y="1144324"/>
            <a:ext cx="2139188" cy="958540"/>
          </a:xfrm>
          <a:prstGeom prst="cloudCallout">
            <a:avLst>
              <a:gd name="adj1" fmla="val -34803"/>
              <a:gd name="adj2" fmla="val 64804"/>
            </a:avLst>
          </a:prstGeom>
          <a:gradFill>
            <a:gsLst>
              <a:gs pos="100000">
                <a:srgbClr val="9EE256"/>
              </a:gs>
              <a:gs pos="100000">
                <a:srgbClr val="52762D"/>
              </a:gs>
            </a:gsLst>
            <a:lin ang="5400000" scaled="0"/>
          </a:gra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800" b="1" dirty="0">
              <a:solidFill>
                <a:schemeClr val="tx1"/>
              </a:solidFill>
              <a:latin typeface="楷体" panose="02010609060101010101" pitchFamily="49" charset="-122"/>
              <a:ea typeface="楷体" panose="02010609060101010101" pitchFamily="49" charset="-122"/>
              <a:cs typeface="楷体_GB2312" panose="02010609030101010101" charset="-122"/>
              <a:sym typeface="+mn-ea"/>
            </a:endParaRPr>
          </a:p>
        </p:txBody>
      </p:sp>
      <p:sp>
        <p:nvSpPr>
          <p:cNvPr id="12" name="流程图: 可选过程 11"/>
          <p:cNvSpPr/>
          <p:nvPr/>
        </p:nvSpPr>
        <p:spPr>
          <a:xfrm>
            <a:off x="6094805" y="1265866"/>
            <a:ext cx="2221612" cy="684214"/>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solidFill>
                  <a:schemeClr val="tx1"/>
                </a:solidFill>
                <a:latin typeface="楷体" panose="02010609060101010101" pitchFamily="49" charset="-122"/>
                <a:ea typeface="楷体" panose="02010609060101010101" pitchFamily="49" charset="-122"/>
              </a:rPr>
              <a:t>分母比它所在的行数大</a:t>
            </a:r>
            <a:r>
              <a:rPr lang="en-US" altLang="zh-CN" sz="2400" b="1" dirty="0">
                <a:solidFill>
                  <a:schemeClr val="tx1"/>
                </a:solidFill>
                <a:latin typeface="楷体" panose="02010609060101010101" pitchFamily="49" charset="-122"/>
                <a:ea typeface="楷体" panose="02010609060101010101" pitchFamily="49" charset="-122"/>
              </a:rPr>
              <a:t>1</a:t>
            </a:r>
            <a:r>
              <a:rPr lang="zh-CN" altLang="en-US" sz="2400" b="1" dirty="0">
                <a:solidFill>
                  <a:schemeClr val="tx1"/>
                </a:solidFill>
                <a:latin typeface="楷体" panose="02010609060101010101" pitchFamily="49" charset="-122"/>
                <a:ea typeface="楷体" panose="02010609060101010101" pitchFamily="49" charset="-122"/>
              </a:rPr>
              <a:t>。</a:t>
            </a:r>
            <a:endParaRPr lang="zh-CN" altLang="en-US" sz="2400" b="1" dirty="0">
              <a:solidFill>
                <a:schemeClr val="tx1"/>
              </a:solidFill>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3" name="TextBox 2"/>
              <p:cNvSpPr txBox="1"/>
              <p:nvPr/>
            </p:nvSpPr>
            <p:spPr>
              <a:xfrm>
                <a:off x="4062000" y="1399456"/>
                <a:ext cx="1697901" cy="2170402"/>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f>
                        <m:fPr>
                          <m:ctrlPr>
                            <a:rPr lang="en-US" altLang="zh-CN" b="1" i="1" smtClean="0">
                              <a:latin typeface="Cambria Math" panose="02040503050406030204"/>
                            </a:rPr>
                          </m:ctrlPr>
                        </m:fPr>
                        <m:num>
                          <m:r>
                            <a:rPr lang="en-US" altLang="zh-CN" b="1" i="1" smtClean="0">
                              <a:latin typeface="Cambria Math" panose="02040503050406030204"/>
                            </a:rPr>
                            <m:t>𝟏</m:t>
                          </m:r>
                        </m:num>
                        <m:den>
                          <m:r>
                            <a:rPr lang="en-US" altLang="zh-CN" b="1" i="1" smtClean="0">
                              <a:latin typeface="Cambria Math" panose="02040503050406030204"/>
                            </a:rPr>
                            <m:t>𝟐</m:t>
                          </m:r>
                        </m:den>
                      </m:f>
                    </m:oMath>
                  </m:oMathPara>
                </a14:m>
                <a:endParaRPr lang="en-US" altLang="zh-CN" b="1" dirty="0"/>
              </a:p>
              <a:p>
                <a14:m>
                  <m:oMathPara xmlns:m="http://schemas.openxmlformats.org/officeDocument/2006/math">
                    <m:oMathParaPr>
                      <m:jc m:val="centerGroup"/>
                    </m:oMathParaPr>
                    <m:oMath xmlns:m="http://schemas.openxmlformats.org/officeDocument/2006/math">
                      <m:f>
                        <m:fPr>
                          <m:ctrlPr>
                            <a:rPr lang="en-US" altLang="zh-CN" b="1" i="1" smtClean="0">
                              <a:latin typeface="Cambria Math" panose="02040503050406030204"/>
                            </a:rPr>
                          </m:ctrlPr>
                        </m:fPr>
                        <m:num>
                          <m:r>
                            <a:rPr lang="en-US" altLang="zh-CN" b="1" i="1" smtClean="0">
                              <a:latin typeface="Cambria Math" panose="02040503050406030204"/>
                            </a:rPr>
                            <m:t>𝟏</m:t>
                          </m:r>
                        </m:num>
                        <m:den>
                          <m:r>
                            <a:rPr lang="en-US" altLang="zh-CN" b="1" i="1" smtClean="0">
                              <a:latin typeface="Cambria Math" panose="02040503050406030204"/>
                            </a:rPr>
                            <m:t>𝟑</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𝟐</m:t>
                          </m:r>
                        </m:num>
                        <m:den>
                          <m:r>
                            <a:rPr lang="en-US" altLang="zh-CN" b="1" i="1" smtClean="0">
                              <a:latin typeface="Cambria Math" panose="02040503050406030204"/>
                            </a:rPr>
                            <m:t>𝟑</m:t>
                          </m:r>
                        </m:den>
                      </m:f>
                    </m:oMath>
                  </m:oMathPara>
                </a14:m>
                <a:endParaRPr lang="en-US" altLang="zh-CN" b="1" dirty="0"/>
              </a:p>
              <a:p>
                <a14:m>
                  <m:oMathPara xmlns:m="http://schemas.openxmlformats.org/officeDocument/2006/math">
                    <m:oMathParaPr>
                      <m:jc m:val="centerGroup"/>
                    </m:oMathParaPr>
                    <m:oMath xmlns:m="http://schemas.openxmlformats.org/officeDocument/2006/math">
                      <m:f>
                        <m:fPr>
                          <m:ctrlPr>
                            <a:rPr lang="en-US" altLang="zh-CN" b="1" i="1" smtClean="0">
                              <a:latin typeface="Cambria Math" panose="02040503050406030204"/>
                            </a:rPr>
                          </m:ctrlPr>
                        </m:fPr>
                        <m:num>
                          <m:r>
                            <a:rPr lang="en-US" altLang="zh-CN" b="1" i="1" smtClean="0">
                              <a:latin typeface="Cambria Math" panose="02040503050406030204"/>
                            </a:rPr>
                            <m:t>𝟏</m:t>
                          </m:r>
                        </m:num>
                        <m:den>
                          <m:r>
                            <a:rPr lang="en-US" altLang="zh-CN" b="1" i="1" smtClean="0">
                              <a:latin typeface="Cambria Math" panose="02040503050406030204"/>
                            </a:rPr>
                            <m:t>𝟒</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𝟐</m:t>
                          </m:r>
                        </m:num>
                        <m:den>
                          <m:r>
                            <a:rPr lang="en-US" altLang="zh-CN" b="1" i="1" smtClean="0">
                              <a:latin typeface="Cambria Math" panose="02040503050406030204"/>
                            </a:rPr>
                            <m:t>𝟒</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𝟑</m:t>
                          </m:r>
                        </m:num>
                        <m:den>
                          <m:r>
                            <a:rPr lang="en-US" altLang="zh-CN" b="1" i="1" smtClean="0">
                              <a:latin typeface="Cambria Math" panose="02040503050406030204"/>
                            </a:rPr>
                            <m:t>𝟒</m:t>
                          </m:r>
                        </m:den>
                      </m:f>
                    </m:oMath>
                  </m:oMathPara>
                </a14:m>
                <a:endParaRPr lang="en-US" altLang="zh-CN" b="1" dirty="0"/>
              </a:p>
              <a:p>
                <a14:m>
                  <m:oMathPara xmlns:m="http://schemas.openxmlformats.org/officeDocument/2006/math">
                    <m:oMathParaPr>
                      <m:jc m:val="centerGroup"/>
                    </m:oMathParaPr>
                    <m:oMath xmlns:m="http://schemas.openxmlformats.org/officeDocument/2006/math">
                      <m:f>
                        <m:fPr>
                          <m:ctrlPr>
                            <a:rPr lang="en-US" altLang="zh-CN" b="1" i="1" smtClean="0">
                              <a:latin typeface="Cambria Math" panose="02040503050406030204"/>
                            </a:rPr>
                          </m:ctrlPr>
                        </m:fPr>
                        <m:num>
                          <m:r>
                            <a:rPr lang="en-US" altLang="zh-CN" b="1" i="1" smtClean="0">
                              <a:latin typeface="Cambria Math" panose="02040503050406030204"/>
                            </a:rPr>
                            <m:t>𝟏</m:t>
                          </m:r>
                        </m:num>
                        <m:den>
                          <m:r>
                            <a:rPr lang="en-US" altLang="zh-CN" b="1" i="1" smtClean="0">
                              <a:latin typeface="Cambria Math" panose="02040503050406030204"/>
                            </a:rPr>
                            <m:t>𝟓</m:t>
                          </m:r>
                        </m:den>
                      </m:f>
                      <m:r>
                        <a:rPr lang="en-US" altLang="zh-CN" b="1" i="1" smtClean="0">
                          <a:latin typeface="Cambria Math" panose="02040503050406030204"/>
                        </a:rPr>
                        <m:t>   </m:t>
                      </m:r>
                      <m:r>
                        <a:rPr lang="en-US" altLang="zh-CN" b="1" i="0"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𝟐</m:t>
                          </m:r>
                        </m:num>
                        <m:den>
                          <m:r>
                            <a:rPr lang="en-US" altLang="zh-CN" b="1" i="1" smtClean="0">
                              <a:latin typeface="Cambria Math" panose="02040503050406030204"/>
                            </a:rPr>
                            <m:t>𝟓</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𝟑</m:t>
                          </m:r>
                        </m:num>
                        <m:den>
                          <m:r>
                            <a:rPr lang="en-US" altLang="zh-CN" b="1" i="1" smtClean="0">
                              <a:latin typeface="Cambria Math" panose="02040503050406030204"/>
                            </a:rPr>
                            <m:t>𝟓</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𝟒</m:t>
                          </m:r>
                        </m:num>
                        <m:den>
                          <m:r>
                            <a:rPr lang="en-US" altLang="zh-CN" b="1" i="1" smtClean="0">
                              <a:latin typeface="Cambria Math" panose="02040503050406030204"/>
                            </a:rPr>
                            <m:t>𝟓</m:t>
                          </m:r>
                        </m:den>
                      </m:f>
                    </m:oMath>
                  </m:oMathPara>
                </a14:m>
                <a:endParaRPr lang="en-US" altLang="zh-CN" b="1" dirty="0"/>
              </a:p>
            </p:txBody>
          </p:sp>
        </mc:Choice>
        <mc:Fallback>
          <p:sp>
            <p:nvSpPr>
              <p:cNvPr id="3" name="TextBox 2"/>
              <p:cNvSpPr txBox="1">
                <a:spLocks noRot="1" noChangeAspect="1" noMove="1" noResize="1" noEditPoints="1" noAdjustHandles="1" noChangeArrowheads="1" noChangeShapeType="1" noTextEdit="1"/>
              </p:cNvSpPr>
              <p:nvPr/>
            </p:nvSpPr>
            <p:spPr>
              <a:xfrm>
                <a:off x="4062000" y="1399456"/>
                <a:ext cx="1697901" cy="2170402"/>
              </a:xfrm>
              <a:prstGeom prst="rect">
                <a:avLst/>
              </a:prstGeom>
              <a:blipFill rotWithShape="1">
                <a:blip r:embed="rId3"/>
                <a:stretch>
                  <a:fillRect l="-32" t="-25" r="27" b="24"/>
                </a:stretch>
              </a:blipFill>
            </p:spPr>
            <p:txBody>
              <a:bodyPr/>
              <a:lstStyle/>
              <a:p>
                <a:r>
                  <a:rPr lang="zh-CN" altLang="en-US">
                    <a:noFill/>
                  </a:rPr>
                  <a:t> </a:t>
                </a:r>
              </a:p>
            </p:txBody>
          </p:sp>
        </mc:Fallback>
      </mc:AlternateContent>
      <p:sp>
        <p:nvSpPr>
          <p:cNvPr id="21" name="TextBox 20"/>
          <p:cNvSpPr txBox="1"/>
          <p:nvPr/>
        </p:nvSpPr>
        <p:spPr>
          <a:xfrm>
            <a:off x="4685008" y="3565298"/>
            <a:ext cx="461665" cy="369905"/>
          </a:xfrm>
          <a:prstGeom prst="rect">
            <a:avLst/>
          </a:prstGeom>
          <a:noFill/>
        </p:spPr>
        <p:txBody>
          <a:bodyPr vert="eaVert" wrap="square" rtlCol="0">
            <a:spAutoFit/>
          </a:bodyPr>
          <a:lstStyle/>
          <a:p>
            <a:r>
              <a:rPr lang="en-US" altLang="zh-CN" b="1" dirty="0"/>
              <a:t>…</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par>
                                <p:cTn id="13" presetID="12" presetClass="entr" presetSubtype="4" fill="hold" nodeType="withEffect">
                                  <p:stCondLst>
                                    <p:cond delay="0"/>
                                  </p:stCondLst>
                                  <p:childTnLst>
                                    <p:set>
                                      <p:cBhvr>
                                        <p:cTn id="14" dur="1" fill="hold">
                                          <p:stCondLst>
                                            <p:cond delay="0"/>
                                          </p:stCondLst>
                                        </p:cTn>
                                        <p:tgtEl>
                                          <p:spTgt spid="2051"/>
                                        </p:tgtEl>
                                        <p:attrNameLst>
                                          <p:attrName>style.visibility</p:attrName>
                                        </p:attrNameLst>
                                      </p:cBhvr>
                                      <p:to>
                                        <p:strVal val="visible"/>
                                      </p:to>
                                    </p:set>
                                    <p:anim calcmode="lin" valueType="num">
                                      <p:cBhvr additive="base">
                                        <p:cTn id="15" dur="500"/>
                                        <p:tgtEl>
                                          <p:spTgt spid="2051"/>
                                        </p:tgtEl>
                                        <p:attrNameLst>
                                          <p:attrName>ppt_y</p:attrName>
                                        </p:attrNameLst>
                                      </p:cBhvr>
                                      <p:tavLst>
                                        <p:tav tm="0">
                                          <p:val>
                                            <p:strVal val="#ppt_y+#ppt_h*1.125000"/>
                                          </p:val>
                                        </p:tav>
                                        <p:tav tm="100000">
                                          <p:val>
                                            <p:strVal val="#ppt_y"/>
                                          </p:val>
                                        </p:tav>
                                      </p:tavLst>
                                    </p:anim>
                                    <p:animEffect transition="in" filter="wipe(up)">
                                      <p:cBhvr>
                                        <p:cTn id="16" dur="500"/>
                                        <p:tgtEl>
                                          <p:spTgt spid="205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childTnLst>
                          </p:cTn>
                        </p:par>
                        <p:par>
                          <p:cTn id="22" fill="hold">
                            <p:stCondLst>
                              <p:cond delay="500"/>
                            </p:stCondLst>
                            <p:childTnLst>
                              <p:par>
                                <p:cTn id="23" presetID="22" presetClass="entr" presetSubtype="1"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up)">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13" presetClass="entr" presetSubtype="16"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plus(in)">
                                      <p:cBhvr>
                                        <p:cTn id="30" dur="2000"/>
                                        <p:tgtEl>
                                          <p:spTgt spid="12"/>
                                        </p:tgtEl>
                                      </p:cBhvr>
                                    </p:animEffect>
                                  </p:childTnLst>
                                </p:cTn>
                              </p:par>
                              <p:par>
                                <p:cTn id="31" presetID="13" presetClass="entr" presetSubtype="16"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plus(in)">
                                      <p:cBhvr>
                                        <p:cTn id="33" dur="2000"/>
                                        <p:tgtEl>
                                          <p:spTgt spid="11"/>
                                        </p:tgtEl>
                                      </p:cBhvr>
                                    </p:animEffect>
                                  </p:childTnLst>
                                </p:cTn>
                              </p:par>
                              <p:par>
                                <p:cTn id="34" presetID="13" presetClass="entr" presetSubtype="16" fill="hold" nodeType="withEffect">
                                  <p:stCondLst>
                                    <p:cond delay="0"/>
                                  </p:stCondLst>
                                  <p:childTnLst>
                                    <p:set>
                                      <p:cBhvr>
                                        <p:cTn id="35" dur="1" fill="hold">
                                          <p:stCondLst>
                                            <p:cond delay="0"/>
                                          </p:stCondLst>
                                        </p:cTn>
                                        <p:tgtEl>
                                          <p:spTgt spid="2052"/>
                                        </p:tgtEl>
                                        <p:attrNameLst>
                                          <p:attrName>style.visibility</p:attrName>
                                        </p:attrNameLst>
                                      </p:cBhvr>
                                      <p:to>
                                        <p:strVal val="visible"/>
                                      </p:to>
                                    </p:set>
                                    <p:animEffect transition="in" filter="plus(in)">
                                      <p:cBhvr>
                                        <p:cTn id="36"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P spid="3"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a:spLocks noChangeArrowheads="1"/>
          </p:cNvSpPr>
          <p:nvPr/>
        </p:nvSpPr>
        <p:spPr bwMode="auto">
          <a:xfrm>
            <a:off x="2271017" y="1312166"/>
            <a:ext cx="45935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latin typeface="楷体" panose="02010609060101010101" pitchFamily="49" charset="-122"/>
                <a:ea typeface="楷体" panose="02010609060101010101" pitchFamily="49" charset="-122"/>
              </a:rPr>
              <a:t>①</a:t>
            </a:r>
            <a:r>
              <a:rPr lang="zh-CN" altLang="zh-CN" sz="2800" b="1" dirty="0">
                <a:latin typeface="楷体" panose="02010609060101010101" pitchFamily="49" charset="-122"/>
                <a:ea typeface="楷体" panose="02010609060101010101" pitchFamily="49" charset="-122"/>
              </a:rPr>
              <a:t>分母比它所在的行数大</a:t>
            </a:r>
            <a:r>
              <a:rPr lang="en-US" altLang="zh-CN" sz="2800" b="1" dirty="0">
                <a:latin typeface="楷体" panose="02010609060101010101" pitchFamily="49" charset="-122"/>
                <a:ea typeface="楷体" panose="02010609060101010101" pitchFamily="49" charset="-122"/>
              </a:rPr>
              <a:t>1</a:t>
            </a:r>
            <a:r>
              <a:rPr lang="zh-CN"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3" name="TextBox 2"/>
              <p:cNvSpPr txBox="1"/>
              <p:nvPr/>
            </p:nvSpPr>
            <p:spPr>
              <a:xfrm>
                <a:off x="542137" y="1250451"/>
                <a:ext cx="1697901" cy="2170402"/>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f>
                        <m:fPr>
                          <m:ctrlPr>
                            <a:rPr lang="en-US" altLang="zh-CN" b="1" i="1" smtClean="0">
                              <a:latin typeface="Cambria Math" panose="02040503050406030204"/>
                            </a:rPr>
                          </m:ctrlPr>
                        </m:fPr>
                        <m:num>
                          <m:r>
                            <a:rPr lang="en-US" altLang="zh-CN" b="1" i="1" smtClean="0">
                              <a:latin typeface="Cambria Math" panose="02040503050406030204"/>
                            </a:rPr>
                            <m:t>𝟏</m:t>
                          </m:r>
                        </m:num>
                        <m:den>
                          <m:r>
                            <a:rPr lang="en-US" altLang="zh-CN" b="1" i="1" smtClean="0">
                              <a:latin typeface="Cambria Math" panose="02040503050406030204"/>
                            </a:rPr>
                            <m:t>𝟐</m:t>
                          </m:r>
                        </m:den>
                      </m:f>
                    </m:oMath>
                  </m:oMathPara>
                </a14:m>
                <a:endParaRPr lang="en-US" altLang="zh-CN" b="1" dirty="0"/>
              </a:p>
              <a:p>
                <a14:m>
                  <m:oMathPara xmlns:m="http://schemas.openxmlformats.org/officeDocument/2006/math">
                    <m:oMathParaPr>
                      <m:jc m:val="centerGroup"/>
                    </m:oMathParaPr>
                    <m:oMath xmlns:m="http://schemas.openxmlformats.org/officeDocument/2006/math">
                      <m:f>
                        <m:fPr>
                          <m:ctrlPr>
                            <a:rPr lang="en-US" altLang="zh-CN" b="1" i="1" smtClean="0">
                              <a:latin typeface="Cambria Math" panose="02040503050406030204"/>
                            </a:rPr>
                          </m:ctrlPr>
                        </m:fPr>
                        <m:num>
                          <m:r>
                            <a:rPr lang="en-US" altLang="zh-CN" b="1" i="1" smtClean="0">
                              <a:latin typeface="Cambria Math" panose="02040503050406030204"/>
                            </a:rPr>
                            <m:t>𝟏</m:t>
                          </m:r>
                        </m:num>
                        <m:den>
                          <m:r>
                            <a:rPr lang="en-US" altLang="zh-CN" b="1" i="1" smtClean="0">
                              <a:latin typeface="Cambria Math" panose="02040503050406030204"/>
                            </a:rPr>
                            <m:t>𝟑</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𝟐</m:t>
                          </m:r>
                        </m:num>
                        <m:den>
                          <m:r>
                            <a:rPr lang="en-US" altLang="zh-CN" b="1" i="1" smtClean="0">
                              <a:latin typeface="Cambria Math" panose="02040503050406030204"/>
                            </a:rPr>
                            <m:t>𝟑</m:t>
                          </m:r>
                        </m:den>
                      </m:f>
                    </m:oMath>
                  </m:oMathPara>
                </a14:m>
                <a:endParaRPr lang="en-US" altLang="zh-CN" b="1" dirty="0"/>
              </a:p>
              <a:p>
                <a14:m>
                  <m:oMathPara xmlns:m="http://schemas.openxmlformats.org/officeDocument/2006/math">
                    <m:oMathParaPr>
                      <m:jc m:val="centerGroup"/>
                    </m:oMathParaPr>
                    <m:oMath xmlns:m="http://schemas.openxmlformats.org/officeDocument/2006/math">
                      <m:f>
                        <m:fPr>
                          <m:ctrlPr>
                            <a:rPr lang="en-US" altLang="zh-CN" b="1" i="1" smtClean="0">
                              <a:latin typeface="Cambria Math" panose="02040503050406030204"/>
                            </a:rPr>
                          </m:ctrlPr>
                        </m:fPr>
                        <m:num>
                          <m:r>
                            <a:rPr lang="en-US" altLang="zh-CN" b="1" i="1" smtClean="0">
                              <a:latin typeface="Cambria Math" panose="02040503050406030204"/>
                            </a:rPr>
                            <m:t>𝟏</m:t>
                          </m:r>
                        </m:num>
                        <m:den>
                          <m:r>
                            <a:rPr lang="en-US" altLang="zh-CN" b="1" i="1" smtClean="0">
                              <a:latin typeface="Cambria Math" panose="02040503050406030204"/>
                            </a:rPr>
                            <m:t>𝟒</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𝟐</m:t>
                          </m:r>
                        </m:num>
                        <m:den>
                          <m:r>
                            <a:rPr lang="en-US" altLang="zh-CN" b="1" i="1" smtClean="0">
                              <a:latin typeface="Cambria Math" panose="02040503050406030204"/>
                            </a:rPr>
                            <m:t>𝟒</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𝟑</m:t>
                          </m:r>
                        </m:num>
                        <m:den>
                          <m:r>
                            <a:rPr lang="en-US" altLang="zh-CN" b="1" i="1" smtClean="0">
                              <a:latin typeface="Cambria Math" panose="02040503050406030204"/>
                            </a:rPr>
                            <m:t>𝟒</m:t>
                          </m:r>
                        </m:den>
                      </m:f>
                    </m:oMath>
                  </m:oMathPara>
                </a14:m>
                <a:endParaRPr lang="en-US" altLang="zh-CN" b="1" dirty="0"/>
              </a:p>
              <a:p>
                <a14:m>
                  <m:oMathPara xmlns:m="http://schemas.openxmlformats.org/officeDocument/2006/math">
                    <m:oMathParaPr>
                      <m:jc m:val="centerGroup"/>
                    </m:oMathParaPr>
                    <m:oMath xmlns:m="http://schemas.openxmlformats.org/officeDocument/2006/math">
                      <m:f>
                        <m:fPr>
                          <m:ctrlPr>
                            <a:rPr lang="en-US" altLang="zh-CN" b="1" i="1" smtClean="0">
                              <a:latin typeface="Cambria Math" panose="02040503050406030204"/>
                            </a:rPr>
                          </m:ctrlPr>
                        </m:fPr>
                        <m:num>
                          <m:r>
                            <a:rPr lang="en-US" altLang="zh-CN" b="1" i="1" smtClean="0">
                              <a:latin typeface="Cambria Math" panose="02040503050406030204"/>
                            </a:rPr>
                            <m:t>𝟏</m:t>
                          </m:r>
                        </m:num>
                        <m:den>
                          <m:r>
                            <a:rPr lang="en-US" altLang="zh-CN" b="1" i="1" smtClean="0">
                              <a:latin typeface="Cambria Math" panose="02040503050406030204"/>
                            </a:rPr>
                            <m:t>𝟓</m:t>
                          </m:r>
                        </m:den>
                      </m:f>
                      <m:r>
                        <a:rPr lang="en-US" altLang="zh-CN" b="1" i="1" smtClean="0">
                          <a:latin typeface="Cambria Math" panose="02040503050406030204"/>
                        </a:rPr>
                        <m:t>   </m:t>
                      </m:r>
                      <m:r>
                        <a:rPr lang="en-US" altLang="zh-CN" b="1" i="0"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𝟐</m:t>
                          </m:r>
                        </m:num>
                        <m:den>
                          <m:r>
                            <a:rPr lang="en-US" altLang="zh-CN" b="1" i="1" smtClean="0">
                              <a:latin typeface="Cambria Math" panose="02040503050406030204"/>
                            </a:rPr>
                            <m:t>𝟓</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𝟑</m:t>
                          </m:r>
                        </m:num>
                        <m:den>
                          <m:r>
                            <a:rPr lang="en-US" altLang="zh-CN" b="1" i="1" smtClean="0">
                              <a:latin typeface="Cambria Math" panose="02040503050406030204"/>
                            </a:rPr>
                            <m:t>𝟓</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𝟒</m:t>
                          </m:r>
                        </m:num>
                        <m:den>
                          <m:r>
                            <a:rPr lang="en-US" altLang="zh-CN" b="1" i="1" smtClean="0">
                              <a:latin typeface="Cambria Math" panose="02040503050406030204"/>
                            </a:rPr>
                            <m:t>𝟓</m:t>
                          </m:r>
                        </m:den>
                      </m:f>
                    </m:oMath>
                  </m:oMathPara>
                </a14:m>
                <a:endParaRPr lang="en-US" altLang="zh-CN" b="1" dirty="0"/>
              </a:p>
            </p:txBody>
          </p:sp>
        </mc:Choice>
        <mc:Fallback>
          <p:sp>
            <p:nvSpPr>
              <p:cNvPr id="3" name="TextBox 2"/>
              <p:cNvSpPr txBox="1">
                <a:spLocks noRot="1" noChangeAspect="1" noMove="1" noResize="1" noEditPoints="1" noAdjustHandles="1" noChangeArrowheads="1" noChangeShapeType="1" noTextEdit="1"/>
              </p:cNvSpPr>
              <p:nvPr/>
            </p:nvSpPr>
            <p:spPr>
              <a:xfrm>
                <a:off x="542137" y="1250451"/>
                <a:ext cx="1697901" cy="2170402"/>
              </a:xfrm>
              <a:prstGeom prst="rect">
                <a:avLst/>
              </a:prstGeom>
              <a:blipFill rotWithShape="1">
                <a:blip r:embed="rId1"/>
                <a:stretch>
                  <a:fillRect l="-28" t="-6" r="23" b="5"/>
                </a:stretch>
              </a:blipFill>
            </p:spPr>
            <p:txBody>
              <a:bodyPr/>
              <a:lstStyle/>
              <a:p>
                <a:r>
                  <a:rPr lang="zh-CN" altLang="en-US">
                    <a:noFill/>
                  </a:rPr>
                  <a:t> </a:t>
                </a:r>
              </a:p>
            </p:txBody>
          </p:sp>
        </mc:Fallback>
      </mc:AlternateContent>
      <p:sp>
        <p:nvSpPr>
          <p:cNvPr id="21" name="TextBox 20"/>
          <p:cNvSpPr txBox="1"/>
          <p:nvPr/>
        </p:nvSpPr>
        <p:spPr>
          <a:xfrm>
            <a:off x="1165145" y="3416293"/>
            <a:ext cx="461665" cy="369905"/>
          </a:xfrm>
          <a:prstGeom prst="rect">
            <a:avLst/>
          </a:prstGeom>
          <a:noFill/>
        </p:spPr>
        <p:txBody>
          <a:bodyPr vert="eaVert" wrap="square" rtlCol="0">
            <a:spAutoFit/>
          </a:bodyPr>
          <a:lstStyle/>
          <a:p>
            <a:r>
              <a:rPr lang="en-US" altLang="zh-CN" b="1" dirty="0"/>
              <a:t>…</a:t>
            </a:r>
            <a:endParaRPr lang="zh-CN" altLang="en-US" b="1" dirty="0"/>
          </a:p>
        </p:txBody>
      </p:sp>
      <p:sp>
        <p:nvSpPr>
          <p:cNvPr id="22" name="矩形 21"/>
          <p:cNvSpPr>
            <a:spLocks noChangeArrowheads="1"/>
          </p:cNvSpPr>
          <p:nvPr/>
        </p:nvSpPr>
        <p:spPr bwMode="auto">
          <a:xfrm>
            <a:off x="2265368" y="2074042"/>
            <a:ext cx="58324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latin typeface="楷体" panose="02010609060101010101" pitchFamily="49" charset="-122"/>
                <a:ea typeface="楷体" panose="02010609060101010101" pitchFamily="49" charset="-122"/>
              </a:rPr>
              <a:t>②</a:t>
            </a:r>
            <a:r>
              <a:rPr lang="zh-CN" altLang="zh-CN" sz="2800" b="1" dirty="0">
                <a:latin typeface="楷体" panose="02010609060101010101" pitchFamily="49" charset="-122"/>
                <a:ea typeface="楷体" panose="02010609060101010101" pitchFamily="49" charset="-122"/>
              </a:rPr>
              <a:t>每一行分数的个数比分母小</a:t>
            </a:r>
            <a:r>
              <a:rPr lang="en-US" altLang="zh-CN" sz="2800" b="1" dirty="0">
                <a:latin typeface="楷体" panose="02010609060101010101" pitchFamily="49" charset="-122"/>
                <a:ea typeface="楷体" panose="02010609060101010101" pitchFamily="49" charset="-122"/>
              </a:rPr>
              <a:t>1</a:t>
            </a:r>
            <a:r>
              <a:rPr lang="zh-CN"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23" name="矩形 22"/>
          <p:cNvSpPr>
            <a:spLocks noChangeArrowheads="1"/>
          </p:cNvSpPr>
          <p:nvPr/>
        </p:nvSpPr>
        <p:spPr bwMode="auto">
          <a:xfrm>
            <a:off x="2265368" y="2787774"/>
            <a:ext cx="493537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latin typeface="楷体" panose="02010609060101010101" pitchFamily="49" charset="-122"/>
                <a:ea typeface="楷体" panose="02010609060101010101" pitchFamily="49" charset="-122"/>
              </a:rPr>
              <a:t>③</a:t>
            </a:r>
            <a:r>
              <a:rPr lang="zh-CN" altLang="zh-CN" sz="2800" b="1" dirty="0">
                <a:latin typeface="楷体" panose="02010609060101010101" pitchFamily="49" charset="-122"/>
                <a:ea typeface="楷体" panose="02010609060101010101" pitchFamily="49" charset="-122"/>
              </a:rPr>
              <a:t>分母相同的分数排在一行。</a:t>
            </a:r>
            <a:endParaRPr lang="zh-CN" altLang="en-US" sz="2800" b="1" dirty="0">
              <a:latin typeface="楷体" panose="02010609060101010101" pitchFamily="49" charset="-122"/>
              <a:ea typeface="楷体" panose="02010609060101010101" pitchFamily="49" charset="-122"/>
            </a:endParaRPr>
          </a:p>
        </p:txBody>
      </p:sp>
      <p:sp>
        <p:nvSpPr>
          <p:cNvPr id="24" name="矩形 23"/>
          <p:cNvSpPr>
            <a:spLocks noChangeArrowheads="1"/>
          </p:cNvSpPr>
          <p:nvPr/>
        </p:nvSpPr>
        <p:spPr bwMode="auto">
          <a:xfrm>
            <a:off x="2240038" y="3461480"/>
            <a:ext cx="650842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latin typeface="楷体" panose="02010609060101010101" pitchFamily="49" charset="-122"/>
                <a:ea typeface="楷体" panose="02010609060101010101" pitchFamily="49" charset="-122"/>
              </a:rPr>
              <a:t>④</a:t>
            </a:r>
            <a:r>
              <a:rPr lang="zh-CN" altLang="zh-CN" sz="2800" b="1" dirty="0">
                <a:latin typeface="楷体" panose="02010609060101010101" pitchFamily="49" charset="-122"/>
                <a:ea typeface="楷体" panose="02010609060101010101" pitchFamily="49" charset="-122"/>
              </a:rPr>
              <a:t>每一行的分数按从小到大排列</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并且后一个分数比前一个分数大</a:t>
            </a:r>
            <a:r>
              <a:rPr lang="en-US" altLang="zh-CN" sz="2800" b="1" dirty="0">
                <a:latin typeface="楷体" panose="02010609060101010101" pitchFamily="49" charset="-122"/>
                <a:ea typeface="楷体" panose="02010609060101010101" pitchFamily="49" charset="-122"/>
              </a:rPr>
              <a:t>1</a:t>
            </a:r>
            <a:r>
              <a:rPr lang="zh-CN" altLang="zh-CN" sz="2800" b="1" dirty="0">
                <a:latin typeface="楷体" panose="02010609060101010101" pitchFamily="49" charset="-122"/>
                <a:ea typeface="楷体" panose="02010609060101010101" pitchFamily="49" charset="-122"/>
              </a:rPr>
              <a:t>个分数单位…</a:t>
            </a:r>
            <a:endParaRPr lang="zh-CN" altLang="en-US" sz="2800" b="1" dirty="0">
              <a:latin typeface="楷体" panose="02010609060101010101" pitchFamily="49" charset="-122"/>
              <a:ea typeface="楷体" panose="02010609060101010101" pitchFamily="49" charset="-122"/>
            </a:endParaRPr>
          </a:p>
        </p:txBody>
      </p:sp>
      <p:sp>
        <p:nvSpPr>
          <p:cNvPr id="25" name="矩形 24"/>
          <p:cNvSpPr>
            <a:spLocks noChangeArrowheads="1"/>
          </p:cNvSpPr>
          <p:nvPr/>
        </p:nvSpPr>
        <p:spPr bwMode="auto">
          <a:xfrm>
            <a:off x="2913164" y="771550"/>
            <a:ext cx="20262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观察发现：</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5">
                                            <p:txEl>
                                              <p:pRg st="0" end="0"/>
                                            </p:txEl>
                                          </p:spTgt>
                                        </p:tgtEl>
                                        <p:attrNameLst>
                                          <p:attrName>style.visibility</p:attrName>
                                        </p:attrNameLst>
                                      </p:cBhvr>
                                      <p:to>
                                        <p:strVal val="visible"/>
                                      </p:to>
                                    </p:set>
                                    <p:animEffect transition="in" filter="wipe(left)">
                                      <p:cBhvr>
                                        <p:cTn id="16" dur="500"/>
                                        <p:tgtEl>
                                          <p:spTgt spid="25">
                                            <p:txEl>
                                              <p:pRg st="0" end="0"/>
                                            </p:txEl>
                                          </p:spTgt>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wipe(left)">
                                      <p:cBhvr>
                                        <p:cTn id="20" dur="500"/>
                                        <p:tgtEl>
                                          <p:spTgt spid="8">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2">
                                            <p:txEl>
                                              <p:pRg st="0" end="0"/>
                                            </p:txEl>
                                          </p:spTgt>
                                        </p:tgtEl>
                                        <p:attrNameLst>
                                          <p:attrName>style.visibility</p:attrName>
                                        </p:attrNameLst>
                                      </p:cBhvr>
                                      <p:to>
                                        <p:strVal val="visible"/>
                                      </p:to>
                                    </p:set>
                                    <p:animEffect transition="in" filter="wipe(left)">
                                      <p:cBhvr>
                                        <p:cTn id="25" dur="500"/>
                                        <p:tgtEl>
                                          <p:spTgt spid="22">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3">
                                            <p:txEl>
                                              <p:pRg st="0" end="0"/>
                                            </p:txEl>
                                          </p:spTgt>
                                        </p:tgtEl>
                                        <p:attrNameLst>
                                          <p:attrName>style.visibility</p:attrName>
                                        </p:attrNameLst>
                                      </p:cBhvr>
                                      <p:to>
                                        <p:strVal val="visible"/>
                                      </p:to>
                                    </p:set>
                                    <p:animEffect transition="in" filter="wipe(left)">
                                      <p:cBhvr>
                                        <p:cTn id="30" dur="500"/>
                                        <p:tgtEl>
                                          <p:spTgt spid="23">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4">
                                            <p:txEl>
                                              <p:pRg st="0" end="0"/>
                                            </p:txEl>
                                          </p:spTgt>
                                        </p:tgtEl>
                                        <p:attrNameLst>
                                          <p:attrName>style.visibility</p:attrName>
                                        </p:attrNameLst>
                                      </p:cBhvr>
                                      <p:to>
                                        <p:strVal val="visible"/>
                                      </p:to>
                                    </p:set>
                                    <p:animEffect transition="in" filter="wipe(left)">
                                      <p:cBhvr>
                                        <p:cTn id="35"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0" name="矩形 33"/>
          <p:cNvSpPr>
            <a:spLocks noChangeArrowheads="1"/>
          </p:cNvSpPr>
          <p:nvPr/>
        </p:nvSpPr>
        <p:spPr bwMode="auto">
          <a:xfrm>
            <a:off x="665258" y="969353"/>
            <a:ext cx="799306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把下面的数用另外的形式排列出来，并说说这样排的理由。</a:t>
            </a:r>
            <a:endParaRPr lang="zh-CN" altLang="zh-CN" sz="2800" b="1" dirty="0">
              <a:latin typeface="楷体" panose="02010609060101010101" pitchFamily="49" charset="-122"/>
              <a:ea typeface="楷体" panose="02010609060101010101" pitchFamily="49" charset="-122"/>
            </a:endParaRPr>
          </a:p>
        </p:txBody>
      </p:sp>
      <p:sp>
        <p:nvSpPr>
          <p:cNvPr id="14343" name="WordArt 8"/>
          <p:cNvSpPr>
            <a:spLocks noChangeArrowheads="1" noChangeShapeType="1" noTextEdit="1"/>
          </p:cNvSpPr>
          <p:nvPr/>
        </p:nvSpPr>
        <p:spPr bwMode="auto">
          <a:xfrm>
            <a:off x="7451725" y="4731544"/>
            <a:ext cx="1371600" cy="263129"/>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pic>
        <p:nvPicPr>
          <p:cNvPr id="8" name="图片 7"/>
          <p:cNvPicPr>
            <a:picLocks noChangeAspect="1"/>
          </p:cNvPicPr>
          <p:nvPr/>
        </p:nvPicPr>
        <p:blipFill>
          <a:blip r:embed="rId1"/>
          <a:srcRect/>
          <a:stretch>
            <a:fillRect/>
          </a:stretch>
        </p:blipFill>
        <p:spPr bwMode="auto">
          <a:xfrm>
            <a:off x="277784" y="446335"/>
            <a:ext cx="366902" cy="456568"/>
          </a:xfrm>
          <a:prstGeom prst="rect">
            <a:avLst/>
          </a:prstGeom>
          <a:noFill/>
          <a:ln w="9525">
            <a:noFill/>
            <a:miter lim="800000"/>
            <a:headEnd/>
            <a:tailEnd/>
          </a:ln>
        </p:spPr>
      </p:pic>
      <p:sp>
        <p:nvSpPr>
          <p:cNvPr id="9" name="文本框 14"/>
          <p:cNvSpPr txBox="1">
            <a:spLocks noChangeArrowheads="1"/>
          </p:cNvSpPr>
          <p:nvPr/>
        </p:nvSpPr>
        <p:spPr bwMode="auto">
          <a:xfrm>
            <a:off x="644686" y="393631"/>
            <a:ext cx="1847423" cy="561975"/>
          </a:xfrm>
          <a:prstGeom prst="rect">
            <a:avLst/>
          </a:prstGeom>
          <a:noFill/>
          <a:ln w="9525">
            <a:noFill/>
            <a:miter lim="800000"/>
          </a:ln>
        </p:spPr>
        <p:txBody>
          <a:bodyPr lIns="68580" tIns="34290" rIns="68580" bIns="3429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课堂练习</a:t>
            </a:r>
            <a:endParaRPr lang="zh-CN" altLang="en-US" sz="3200" b="1" dirty="0">
              <a:solidFill>
                <a:srgbClr val="875000"/>
              </a:solidFill>
              <a:latin typeface="幼圆" panose="02010509060101010101" pitchFamily="49" charset="-122"/>
              <a:ea typeface="幼圆" panose="02010509060101010101" pitchFamily="49" charset="-122"/>
            </a:endParaRPr>
          </a:p>
        </p:txBody>
      </p:sp>
      <mc:AlternateContent xmlns:mc="http://schemas.openxmlformats.org/markup-compatibility/2006">
        <mc:Choice xmlns:a14="http://schemas.microsoft.com/office/drawing/2010/main" Requires="a14">
          <p:sp>
            <p:nvSpPr>
              <p:cNvPr id="10" name="TextBox 9"/>
              <p:cNvSpPr txBox="1"/>
              <p:nvPr/>
            </p:nvSpPr>
            <p:spPr>
              <a:xfrm>
                <a:off x="2915816" y="1923460"/>
                <a:ext cx="2249334" cy="2168542"/>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f>
                        <m:fPr>
                          <m:ctrlPr>
                            <a:rPr lang="en-US" altLang="zh-CN" b="1" i="1" smtClean="0">
                              <a:latin typeface="Cambria Math" panose="02040503050406030204"/>
                            </a:rPr>
                          </m:ctrlPr>
                        </m:fPr>
                        <m:num>
                          <m:r>
                            <a:rPr lang="en-US" altLang="zh-CN" b="1" i="1" smtClean="0">
                              <a:latin typeface="Cambria Math" panose="02040503050406030204"/>
                            </a:rPr>
                            <m:t>𝟏</m:t>
                          </m:r>
                        </m:num>
                        <m:den>
                          <m:r>
                            <a:rPr lang="en-US" altLang="zh-CN" b="1" i="1" smtClean="0">
                              <a:latin typeface="Cambria Math" panose="02040503050406030204"/>
                            </a:rPr>
                            <m:t>𝟏</m:t>
                          </m:r>
                        </m:den>
                      </m:f>
                    </m:oMath>
                  </m:oMathPara>
                </a14:m>
                <a:endParaRPr lang="en-US" altLang="zh-CN" b="1" dirty="0"/>
              </a:p>
              <a:p>
                <a14:m>
                  <m:oMathPara xmlns:m="http://schemas.openxmlformats.org/officeDocument/2006/math">
                    <m:oMathParaPr>
                      <m:jc m:val="centerGroup"/>
                    </m:oMathParaPr>
                    <m:oMath xmlns:m="http://schemas.openxmlformats.org/officeDocument/2006/math">
                      <m:f>
                        <m:fPr>
                          <m:ctrlPr>
                            <a:rPr lang="en-US" altLang="zh-CN" b="1" i="1" smtClean="0">
                              <a:latin typeface="Cambria Math" panose="02040503050406030204"/>
                            </a:rPr>
                          </m:ctrlPr>
                        </m:fPr>
                        <m:num>
                          <m:r>
                            <a:rPr lang="en-US" altLang="zh-CN" b="1" i="1" smtClean="0">
                              <a:latin typeface="Cambria Math" panose="02040503050406030204"/>
                            </a:rPr>
                            <m:t>𝟏</m:t>
                          </m:r>
                        </m:num>
                        <m:den>
                          <m:r>
                            <a:rPr lang="en-US" altLang="zh-CN" b="1" i="1" smtClean="0">
                              <a:latin typeface="Cambria Math" panose="02040503050406030204"/>
                            </a:rPr>
                            <m:t>𝟐</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𝟐</m:t>
                          </m:r>
                        </m:num>
                        <m:den>
                          <m:r>
                            <a:rPr lang="en-US" altLang="zh-CN" b="1" i="1" smtClean="0">
                              <a:latin typeface="Cambria Math" panose="02040503050406030204"/>
                            </a:rPr>
                            <m:t>𝟐</m:t>
                          </m:r>
                        </m:den>
                      </m:f>
                      <m:r>
                        <a:rPr lang="en-US" altLang="zh-CN" b="1" i="1" smtClean="0">
                          <a:latin typeface="Cambria Math" panose="02040503050406030204"/>
                        </a:rPr>
                        <m:t> </m:t>
                      </m:r>
                      <m:r>
                        <a:rPr lang="en-US" altLang="zh-CN" b="1" i="1" dirty="0"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𝟏</m:t>
                          </m:r>
                        </m:num>
                        <m:den>
                          <m:r>
                            <a:rPr lang="en-US" altLang="zh-CN" b="1" i="1" smtClean="0">
                              <a:latin typeface="Cambria Math" panose="02040503050406030204"/>
                            </a:rPr>
                            <m:t>𝟐</m:t>
                          </m:r>
                        </m:den>
                      </m:f>
                    </m:oMath>
                  </m:oMathPara>
                </a14:m>
                <a:endParaRPr lang="en-US" altLang="zh-CN" b="1" dirty="0"/>
              </a:p>
              <a:p>
                <a14:m>
                  <m:oMathPara xmlns:m="http://schemas.openxmlformats.org/officeDocument/2006/math">
                    <m:oMathParaPr>
                      <m:jc m:val="centerGroup"/>
                    </m:oMathParaPr>
                    <m:oMath xmlns:m="http://schemas.openxmlformats.org/officeDocument/2006/math">
                      <m:f>
                        <m:fPr>
                          <m:ctrlPr>
                            <a:rPr lang="en-US" altLang="zh-CN" b="1" i="1" smtClean="0">
                              <a:latin typeface="Cambria Math" panose="02040503050406030204"/>
                            </a:rPr>
                          </m:ctrlPr>
                        </m:fPr>
                        <m:num>
                          <m:r>
                            <a:rPr lang="en-US" altLang="zh-CN" b="1" i="1" smtClean="0">
                              <a:latin typeface="Cambria Math" panose="02040503050406030204"/>
                            </a:rPr>
                            <m:t>𝟏</m:t>
                          </m:r>
                        </m:num>
                        <m:den>
                          <m:r>
                            <a:rPr lang="en-US" altLang="zh-CN" b="1" i="1" smtClean="0">
                              <a:latin typeface="Cambria Math" panose="02040503050406030204"/>
                            </a:rPr>
                            <m:t>𝟑</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𝟐</m:t>
                          </m:r>
                        </m:num>
                        <m:den>
                          <m:r>
                            <a:rPr lang="en-US" altLang="zh-CN" b="1" i="1" smtClean="0">
                              <a:latin typeface="Cambria Math" panose="02040503050406030204"/>
                            </a:rPr>
                            <m:t>𝟑</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𝟑</m:t>
                          </m:r>
                        </m:num>
                        <m:den>
                          <m:r>
                            <a:rPr lang="en-US" altLang="zh-CN" b="1" i="1" smtClean="0">
                              <a:latin typeface="Cambria Math" panose="02040503050406030204"/>
                            </a:rPr>
                            <m:t>𝟑</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𝟐</m:t>
                          </m:r>
                        </m:num>
                        <m:den>
                          <m:r>
                            <a:rPr lang="en-US" altLang="zh-CN" b="1" i="1" smtClean="0">
                              <a:latin typeface="Cambria Math" panose="02040503050406030204"/>
                            </a:rPr>
                            <m:t>𝟑</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𝟏</m:t>
                          </m:r>
                        </m:num>
                        <m:den>
                          <m:r>
                            <a:rPr lang="en-US" altLang="zh-CN" b="1" i="1" smtClean="0">
                              <a:latin typeface="Cambria Math" panose="02040503050406030204"/>
                            </a:rPr>
                            <m:t>𝟑</m:t>
                          </m:r>
                        </m:den>
                      </m:f>
                    </m:oMath>
                  </m:oMathPara>
                </a14:m>
                <a:endParaRPr lang="en-US" altLang="zh-CN" b="1" dirty="0"/>
              </a:p>
              <a:p>
                <a14:m>
                  <m:oMathPara xmlns:m="http://schemas.openxmlformats.org/officeDocument/2006/math">
                    <m:oMathParaPr>
                      <m:jc m:val="centerGroup"/>
                    </m:oMathParaPr>
                    <m:oMath xmlns:m="http://schemas.openxmlformats.org/officeDocument/2006/math">
                      <m:f>
                        <m:fPr>
                          <m:ctrlPr>
                            <a:rPr lang="en-US" altLang="zh-CN" b="1" i="1" smtClean="0">
                              <a:latin typeface="Cambria Math" panose="02040503050406030204"/>
                            </a:rPr>
                          </m:ctrlPr>
                        </m:fPr>
                        <m:num>
                          <m:r>
                            <a:rPr lang="en-US" altLang="zh-CN" b="1" i="1" smtClean="0">
                              <a:latin typeface="Cambria Math" panose="02040503050406030204"/>
                            </a:rPr>
                            <m:t>𝟏</m:t>
                          </m:r>
                        </m:num>
                        <m:den>
                          <m:r>
                            <a:rPr lang="en-US" altLang="zh-CN" b="1" i="1" smtClean="0">
                              <a:latin typeface="Cambria Math" panose="02040503050406030204"/>
                            </a:rPr>
                            <m:t>𝟒</m:t>
                          </m:r>
                        </m:den>
                      </m:f>
                      <m:r>
                        <a:rPr lang="en-US" altLang="zh-CN" b="1" i="1" smtClean="0">
                          <a:latin typeface="Cambria Math" panose="02040503050406030204"/>
                        </a:rPr>
                        <m:t> </m:t>
                      </m:r>
                      <m:r>
                        <a:rPr lang="en-US" altLang="zh-CN" b="1" i="0"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𝟐</m:t>
                          </m:r>
                        </m:num>
                        <m:den>
                          <m:r>
                            <a:rPr lang="en-US" altLang="zh-CN" b="1" i="1" smtClean="0">
                              <a:latin typeface="Cambria Math" panose="02040503050406030204"/>
                            </a:rPr>
                            <m:t>𝟒</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𝟑</m:t>
                          </m:r>
                        </m:num>
                        <m:den>
                          <m:r>
                            <a:rPr lang="en-US" altLang="zh-CN" b="1" i="1" smtClean="0">
                              <a:latin typeface="Cambria Math" panose="02040503050406030204"/>
                            </a:rPr>
                            <m:t>𝟒</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𝟒</m:t>
                          </m:r>
                        </m:num>
                        <m:den>
                          <m:r>
                            <a:rPr lang="en-US" altLang="zh-CN" b="1" i="1" smtClean="0">
                              <a:latin typeface="Cambria Math" panose="02040503050406030204"/>
                            </a:rPr>
                            <m:t>𝟒</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𝟑</m:t>
                          </m:r>
                        </m:num>
                        <m:den>
                          <m:r>
                            <a:rPr lang="en-US" altLang="zh-CN" b="1" i="1" smtClean="0">
                              <a:latin typeface="Cambria Math" panose="02040503050406030204"/>
                            </a:rPr>
                            <m:t>𝟒</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𝟐</m:t>
                          </m:r>
                        </m:num>
                        <m:den>
                          <m:r>
                            <a:rPr lang="en-US" altLang="zh-CN" b="1" i="1" smtClean="0">
                              <a:latin typeface="Cambria Math" panose="02040503050406030204"/>
                            </a:rPr>
                            <m:t>𝟒</m:t>
                          </m:r>
                        </m:den>
                      </m:f>
                      <m:r>
                        <a:rPr lang="en-US" altLang="zh-CN" b="1" i="1" smtClean="0">
                          <a:latin typeface="Cambria Math" panose="02040503050406030204"/>
                        </a:rPr>
                        <m:t>  </m:t>
                      </m:r>
                      <m:f>
                        <m:fPr>
                          <m:ctrlPr>
                            <a:rPr lang="en-US" altLang="zh-CN" b="1" i="1" smtClean="0">
                              <a:latin typeface="Cambria Math" panose="02040503050406030204"/>
                            </a:rPr>
                          </m:ctrlPr>
                        </m:fPr>
                        <m:num>
                          <m:r>
                            <a:rPr lang="en-US" altLang="zh-CN" b="1" i="1" smtClean="0">
                              <a:latin typeface="Cambria Math" panose="02040503050406030204"/>
                            </a:rPr>
                            <m:t>𝟏</m:t>
                          </m:r>
                        </m:num>
                        <m:den>
                          <m:r>
                            <a:rPr lang="en-US" altLang="zh-CN" b="1" i="1" smtClean="0">
                              <a:latin typeface="Cambria Math" panose="02040503050406030204"/>
                            </a:rPr>
                            <m:t>𝟒</m:t>
                          </m:r>
                        </m:den>
                      </m:f>
                    </m:oMath>
                  </m:oMathPara>
                </a14:m>
                <a:endParaRPr lang="en-US" altLang="zh-CN" b="1" dirty="0"/>
              </a:p>
            </p:txBody>
          </p:sp>
        </mc:Choice>
        <mc:Fallback>
          <p:sp>
            <p:nvSpPr>
              <p:cNvPr id="10" name="TextBox 9"/>
              <p:cNvSpPr txBox="1">
                <a:spLocks noRot="1" noChangeAspect="1" noMove="1" noResize="1" noEditPoints="1" noAdjustHandles="1" noChangeArrowheads="1" noChangeShapeType="1" noTextEdit="1"/>
              </p:cNvSpPr>
              <p:nvPr/>
            </p:nvSpPr>
            <p:spPr>
              <a:xfrm>
                <a:off x="2915816" y="1923460"/>
                <a:ext cx="2249334" cy="2168542"/>
              </a:xfrm>
              <a:prstGeom prst="rect">
                <a:avLst/>
              </a:prstGeom>
              <a:blipFill rotWithShape="1">
                <a:blip r:embed="rId2"/>
                <a:stretch>
                  <a:fillRect l="-24" t="-2" r="-5361" b="3"/>
                </a:stretch>
              </a:blipFill>
            </p:spPr>
            <p:txBody>
              <a:bodyPr/>
              <a:lstStyle/>
              <a:p>
                <a:r>
                  <a:rPr lang="zh-CN" altLang="en-US">
                    <a:noFill/>
                  </a:rPr>
                  <a:t> </a:t>
                </a:r>
              </a:p>
            </p:txBody>
          </p:sp>
        </mc:Fallback>
      </mc:AlternateContent>
      <p:sp>
        <p:nvSpPr>
          <p:cNvPr id="11" name="TextBox 10"/>
          <p:cNvSpPr txBox="1"/>
          <p:nvPr/>
        </p:nvSpPr>
        <p:spPr>
          <a:xfrm>
            <a:off x="3809650" y="4068087"/>
            <a:ext cx="461665" cy="369905"/>
          </a:xfrm>
          <a:prstGeom prst="rect">
            <a:avLst/>
          </a:prstGeom>
          <a:noFill/>
        </p:spPr>
        <p:txBody>
          <a:bodyPr vert="eaVert" wrap="square" rtlCol="0">
            <a:spAutoFit/>
          </a:bodyPr>
          <a:lstStyle/>
          <a:p>
            <a:r>
              <a:rPr lang="en-US" altLang="zh-CN" dirty="0"/>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wipe(up)">
                                      <p:cBhvr>
                                        <p:cTn id="7" dur="500"/>
                                        <p:tgtEl>
                                          <p:spTgt spid="1434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13" name="WordArt 10"/>
          <p:cNvSpPr>
            <a:spLocks noChangeArrowheads="1" noChangeShapeType="1" noTextEdit="1"/>
          </p:cNvSpPr>
          <p:nvPr/>
        </p:nvSpPr>
        <p:spPr bwMode="auto">
          <a:xfrm>
            <a:off x="7451725" y="4731544"/>
            <a:ext cx="1371600" cy="263129"/>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
        <p:nvSpPr>
          <p:cNvPr id="11" name="矩形 10"/>
          <p:cNvSpPr/>
          <p:nvPr/>
        </p:nvSpPr>
        <p:spPr>
          <a:xfrm>
            <a:off x="510819" y="655546"/>
            <a:ext cx="6077406" cy="523220"/>
          </a:xfrm>
          <a:prstGeom prst="rect">
            <a:avLst/>
          </a:prstGeom>
        </p:spPr>
        <p:txBody>
          <a:bodyPr wrap="square">
            <a:spAutoFit/>
          </a:bodyPr>
          <a:lstStyle/>
          <a:p>
            <a:pPr eaLnBrk="1" fontAlgn="auto" hangingPunct="1">
              <a:spcBef>
                <a:spcPts val="0"/>
              </a:spcBef>
              <a:spcAft>
                <a:spcPts val="0"/>
              </a:spcAft>
              <a:defRPr/>
            </a:pPr>
            <a:r>
              <a:rPr lang="zh-CN" altLang="en-US" sz="2800" b="1" kern="100" dirty="0">
                <a:latin typeface="楷体" panose="02010609060101010101" pitchFamily="49" charset="-122"/>
                <a:ea typeface="楷体" panose="02010609060101010101" pitchFamily="49" charset="-122"/>
              </a:rPr>
              <a:t>按规律</a:t>
            </a:r>
            <a:r>
              <a:rPr lang="en-US" altLang="zh-CN" sz="2800" b="1" kern="100" dirty="0">
                <a:latin typeface="楷体" panose="02010609060101010101" pitchFamily="49" charset="-122"/>
                <a:ea typeface="楷体" panose="02010609060101010101" pitchFamily="49" charset="-122"/>
              </a:rPr>
              <a:t>,</a:t>
            </a:r>
            <a:r>
              <a:rPr lang="zh-CN" altLang="en-US" sz="2800" b="1" kern="100" dirty="0">
                <a:latin typeface="楷体" panose="02010609060101010101" pitchFamily="49" charset="-122"/>
                <a:ea typeface="楷体" panose="02010609060101010101" pitchFamily="49" charset="-122"/>
              </a:rPr>
              <a:t>在</a:t>
            </a:r>
            <a:r>
              <a:rPr lang="en-US" altLang="zh-CN" sz="2800" b="1" kern="100" dirty="0">
                <a:latin typeface="楷体" panose="02010609060101010101" pitchFamily="49" charset="-122"/>
                <a:ea typeface="楷体" panose="02010609060101010101" pitchFamily="49" charset="-122"/>
              </a:rPr>
              <a:t>(</a:t>
            </a:r>
            <a:r>
              <a:rPr lang="zh-CN" altLang="en-US" sz="2800" b="1" kern="100" dirty="0">
                <a:latin typeface="楷体" panose="02010609060101010101" pitchFamily="49" charset="-122"/>
                <a:ea typeface="楷体" panose="02010609060101010101" pitchFamily="49" charset="-122"/>
              </a:rPr>
              <a:t>　　</a:t>
            </a:r>
            <a:r>
              <a:rPr lang="en-US" altLang="zh-CN" sz="2800" b="1" kern="100" dirty="0">
                <a:latin typeface="楷体" panose="02010609060101010101" pitchFamily="49" charset="-122"/>
                <a:ea typeface="楷体" panose="02010609060101010101" pitchFamily="49" charset="-122"/>
              </a:rPr>
              <a:t>)</a:t>
            </a:r>
            <a:r>
              <a:rPr lang="zh-CN" altLang="en-US" sz="2800" b="1" kern="100" dirty="0">
                <a:latin typeface="楷体" panose="02010609060101010101" pitchFamily="49" charset="-122"/>
                <a:ea typeface="楷体" panose="02010609060101010101" pitchFamily="49" charset="-122"/>
              </a:rPr>
              <a:t>里填上适当的数。</a:t>
            </a:r>
            <a:endParaRPr lang="zh-CN" altLang="zh-CN" sz="28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2" name="矩形 11"/>
              <p:cNvSpPr/>
              <p:nvPr/>
            </p:nvSpPr>
            <p:spPr>
              <a:xfrm>
                <a:off x="1778698" y="1482561"/>
                <a:ext cx="3541647" cy="714683"/>
              </a:xfrm>
              <a:prstGeom prst="rect">
                <a:avLst/>
              </a:prstGeom>
            </p:spPr>
            <p:txBody>
              <a:bodyPr wrap="square">
                <a:spAutoFit/>
              </a:bodyPr>
              <a:lstStyle/>
              <a:p>
                <a:pPr>
                  <a:defRPr/>
                </a:pPr>
                <a14:m>
                  <m:oMath xmlns:m="http://schemas.openxmlformats.org/officeDocument/2006/math">
                    <m:f>
                      <m:fPr>
                        <m:ctrlPr>
                          <a:rPr lang="en-US" altLang="zh-CN" sz="2800" b="1" i="1" kern="100" smtClean="0">
                            <a:latin typeface="Cambria Math" panose="02040503050406030204"/>
                            <a:ea typeface="楷体" panose="02010609060101010101" pitchFamily="49" charset="-122"/>
                          </a:rPr>
                        </m:ctrlPr>
                      </m:fPr>
                      <m:num>
                        <m:r>
                          <a:rPr lang="en-US" altLang="zh-CN" sz="2800" b="1" i="1" kern="100" smtClean="0">
                            <a:latin typeface="Cambria Math" panose="02040503050406030204"/>
                            <a:ea typeface="楷体" panose="02010609060101010101" pitchFamily="49" charset="-122"/>
                          </a:rPr>
                          <m:t>𝟏</m:t>
                        </m:r>
                      </m:num>
                      <m:den>
                        <m:r>
                          <a:rPr lang="en-US" altLang="zh-CN" sz="2800" b="1" i="1" kern="100" smtClean="0">
                            <a:latin typeface="Cambria Math" panose="02040503050406030204"/>
                            <a:ea typeface="楷体" panose="02010609060101010101" pitchFamily="49" charset="-122"/>
                          </a:rPr>
                          <m:t>𝟔</m:t>
                        </m:r>
                      </m:den>
                    </m:f>
                  </m:oMath>
                </a14:m>
                <a:r>
                  <a:rPr lang="zh-CN" altLang="en-US" sz="2800" b="1" kern="100" dirty="0">
                    <a:latin typeface="楷体" panose="02010609060101010101" pitchFamily="49" charset="-122"/>
                    <a:ea typeface="楷体" panose="02010609060101010101" pitchFamily="49" charset="-122"/>
                  </a:rPr>
                  <a:t>，</a:t>
                </a:r>
                <a14:m>
                  <m:oMath xmlns:m="http://schemas.openxmlformats.org/officeDocument/2006/math">
                    <m:f>
                      <m:fPr>
                        <m:ctrlPr>
                          <a:rPr lang="en-US" altLang="zh-CN" sz="2800" b="1" i="1" kern="100" dirty="0" smtClean="0">
                            <a:latin typeface="Cambria Math" panose="02040503050406030204"/>
                            <a:ea typeface="楷体" panose="02010609060101010101" pitchFamily="49" charset="-122"/>
                          </a:rPr>
                        </m:ctrlPr>
                      </m:fPr>
                      <m:num>
                        <m:r>
                          <a:rPr lang="en-US" altLang="zh-CN" sz="2800" b="1" i="1" kern="100" dirty="0" smtClean="0">
                            <a:latin typeface="Cambria Math" panose="02040503050406030204"/>
                            <a:ea typeface="楷体" panose="02010609060101010101" pitchFamily="49" charset="-122"/>
                          </a:rPr>
                          <m:t>𝟏</m:t>
                        </m:r>
                      </m:num>
                      <m:den>
                        <m:r>
                          <a:rPr lang="en-US" altLang="zh-CN" sz="2800" b="1" i="1" kern="100" dirty="0" smtClean="0">
                            <a:latin typeface="Cambria Math" panose="02040503050406030204"/>
                            <a:ea typeface="楷体" panose="02010609060101010101" pitchFamily="49" charset="-122"/>
                          </a:rPr>
                          <m:t>𝟑</m:t>
                        </m:r>
                      </m:den>
                    </m:f>
                  </m:oMath>
                </a14:m>
                <a:r>
                  <a:rPr lang="zh-CN" altLang="en-US" sz="2800" b="1" kern="100" dirty="0">
                    <a:latin typeface="楷体" panose="02010609060101010101" pitchFamily="49" charset="-122"/>
                    <a:ea typeface="楷体" panose="02010609060101010101" pitchFamily="49" charset="-122"/>
                  </a:rPr>
                  <a:t>，</a:t>
                </a:r>
                <a14:m>
                  <m:oMath xmlns:m="http://schemas.openxmlformats.org/officeDocument/2006/math">
                    <m:f>
                      <m:fPr>
                        <m:ctrlPr>
                          <a:rPr lang="en-US" altLang="zh-CN" sz="2800" b="1" i="1" kern="100" dirty="0" smtClean="0">
                            <a:latin typeface="Cambria Math" panose="02040503050406030204"/>
                            <a:ea typeface="楷体" panose="02010609060101010101" pitchFamily="49" charset="-122"/>
                          </a:rPr>
                        </m:ctrlPr>
                      </m:fPr>
                      <m:num>
                        <m:r>
                          <a:rPr lang="en-US" altLang="zh-CN" sz="2800" b="1" i="1" kern="100" dirty="0" smtClean="0">
                            <a:latin typeface="Cambria Math" panose="02040503050406030204"/>
                            <a:ea typeface="楷体" panose="02010609060101010101" pitchFamily="49" charset="-122"/>
                          </a:rPr>
                          <m:t>𝟏</m:t>
                        </m:r>
                      </m:num>
                      <m:den>
                        <m:r>
                          <a:rPr lang="en-US" altLang="zh-CN" sz="2800" b="1" i="1" kern="100" dirty="0" smtClean="0">
                            <a:latin typeface="Cambria Math" panose="02040503050406030204"/>
                            <a:ea typeface="楷体" panose="02010609060101010101" pitchFamily="49" charset="-122"/>
                          </a:rPr>
                          <m:t>𝟐</m:t>
                        </m:r>
                      </m:den>
                    </m:f>
                    <m:r>
                      <a:rPr lang="zh-CN" altLang="en-US" sz="2800" b="1" i="1" kern="100" dirty="0" smtClean="0">
                        <a:latin typeface="Cambria Math" panose="02040503050406030204"/>
                        <a:ea typeface="楷体" panose="02010609060101010101" pitchFamily="49" charset="-122"/>
                      </a:rPr>
                      <m:t>，</m:t>
                    </m:r>
                    <m:f>
                      <m:fPr>
                        <m:ctrlPr>
                          <a:rPr lang="en-US" altLang="zh-CN" sz="2800" b="1" i="1" kern="100">
                            <a:latin typeface="Cambria Math" panose="02040503050406030204"/>
                            <a:ea typeface="楷体" panose="02010609060101010101" pitchFamily="49" charset="-122"/>
                          </a:rPr>
                        </m:ctrlPr>
                      </m:fPr>
                      <m:num>
                        <m:r>
                          <a:rPr lang="en-US" altLang="zh-CN" sz="2800" b="1" i="1" kern="100">
                            <a:latin typeface="Cambria Math" panose="02040503050406030204"/>
                            <a:ea typeface="楷体" panose="02010609060101010101" pitchFamily="49" charset="-122"/>
                          </a:rPr>
                          <m:t>𝟐</m:t>
                        </m:r>
                      </m:num>
                      <m:den>
                        <m:r>
                          <a:rPr lang="en-US" altLang="zh-CN" sz="2800" b="1" i="1" kern="100" smtClean="0">
                            <a:latin typeface="Cambria Math" panose="02040503050406030204"/>
                            <a:ea typeface="楷体" panose="02010609060101010101" pitchFamily="49" charset="-122"/>
                          </a:rPr>
                          <m:t>𝟑</m:t>
                        </m:r>
                      </m:den>
                    </m:f>
                    <m:r>
                      <a:rPr lang="zh-CN" altLang="en-US" sz="2800" b="1" i="1" kern="100">
                        <a:latin typeface="Cambria Math" panose="02040503050406030204"/>
                        <a:ea typeface="楷体" panose="02010609060101010101" pitchFamily="49" charset="-122"/>
                      </a:rPr>
                      <m:t>，</m:t>
                    </m:r>
                    <m:r>
                      <a:rPr lang="zh-CN" altLang="en-US" sz="2800" b="1" i="1" kern="100">
                        <a:latin typeface="Cambria Math" panose="02040503050406030204"/>
                        <a:ea typeface="楷体" panose="02010609060101010101" pitchFamily="49" charset="-122"/>
                      </a:rPr>
                      <m:t> </m:t>
                    </m:r>
                  </m:oMath>
                </a14:m>
                <a:r>
                  <a:rPr lang="en-US" altLang="zh-CN" sz="2800" b="1" kern="100" dirty="0">
                    <a:latin typeface="楷体" panose="02010609060101010101" pitchFamily="49" charset="-122"/>
                    <a:ea typeface="楷体" panose="02010609060101010101" pitchFamily="49" charset="-122"/>
                  </a:rPr>
                  <a:t>(</a:t>
                </a:r>
                <a:r>
                  <a:rPr lang="zh-CN" altLang="en-US" sz="2800" b="1" kern="100" dirty="0">
                    <a:latin typeface="楷体" panose="02010609060101010101" pitchFamily="49" charset="-122"/>
                    <a:ea typeface="楷体" panose="02010609060101010101" pitchFamily="49" charset="-122"/>
                  </a:rPr>
                  <a:t>　</a:t>
                </a:r>
                <a:r>
                  <a:rPr lang="en-US" altLang="zh-CN" sz="2800" b="1" kern="100" dirty="0">
                    <a:latin typeface="楷体" panose="02010609060101010101" pitchFamily="49" charset="-122"/>
                    <a:ea typeface="楷体" panose="02010609060101010101" pitchFamily="49" charset="-122"/>
                  </a:rPr>
                  <a:t>)</a:t>
                </a:r>
                <a:r>
                  <a:rPr lang="zh-CN" altLang="en-US" sz="2800" b="1" kern="100" dirty="0">
                    <a:latin typeface="楷体" panose="02010609060101010101" pitchFamily="49" charset="-122"/>
                    <a:ea typeface="楷体" panose="02010609060101010101" pitchFamily="49" charset="-122"/>
                  </a:rPr>
                  <a:t>。</a:t>
                </a:r>
                <a:endParaRPr lang="zh-CN" altLang="zh-CN" sz="2800" b="1" dirty="0">
                  <a:latin typeface="楷体" panose="02010609060101010101" pitchFamily="49" charset="-122"/>
                  <a:ea typeface="楷体" panose="02010609060101010101" pitchFamily="49" charset="-122"/>
                </a:endParaRPr>
              </a:p>
            </p:txBody>
          </p:sp>
        </mc:Choice>
        <mc:Fallback>
          <p:sp>
            <p:nvSpPr>
              <p:cNvPr id="12" name="矩形 11"/>
              <p:cNvSpPr>
                <a:spLocks noRot="1" noChangeAspect="1" noMove="1" noResize="1" noEditPoints="1" noAdjustHandles="1" noChangeArrowheads="1" noChangeShapeType="1" noTextEdit="1"/>
              </p:cNvSpPr>
              <p:nvPr/>
            </p:nvSpPr>
            <p:spPr>
              <a:xfrm>
                <a:off x="1778698" y="1482561"/>
                <a:ext cx="3541647" cy="714683"/>
              </a:xfrm>
              <a:prstGeom prst="rect">
                <a:avLst/>
              </a:prstGeom>
              <a:blipFill rotWithShape="1">
                <a:blip r:embed="rId1"/>
                <a:stretch>
                  <a:fillRect l="-2" t="-66" r="9" b="2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p:cNvSpPr/>
              <p:nvPr/>
            </p:nvSpPr>
            <p:spPr>
              <a:xfrm>
                <a:off x="4677721" y="1533536"/>
                <a:ext cx="437940" cy="612732"/>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f>
                        <m:fPr>
                          <m:ctrlPr>
                            <a:rPr lang="en-US" altLang="zh-CN" b="1" i="1" kern="100" smtClean="0">
                              <a:solidFill>
                                <a:srgbClr val="FF0000"/>
                              </a:solidFill>
                              <a:latin typeface="Cambria Math" panose="02040503050406030204"/>
                              <a:ea typeface="楷体" panose="02010609060101010101" pitchFamily="49" charset="-122"/>
                            </a:rPr>
                          </m:ctrlPr>
                        </m:fPr>
                        <m:num>
                          <m:r>
                            <a:rPr lang="en-US" altLang="zh-CN" b="1" i="1" kern="100" smtClean="0">
                              <a:solidFill>
                                <a:srgbClr val="FF0000"/>
                              </a:solidFill>
                              <a:latin typeface="Cambria Math" panose="02040503050406030204"/>
                              <a:ea typeface="楷体" panose="02010609060101010101" pitchFamily="49" charset="-122"/>
                            </a:rPr>
                            <m:t>𝟑</m:t>
                          </m:r>
                        </m:num>
                        <m:den>
                          <m:r>
                            <a:rPr lang="en-US" altLang="zh-CN" b="1" i="1" kern="100" smtClean="0">
                              <a:solidFill>
                                <a:srgbClr val="FF0000"/>
                              </a:solidFill>
                              <a:latin typeface="Cambria Math" panose="02040503050406030204"/>
                              <a:ea typeface="楷体" panose="02010609060101010101" pitchFamily="49" charset="-122"/>
                            </a:rPr>
                            <m:t>𝟒</m:t>
                          </m:r>
                        </m:den>
                      </m:f>
                    </m:oMath>
                  </m:oMathPara>
                </a14:m>
                <a:endParaRPr lang="zh-CN" altLang="en-US" dirty="0"/>
              </a:p>
            </p:txBody>
          </p:sp>
        </mc:Choice>
        <mc:Fallback>
          <p:sp>
            <p:nvSpPr>
              <p:cNvPr id="3" name="矩形 2"/>
              <p:cNvSpPr>
                <a:spLocks noRot="1" noChangeAspect="1" noMove="1" noResize="1" noEditPoints="1" noAdjustHandles="1" noChangeArrowheads="1" noChangeShapeType="1" noTextEdit="1"/>
              </p:cNvSpPr>
              <p:nvPr/>
            </p:nvSpPr>
            <p:spPr>
              <a:xfrm>
                <a:off x="4677721" y="1533536"/>
                <a:ext cx="437940" cy="612732"/>
              </a:xfrm>
              <a:prstGeom prst="rect">
                <a:avLst/>
              </a:prstGeom>
              <a:blipFill rotWithShape="1">
                <a:blip r:embed="rId2"/>
                <a:stretch>
                  <a:fillRect l="-71" t="-2" r="23" b="9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AutoShape 27"/>
              <p:cNvSpPr>
                <a:spLocks noChangeArrowheads="1"/>
              </p:cNvSpPr>
              <p:nvPr/>
            </p:nvSpPr>
            <p:spPr bwMode="auto">
              <a:xfrm>
                <a:off x="1636019" y="2466584"/>
                <a:ext cx="6234316" cy="1742658"/>
              </a:xfrm>
              <a:prstGeom prst="wedgeRoundRectCallout">
                <a:avLst>
                  <a:gd name="adj1" fmla="val -55060"/>
                  <a:gd name="adj2" fmla="val -31122"/>
                  <a:gd name="adj3" fmla="val 16667"/>
                </a:avLst>
              </a:prstGeom>
              <a:solidFill>
                <a:srgbClr val="92D050"/>
              </a:solidFill>
              <a:ln w="19050">
                <a:solidFill>
                  <a:srgbClr val="3399FF"/>
                </a:solidFill>
                <a:miter lim="800000"/>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14:m>
                  <m:oMath xmlns:m="http://schemas.openxmlformats.org/officeDocument/2006/math">
                    <m:f>
                      <m:fPr>
                        <m:ctrlPr>
                          <a:rPr lang="en-US" altLang="zh-CN" sz="2400" b="1" i="1" kern="100" smtClean="0">
                            <a:latin typeface="Cambria Math" panose="02040503050406030204"/>
                            <a:ea typeface="楷体" panose="02010609060101010101" pitchFamily="49" charset="-122"/>
                          </a:rPr>
                        </m:ctrlPr>
                      </m:fPr>
                      <m:num>
                        <m:r>
                          <a:rPr lang="en-US" altLang="zh-CN" sz="2400" b="1" i="1" kern="100">
                            <a:latin typeface="Cambria Math" panose="02040503050406030204"/>
                            <a:ea typeface="楷体" panose="02010609060101010101" pitchFamily="49" charset="-122"/>
                          </a:rPr>
                          <m:t>𝟏</m:t>
                        </m:r>
                      </m:num>
                      <m:den>
                        <m:r>
                          <a:rPr lang="en-US" altLang="zh-CN" sz="2400" b="1" i="1" kern="100">
                            <a:latin typeface="Cambria Math" panose="02040503050406030204"/>
                            <a:ea typeface="楷体" panose="02010609060101010101" pitchFamily="49" charset="-122"/>
                          </a:rPr>
                          <m:t>𝟔</m:t>
                        </m:r>
                      </m:den>
                    </m:f>
                    <m:r>
                      <a:rPr lang="en-US" altLang="zh-CN" sz="2400" b="1" i="1" kern="100" smtClean="0">
                        <a:latin typeface="Cambria Math" panose="02040503050406030204"/>
                        <a:ea typeface="Cambria Math" panose="02040503050406030204"/>
                      </a:rPr>
                      <m:t>÷</m:t>
                    </m:r>
                    <m:f>
                      <m:fPr>
                        <m:ctrlPr>
                          <a:rPr lang="en-US" altLang="zh-CN" sz="2400" b="1" i="1" kern="100" dirty="0">
                            <a:latin typeface="Cambria Math" panose="02040503050406030204"/>
                            <a:ea typeface="楷体" panose="02010609060101010101" pitchFamily="49" charset="-122"/>
                          </a:rPr>
                        </m:ctrlPr>
                      </m:fPr>
                      <m:num>
                        <m:r>
                          <a:rPr lang="en-US" altLang="zh-CN" sz="2400" b="1" i="1" kern="100" dirty="0">
                            <a:latin typeface="Cambria Math" panose="02040503050406030204"/>
                            <a:ea typeface="楷体" panose="02010609060101010101" pitchFamily="49" charset="-122"/>
                          </a:rPr>
                          <m:t>𝟏</m:t>
                        </m:r>
                      </m:num>
                      <m:den>
                        <m:r>
                          <a:rPr lang="en-US" altLang="zh-CN" sz="2400" b="1" i="1" kern="100" dirty="0">
                            <a:latin typeface="Cambria Math" panose="02040503050406030204"/>
                            <a:ea typeface="楷体" panose="02010609060101010101" pitchFamily="49" charset="-122"/>
                          </a:rPr>
                          <m:t>𝟑</m:t>
                        </m:r>
                      </m:den>
                    </m:f>
                    <m:r>
                      <a:rPr lang="en-US" altLang="zh-CN" sz="2400" b="1" i="1" kern="100" dirty="0" smtClean="0">
                        <a:latin typeface="Cambria Math" panose="02040503050406030204"/>
                        <a:ea typeface="Cambria Math" panose="02040503050406030204"/>
                      </a:rPr>
                      <m:t>=</m:t>
                    </m:r>
                    <m:f>
                      <m:fPr>
                        <m:ctrlPr>
                          <a:rPr lang="en-US" altLang="zh-CN" sz="2400" b="1" i="1" kern="100" dirty="0">
                            <a:latin typeface="Cambria Math" panose="02040503050406030204"/>
                            <a:ea typeface="楷体" panose="02010609060101010101" pitchFamily="49" charset="-122"/>
                          </a:rPr>
                        </m:ctrlPr>
                      </m:fPr>
                      <m:num>
                        <m:r>
                          <a:rPr lang="en-US" altLang="zh-CN" sz="2400" b="1" i="1" kern="100" dirty="0">
                            <a:latin typeface="Cambria Math" panose="02040503050406030204"/>
                            <a:ea typeface="楷体" panose="02010609060101010101" pitchFamily="49" charset="-122"/>
                          </a:rPr>
                          <m:t>𝟏</m:t>
                        </m:r>
                      </m:num>
                      <m:den>
                        <m:r>
                          <a:rPr lang="en-US" altLang="zh-CN" sz="2400" b="1" i="1" kern="100" dirty="0">
                            <a:latin typeface="Cambria Math" panose="02040503050406030204"/>
                            <a:ea typeface="楷体" panose="02010609060101010101" pitchFamily="49" charset="-122"/>
                          </a:rPr>
                          <m:t>𝟐</m:t>
                        </m:r>
                      </m:den>
                    </m:f>
                    <m:r>
                      <a:rPr lang="zh-CN" altLang="en-US" sz="2400" b="1" i="1" kern="100" dirty="0">
                        <a:latin typeface="Cambria Math" panose="02040503050406030204"/>
                        <a:ea typeface="楷体" panose="02010609060101010101" pitchFamily="49" charset="-122"/>
                      </a:rPr>
                      <m:t>，</m:t>
                    </m:r>
                    <m:f>
                      <m:fPr>
                        <m:ctrlPr>
                          <a:rPr lang="en-US" altLang="zh-CN" sz="2400" b="1" i="1" kern="100" dirty="0">
                            <a:latin typeface="Cambria Math" panose="02040503050406030204"/>
                            <a:ea typeface="楷体" panose="02010609060101010101" pitchFamily="49" charset="-122"/>
                          </a:rPr>
                        </m:ctrlPr>
                      </m:fPr>
                      <m:num>
                        <m:r>
                          <a:rPr lang="en-US" altLang="zh-CN" sz="2400" b="1" i="1" kern="100" dirty="0">
                            <a:latin typeface="Cambria Math" panose="02040503050406030204"/>
                            <a:ea typeface="楷体" panose="02010609060101010101" pitchFamily="49" charset="-122"/>
                          </a:rPr>
                          <m:t>𝟏</m:t>
                        </m:r>
                      </m:num>
                      <m:den>
                        <m:r>
                          <a:rPr lang="en-US" altLang="zh-CN" sz="2400" b="1" i="1" kern="100" dirty="0">
                            <a:latin typeface="Cambria Math" panose="02040503050406030204"/>
                            <a:ea typeface="楷体" panose="02010609060101010101" pitchFamily="49" charset="-122"/>
                          </a:rPr>
                          <m:t>𝟑</m:t>
                        </m:r>
                      </m:den>
                    </m:f>
                    <m:r>
                      <a:rPr lang="en-US" altLang="zh-CN" sz="2400" b="1" i="1" kern="100" dirty="0" smtClean="0">
                        <a:latin typeface="Cambria Math" panose="02040503050406030204"/>
                        <a:ea typeface="Cambria Math" panose="02040503050406030204"/>
                      </a:rPr>
                      <m:t>÷</m:t>
                    </m:r>
                    <m:f>
                      <m:fPr>
                        <m:ctrlPr>
                          <a:rPr lang="en-US" altLang="zh-CN" sz="2400" b="1" i="1" kern="100" dirty="0">
                            <a:latin typeface="Cambria Math" panose="02040503050406030204"/>
                            <a:ea typeface="楷体" panose="02010609060101010101" pitchFamily="49" charset="-122"/>
                          </a:rPr>
                        </m:ctrlPr>
                      </m:fPr>
                      <m:num>
                        <m:r>
                          <a:rPr lang="en-US" altLang="zh-CN" sz="2400" b="1" i="1" kern="100" dirty="0">
                            <a:latin typeface="Cambria Math" panose="02040503050406030204"/>
                            <a:ea typeface="楷体" panose="02010609060101010101" pitchFamily="49" charset="-122"/>
                          </a:rPr>
                          <m:t>𝟏</m:t>
                        </m:r>
                      </m:num>
                      <m:den>
                        <m:r>
                          <a:rPr lang="en-US" altLang="zh-CN" sz="2400" b="1" i="1" kern="100" dirty="0">
                            <a:latin typeface="Cambria Math" panose="02040503050406030204"/>
                            <a:ea typeface="楷体" panose="02010609060101010101" pitchFamily="49" charset="-122"/>
                          </a:rPr>
                          <m:t>𝟐</m:t>
                        </m:r>
                      </m:den>
                    </m:f>
                    <m:r>
                      <a:rPr lang="en-US" altLang="zh-CN" sz="2400" b="1" i="1" kern="100" dirty="0">
                        <a:latin typeface="Cambria Math" panose="02040503050406030204"/>
                        <a:ea typeface="Cambria Math" panose="02040503050406030204"/>
                      </a:rPr>
                      <m:t>=</m:t>
                    </m:r>
                    <m:f>
                      <m:fPr>
                        <m:ctrlPr>
                          <a:rPr lang="en-US" altLang="zh-CN" sz="2400" b="1" i="1" kern="100" dirty="0">
                            <a:latin typeface="Cambria Math" panose="02040503050406030204"/>
                            <a:ea typeface="楷体" panose="02010609060101010101" pitchFamily="49" charset="-122"/>
                          </a:rPr>
                        </m:ctrlPr>
                      </m:fPr>
                      <m:num>
                        <m:r>
                          <a:rPr lang="en-US" altLang="zh-CN" sz="2400" b="1" i="1" kern="100" dirty="0" smtClean="0">
                            <a:latin typeface="Cambria Math" panose="02040503050406030204"/>
                            <a:ea typeface="楷体" panose="02010609060101010101" pitchFamily="49" charset="-122"/>
                          </a:rPr>
                          <m:t>𝟐</m:t>
                        </m:r>
                      </m:num>
                      <m:den>
                        <m:r>
                          <a:rPr lang="en-US" altLang="zh-CN" sz="2400" b="1" i="1" kern="100" dirty="0" smtClean="0">
                            <a:latin typeface="Cambria Math" panose="02040503050406030204"/>
                            <a:ea typeface="楷体" panose="02010609060101010101" pitchFamily="49" charset="-122"/>
                          </a:rPr>
                          <m:t>𝟑</m:t>
                        </m:r>
                      </m:den>
                    </m:f>
                  </m:oMath>
                </a14:m>
                <a:r>
                  <a:rPr lang="zh-CN" altLang="en-US" sz="2400" b="1" dirty="0">
                    <a:solidFill>
                      <a:srgbClr val="1C1C1C"/>
                    </a:solidFill>
                    <a:latin typeface="楷体" panose="02010609060101010101" pitchFamily="49" charset="-122"/>
                    <a:ea typeface="楷体" panose="02010609060101010101" pitchFamily="49" charset="-122"/>
                  </a:rPr>
                  <a:t>可知：这组数的排列规律是前一个数除以后一个数的得数就是这两个数后面的那个数，所以</a:t>
                </a:r>
                <a14:m>
                  <m:oMath xmlns:m="http://schemas.openxmlformats.org/officeDocument/2006/math">
                    <m:f>
                      <m:fPr>
                        <m:ctrlPr>
                          <a:rPr lang="en-US" altLang="zh-CN" sz="2400" b="1" i="1" kern="100" dirty="0">
                            <a:latin typeface="Cambria Math" panose="02040503050406030204"/>
                            <a:ea typeface="楷体" panose="02010609060101010101" pitchFamily="49" charset="-122"/>
                          </a:rPr>
                        </m:ctrlPr>
                      </m:fPr>
                      <m:num>
                        <m:r>
                          <a:rPr lang="en-US" altLang="zh-CN" sz="2400" b="1" i="1" kern="100" dirty="0">
                            <a:latin typeface="Cambria Math" panose="02040503050406030204"/>
                            <a:ea typeface="楷体" panose="02010609060101010101" pitchFamily="49" charset="-122"/>
                          </a:rPr>
                          <m:t>𝟏</m:t>
                        </m:r>
                      </m:num>
                      <m:den>
                        <m:r>
                          <a:rPr lang="en-US" altLang="zh-CN" sz="2400" b="1" i="1" kern="100" dirty="0">
                            <a:latin typeface="Cambria Math" panose="02040503050406030204"/>
                            <a:ea typeface="楷体" panose="02010609060101010101" pitchFamily="49" charset="-122"/>
                          </a:rPr>
                          <m:t>𝟐</m:t>
                        </m:r>
                      </m:den>
                    </m:f>
                    <m:r>
                      <a:rPr lang="en-US" altLang="zh-CN" sz="2400" b="1" i="1" kern="100" dirty="0">
                        <a:latin typeface="Cambria Math" panose="02040503050406030204"/>
                        <a:ea typeface="Cambria Math" panose="02040503050406030204"/>
                      </a:rPr>
                      <m:t>÷</m:t>
                    </m:r>
                    <m:f>
                      <m:fPr>
                        <m:ctrlPr>
                          <a:rPr lang="en-US" altLang="zh-CN" sz="2400" b="1" i="1" kern="100" dirty="0">
                            <a:latin typeface="Cambria Math" panose="02040503050406030204"/>
                            <a:ea typeface="楷体" panose="02010609060101010101" pitchFamily="49" charset="-122"/>
                          </a:rPr>
                        </m:ctrlPr>
                      </m:fPr>
                      <m:num>
                        <m:r>
                          <a:rPr lang="en-US" altLang="zh-CN" sz="2400" b="1" i="1" kern="100" dirty="0">
                            <a:latin typeface="Cambria Math" panose="02040503050406030204"/>
                            <a:ea typeface="楷体" panose="02010609060101010101" pitchFamily="49" charset="-122"/>
                          </a:rPr>
                          <m:t>𝟐</m:t>
                        </m:r>
                      </m:num>
                      <m:den>
                        <m:r>
                          <a:rPr lang="en-US" altLang="zh-CN" sz="2400" b="1" i="1" kern="100" dirty="0">
                            <a:latin typeface="Cambria Math" panose="02040503050406030204"/>
                            <a:ea typeface="楷体" panose="02010609060101010101" pitchFamily="49" charset="-122"/>
                          </a:rPr>
                          <m:t>𝟑</m:t>
                        </m:r>
                      </m:den>
                    </m:f>
                    <m:r>
                      <a:rPr lang="en-US" altLang="zh-CN" sz="2400" b="1" i="1" kern="100" dirty="0">
                        <a:latin typeface="Cambria Math" panose="02040503050406030204"/>
                        <a:ea typeface="楷体" panose="02010609060101010101" pitchFamily="49" charset="-122"/>
                      </a:rPr>
                      <m:t> </m:t>
                    </m:r>
                    <m:r>
                      <a:rPr lang="en-US" altLang="zh-CN" sz="2400" b="1" i="1" kern="100" dirty="0" smtClean="0">
                        <a:solidFill>
                          <a:schemeClr val="tx1"/>
                        </a:solidFill>
                        <a:latin typeface="Cambria Math" panose="02040503050406030204"/>
                        <a:ea typeface="Cambria Math" panose="02040503050406030204"/>
                      </a:rPr>
                      <m:t>=</m:t>
                    </m:r>
                    <m:f>
                      <m:fPr>
                        <m:ctrlPr>
                          <a:rPr lang="en-US" altLang="zh-CN" sz="2400" b="1" i="1" kern="100" dirty="0">
                            <a:solidFill>
                              <a:schemeClr val="tx1"/>
                            </a:solidFill>
                            <a:latin typeface="Cambria Math" panose="02040503050406030204"/>
                            <a:ea typeface="楷体" panose="02010609060101010101" pitchFamily="49" charset="-122"/>
                          </a:rPr>
                        </m:ctrlPr>
                      </m:fPr>
                      <m:num>
                        <m:r>
                          <a:rPr lang="en-US" altLang="zh-CN" sz="2400" b="1" i="1" kern="100" dirty="0" smtClean="0">
                            <a:solidFill>
                              <a:schemeClr val="tx1"/>
                            </a:solidFill>
                            <a:latin typeface="Cambria Math" panose="02040503050406030204"/>
                            <a:ea typeface="楷体" panose="02010609060101010101" pitchFamily="49" charset="-122"/>
                          </a:rPr>
                          <m:t>𝟑</m:t>
                        </m:r>
                      </m:num>
                      <m:den>
                        <m:r>
                          <a:rPr lang="en-US" altLang="zh-CN" sz="2400" b="1" i="1" kern="100" dirty="0" smtClean="0">
                            <a:solidFill>
                              <a:schemeClr val="tx1"/>
                            </a:solidFill>
                            <a:latin typeface="Cambria Math" panose="02040503050406030204"/>
                            <a:ea typeface="楷体" panose="02010609060101010101" pitchFamily="49" charset="-122"/>
                          </a:rPr>
                          <m:t>𝟒</m:t>
                        </m:r>
                      </m:den>
                    </m:f>
                  </m:oMath>
                </a14:m>
                <a:r>
                  <a:rPr lang="zh-CN" altLang="en-US" sz="2400" b="1" dirty="0">
                    <a:solidFill>
                      <a:schemeClr val="tx1"/>
                    </a:solidFill>
                    <a:latin typeface="楷体" panose="02010609060101010101" pitchFamily="49" charset="-122"/>
                    <a:ea typeface="楷体" panose="02010609060101010101" pitchFamily="49" charset="-122"/>
                  </a:rPr>
                  <a:t>。</a:t>
                </a:r>
                <a:endParaRPr lang="zh-CN" altLang="en-US" sz="2400" b="1" dirty="0">
                  <a:solidFill>
                    <a:schemeClr val="tx1"/>
                  </a:solidFill>
                  <a:latin typeface="楷体" panose="02010609060101010101" pitchFamily="49" charset="-122"/>
                  <a:ea typeface="楷体" panose="02010609060101010101" pitchFamily="49" charset="-122"/>
                </a:endParaRPr>
              </a:p>
            </p:txBody>
          </p:sp>
        </mc:Choice>
        <mc:Fallback>
          <p:sp>
            <p:nvSpPr>
              <p:cNvPr id="14" name="AutoShape 27"/>
              <p:cNvSpPr>
                <a:spLocks noRot="1" noChangeAspect="1" noMove="1" noResize="1" noEditPoints="1" noAdjustHandles="1" noChangeArrowheads="1" noChangeShapeType="1" noTextEdit="1"/>
              </p:cNvSpPr>
              <p:nvPr/>
            </p:nvSpPr>
            <p:spPr bwMode="auto">
              <a:xfrm>
                <a:off x="1636019" y="2466584"/>
                <a:ext cx="6234316" cy="1742658"/>
              </a:xfrm>
              <a:prstGeom prst="wedgeRoundRectCallout">
                <a:avLst>
                  <a:gd name="adj1" fmla="val -55060"/>
                  <a:gd name="adj2" fmla="val -31122"/>
                  <a:gd name="adj3" fmla="val 16667"/>
                </a:avLst>
              </a:prstGeom>
              <a:blipFill rotWithShape="1">
                <a:blip r:embed="rId3"/>
                <a:stretch>
                  <a:fillRect l="-5352" t="-561" r="-150" b="-520"/>
                </a:stretch>
              </a:blipFill>
              <a:ln w="19050">
                <a:solidFill>
                  <a:srgbClr val="3399FF"/>
                </a:solidFill>
                <a:miter lim="800000"/>
              </a:ln>
            </p:spPr>
            <p:txBody>
              <a:bodyPr/>
              <a:lstStyle/>
              <a:p>
                <a:r>
                  <a:rPr lang="zh-CN" altLang="en-US">
                    <a:noFill/>
                  </a:rPr>
                  <a:t> </a:t>
                </a:r>
              </a:p>
            </p:txBody>
          </p:sp>
        </mc:Fallback>
      </mc:AlternateContent>
      <p:pic>
        <p:nvPicPr>
          <p:cNvPr id="3074" name="Picture 2" descr="C:\Documents and Settings\Administrator\桌面\6年级\p008-02-0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612670" y="1883147"/>
            <a:ext cx="1037382" cy="11668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nodeType="clickEffect">
                                  <p:stCondLst>
                                    <p:cond delay="0"/>
                                  </p:stCondLst>
                                  <p:childTnLst>
                                    <p:set>
                                      <p:cBhvr>
                                        <p:cTn id="15" dur="1" fill="hold">
                                          <p:stCondLst>
                                            <p:cond delay="0"/>
                                          </p:stCondLst>
                                        </p:cTn>
                                        <p:tgtEl>
                                          <p:spTgt spid="3074"/>
                                        </p:tgtEl>
                                        <p:attrNameLst>
                                          <p:attrName>style.visibility</p:attrName>
                                        </p:attrNameLst>
                                      </p:cBhvr>
                                      <p:to>
                                        <p:strVal val="visible"/>
                                      </p:to>
                                    </p:set>
                                    <p:anim calcmode="lin" valueType="num">
                                      <p:cBhvr>
                                        <p:cTn id="16" dur="1000" fill="hold"/>
                                        <p:tgtEl>
                                          <p:spTgt spid="3074"/>
                                        </p:tgtEl>
                                        <p:attrNameLst>
                                          <p:attrName>ppt_w</p:attrName>
                                        </p:attrNameLst>
                                      </p:cBhvr>
                                      <p:tavLst>
                                        <p:tav tm="0">
                                          <p:val>
                                            <p:strVal val="#ppt_w*0.70"/>
                                          </p:val>
                                        </p:tav>
                                        <p:tav tm="100000">
                                          <p:val>
                                            <p:strVal val="#ppt_w"/>
                                          </p:val>
                                        </p:tav>
                                      </p:tavLst>
                                    </p:anim>
                                    <p:anim calcmode="lin" valueType="num">
                                      <p:cBhvr>
                                        <p:cTn id="17" dur="1000" fill="hold"/>
                                        <p:tgtEl>
                                          <p:spTgt spid="3074"/>
                                        </p:tgtEl>
                                        <p:attrNameLst>
                                          <p:attrName>ppt_h</p:attrName>
                                        </p:attrNameLst>
                                      </p:cBhvr>
                                      <p:tavLst>
                                        <p:tav tm="0">
                                          <p:val>
                                            <p:strVal val="#ppt_h"/>
                                          </p:val>
                                        </p:tav>
                                        <p:tav tm="100000">
                                          <p:val>
                                            <p:strVal val="#ppt_h"/>
                                          </p:val>
                                        </p:tav>
                                      </p:tavLst>
                                    </p:anim>
                                    <p:animEffect transition="in" filter="fade">
                                      <p:cBhvr>
                                        <p:cTn id="18" dur="1000"/>
                                        <p:tgtEl>
                                          <p:spTgt spid="3074"/>
                                        </p:tgtEl>
                                      </p:cBhvr>
                                    </p:animEffect>
                                  </p:childTnLst>
                                </p:cTn>
                              </p:par>
                              <p:par>
                                <p:cTn id="19" presetID="55"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1000" fill="hold"/>
                                        <p:tgtEl>
                                          <p:spTgt spid="14"/>
                                        </p:tgtEl>
                                        <p:attrNameLst>
                                          <p:attrName>ppt_w</p:attrName>
                                        </p:attrNameLst>
                                      </p:cBhvr>
                                      <p:tavLst>
                                        <p:tav tm="0">
                                          <p:val>
                                            <p:strVal val="#ppt_w*0.70"/>
                                          </p:val>
                                        </p:tav>
                                        <p:tav tm="100000">
                                          <p:val>
                                            <p:strVal val="#ppt_w"/>
                                          </p:val>
                                        </p:tav>
                                      </p:tavLst>
                                    </p:anim>
                                    <p:anim calcmode="lin" valueType="num">
                                      <p:cBhvr>
                                        <p:cTn id="22" dur="1000" fill="hold"/>
                                        <p:tgtEl>
                                          <p:spTgt spid="14"/>
                                        </p:tgtEl>
                                        <p:attrNameLst>
                                          <p:attrName>ppt_h</p:attrName>
                                        </p:attrNameLst>
                                      </p:cBhvr>
                                      <p:tavLst>
                                        <p:tav tm="0">
                                          <p:val>
                                            <p:strVal val="#ppt_h"/>
                                          </p:val>
                                        </p:tav>
                                        <p:tav tm="100000">
                                          <p:val>
                                            <p:strVal val="#ppt_h"/>
                                          </p:val>
                                        </p:tav>
                                      </p:tavLst>
                                    </p:anim>
                                    <p:animEffect transition="in" filter="fade">
                                      <p:cBhvr>
                                        <p:cTn id="23" dur="10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3" grpId="0"/>
      <p:bldP spid="14" grpId="0" animBg="1"/>
    </p:bld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lumMod val="90000"/>
          </a:schemeClr>
        </a:solidFill>
        <a:ln w="12700" cmpd="sng">
          <a:solidFill>
            <a:schemeClr val="accent1">
              <a:shade val="50000"/>
            </a:schemeClr>
          </a:solidFill>
          <a:prstDash val="solid"/>
        </a:ln>
      </a:spPr>
      <a:bodyPr rtlCol="0" anchor="ctr"/>
      <a:lstStyle>
        <a:defPPr algn="l">
          <a:defRPr lang="zh-CN" altLang="en-US" sz="2800" b="1" dirty="0">
            <a:solidFill>
              <a:schemeClr val="tx1"/>
            </a:solidFill>
            <a:latin typeface="楷体_GB2312" panose="02010609030101010101" charset="-122"/>
            <a:ea typeface="楷体_GB2312" panose="02010609030101010101" charset="-122"/>
            <a:cs typeface="楷体_GB2312" panose="02010609030101010101" charset="-122"/>
            <a:sym typeface="+mn-ea"/>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1960</Words>
  <Application>WPS 演示</Application>
  <PresentationFormat>全屏显示(16:9)</PresentationFormat>
  <Paragraphs>160</Paragraphs>
  <Slides>13</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13</vt:i4>
      </vt:variant>
    </vt:vector>
  </HeadingPairs>
  <TitlesOfParts>
    <vt:vector size="29" baseType="lpstr">
      <vt:lpstr>Arial</vt:lpstr>
      <vt:lpstr>宋体</vt:lpstr>
      <vt:lpstr>Wingdings</vt:lpstr>
      <vt:lpstr>楷体_GB2312</vt:lpstr>
      <vt:lpstr>黑体</vt:lpstr>
      <vt:lpstr>Calibri</vt:lpstr>
      <vt:lpstr>幼圆</vt:lpstr>
      <vt:lpstr>楷体</vt:lpstr>
      <vt:lpstr>Cambria Math</vt:lpstr>
      <vt:lpstr>Times New Roman</vt:lpstr>
      <vt:lpstr>Cambria Math</vt:lpstr>
      <vt:lpstr>等线</vt:lpstr>
      <vt:lpstr>微软雅黑</vt:lpstr>
      <vt:lpstr>Arial Unicode MS</vt:lpstr>
      <vt:lpstr>Office 主题</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xjj</dc:creator>
  <cp:lastModifiedBy>Administrator</cp:lastModifiedBy>
  <cp:revision>224</cp:revision>
  <dcterms:created xsi:type="dcterms:W3CDTF">2018-09-11T05:46:00Z</dcterms:created>
  <dcterms:modified xsi:type="dcterms:W3CDTF">2023-08-29T01:01:48Z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412FF09A01194F7DA00B2CE326054C3B_12</vt:lpwstr>
  </property>
</Properties>
</file>