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1" r:id="rId3"/>
  </p:sldMasterIdLst>
  <p:notesMasterIdLst>
    <p:notesMasterId r:id="rId15"/>
  </p:notesMasterIdLst>
  <p:sldIdLst>
    <p:sldId id="25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28" r:id="rId14"/>
    <p:sldId id="329" r:id="rId16"/>
    <p:sldId id="327" r:id="rId17"/>
    <p:sldId id="331" r:id="rId18"/>
    <p:sldId id="316" r:id="rId19"/>
    <p:sldId id="317" r:id="rId20"/>
    <p:sldId id="333" r:id="rId21"/>
    <p:sldId id="319" r:id="rId22"/>
    <p:sldId id="325" r:id="rId23"/>
    <p:sldId id="271" r:id="rId24"/>
    <p:sldId id="330" r:id="rId25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7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48" y="-90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355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927B1F83-E7B7-452B-B29B-8299241335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765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765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62E0BA41-71B8-423C-A28B-8274CB8F23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560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D3A8CA21-3C4F-451E-8ADA-0957489799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96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7495B74-DAA0-4655-9D1B-7C893F4B1FD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846CAB6-EE02-4213-9273-A6CC31A3ED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8" Type="http://schemas.openxmlformats.org/officeDocument/2006/relationships/theme" Target="../theme/theme1.xml"/><Relationship Id="rId37" Type="http://schemas.openxmlformats.org/officeDocument/2006/relationships/image" Target="../media/image4.png"/><Relationship Id="rId36" Type="http://schemas.openxmlformats.org/officeDocument/2006/relationships/slide" Target="../slides/slide1.xml"/><Relationship Id="rId35" Type="http://schemas.openxmlformats.org/officeDocument/2006/relationships/image" Target="../media/image3.png"/><Relationship Id="rId34" Type="http://schemas.openxmlformats.org/officeDocument/2006/relationships/image" Target="../media/image2.png"/><Relationship Id="rId33" Type="http://schemas.openxmlformats.org/officeDocument/2006/relationships/image" Target="../media/image1.png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56.xml"/><Relationship Id="rId23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30647" y="92977"/>
            <a:ext cx="187220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None/>
            </a:pPr>
            <a:r>
              <a:rPr lang="zh-CN" altLang="zh-CN" sz="1050" b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倒数的意义及求法</a:t>
            </a:r>
            <a:endParaRPr lang="en-US" altLang="en-US" sz="1050" b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6" action="ppaction://hlinksldjump"/>
            </p:cNvPr>
            <p:cNvPicPr>
              <a:picLocks noChangeAspect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01" r:id="rId20"/>
    <p:sldLayoutId id="2147483702" r:id="rId21"/>
    <p:sldLayoutId id="2147483703" r:id="rId22"/>
    <p:sldLayoutId id="2147483704" r:id="rId23"/>
    <p:sldLayoutId id="2147483705" r:id="rId24"/>
    <p:sldLayoutId id="2147483706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7" Type="http://schemas.openxmlformats.org/officeDocument/2006/relationships/image" Target="../media/image6.png"/><Relationship Id="rId6" Type="http://schemas.openxmlformats.org/officeDocument/2006/relationships/slide" Target="slide11.xml"/><Relationship Id="rId5" Type="http://schemas.openxmlformats.org/officeDocument/2006/relationships/slide" Target="slide1.xml"/><Relationship Id="rId4" Type="http://schemas.openxmlformats.org/officeDocument/2006/relationships/slide" Target="slide20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png"/><Relationship Id="rId8" Type="http://schemas.openxmlformats.org/officeDocument/2006/relationships/image" Target="../media/image48.png"/><Relationship Id="rId7" Type="http://schemas.openxmlformats.org/officeDocument/2006/relationships/image" Target="../media/image47.png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29.xml"/><Relationship Id="rId11" Type="http://schemas.openxmlformats.org/officeDocument/2006/relationships/image" Target="../media/image51.png"/><Relationship Id="rId10" Type="http://schemas.openxmlformats.org/officeDocument/2006/relationships/image" Target="../media/image50.png"/><Relationship Id="rId1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image" Target="../media/image59.png"/><Relationship Id="rId7" Type="http://schemas.openxmlformats.org/officeDocument/2006/relationships/image" Target="../media/image58.png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30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23.png"/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73.png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2.xml"/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8.png"/><Relationship Id="rId1" Type="http://schemas.openxmlformats.org/officeDocument/2006/relationships/image" Target="../media/image77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em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1" Type="http://schemas.openxmlformats.org/officeDocument/2006/relationships/slideLayout" Target="../slideLayouts/slideLayout16.xml"/><Relationship Id="rId10" Type="http://schemas.openxmlformats.org/officeDocument/2006/relationships/image" Target="../media/image28.png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34.png"/><Relationship Id="rId1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35.png"/><Relationship Id="rId1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36.png"/><Relationship Id="rId1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20233" y="1545097"/>
            <a:ext cx="6319679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indent="0">
              <a:buNone/>
            </a:pPr>
            <a:r>
              <a:rPr lang="zh-CN" altLang="zh-CN" sz="6000" b="1" dirty="0">
                <a:solidFill>
                  <a:srgbClr val="000000"/>
                </a:solidFill>
                <a:ea typeface="宋体" panose="02010600030101010101" pitchFamily="2" charset="-122"/>
              </a:rPr>
              <a:t>倒数的意义及求法</a:t>
            </a:r>
            <a:endParaRPr lang="en-US" altLang="en-US" sz="6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分数除法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27"/>
          <p:cNvSpPr>
            <a:spLocks noChangeArrowheads="1"/>
          </p:cNvSpPr>
          <p:nvPr/>
        </p:nvSpPr>
        <p:spPr bwMode="auto">
          <a:xfrm>
            <a:off x="595964" y="764281"/>
            <a:ext cx="2879725" cy="592931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特殊数的倒数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3680146" y="908096"/>
            <a:ext cx="2715282" cy="1054071"/>
          </a:xfrm>
          <a:prstGeom prst="wedgeRoundRectCallout">
            <a:avLst>
              <a:gd name="adj1" fmla="val 62738"/>
              <a:gd name="adj2" fmla="val 1743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你会求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的倒数吗？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5" name="Picture 2" descr="C:\Documents and Settings\Administrator\桌面\6年级\p008-02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95428" y="771550"/>
            <a:ext cx="1368152" cy="119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矩形 25"/>
          <p:cNvSpPr/>
          <p:nvPr/>
        </p:nvSpPr>
        <p:spPr>
          <a:xfrm>
            <a:off x="1118535" y="2139702"/>
            <a:ext cx="69855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求整数的倒数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先将整数看作分母是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的假分数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再调换分子、分母的位置。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714932" y="3187365"/>
                <a:ext cx="1097801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𝟏</m:t>
                      </m:r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 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932" y="3187365"/>
                <a:ext cx="1097801" cy="783804"/>
              </a:xfrm>
              <a:prstGeom prst="rect">
                <a:avLst/>
              </a:prstGeom>
              <a:blipFill rotWithShape="1">
                <a:blip r:embed="rId2"/>
                <a:stretch>
                  <a:fillRect l="-51" t="-38" r="40" b="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2056133" y="3236737"/>
            <a:ext cx="26267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分子、分母调换位置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2035827" y="3670043"/>
            <a:ext cx="239013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4425957" y="3141550"/>
                <a:ext cx="1030475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</m:t>
                          </m:r>
                        </m:den>
                      </m:f>
                      <m:r>
                        <a:rPr lang="en-US" altLang="zh-CN" sz="2400" b="1" i="1">
                          <a:latin typeface="Cambria Math" panose="02040503050406030204"/>
                        </a:rPr>
                        <m:t>=</m:t>
                      </m:r>
                      <m:r>
                        <a:rPr lang="en-US" altLang="zh-CN" sz="2400" b="1" i="1">
                          <a:latin typeface="Cambria Math" panose="02040503050406030204"/>
                        </a:rPr>
                        <m:t>𝟏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5957" y="3141550"/>
                <a:ext cx="1030475" cy="783804"/>
              </a:xfrm>
              <a:prstGeom prst="rect">
                <a:avLst/>
              </a:prstGeom>
              <a:blipFill rotWithShape="1">
                <a:blip r:embed="rId3"/>
                <a:stretch>
                  <a:fillRect l="-1" t="-26" r="50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AutoShape 27"/>
          <p:cNvSpPr>
            <a:spLocks noChangeArrowheads="1"/>
          </p:cNvSpPr>
          <p:nvPr/>
        </p:nvSpPr>
        <p:spPr bwMode="auto">
          <a:xfrm>
            <a:off x="5786485" y="3194153"/>
            <a:ext cx="2586037" cy="621693"/>
          </a:xfrm>
          <a:prstGeom prst="wedgeRoundRectCallout">
            <a:avLst>
              <a:gd name="adj1" fmla="val -62992"/>
              <a:gd name="adj2" fmla="val 19869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的倒数还是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759857" y="4008426"/>
                <a:ext cx="1097801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𝟎</m:t>
                      </m:r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 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𝟎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857" y="4008426"/>
                <a:ext cx="1097801" cy="783804"/>
              </a:xfrm>
              <a:prstGeom prst="rect">
                <a:avLst/>
              </a:prstGeom>
              <a:blipFill rotWithShape="1">
                <a:blip r:embed="rId4"/>
                <a:stretch>
                  <a:fillRect l="-36" t="-39" r="26" b="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4368381" y="4008426"/>
                <a:ext cx="513282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 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𝟎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8381" y="4008426"/>
                <a:ext cx="513282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42" t="-39" r="81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AutoShape 27"/>
          <p:cNvSpPr>
            <a:spLocks noChangeArrowheads="1"/>
          </p:cNvSpPr>
          <p:nvPr/>
        </p:nvSpPr>
        <p:spPr bwMode="auto">
          <a:xfrm>
            <a:off x="5300951" y="3860885"/>
            <a:ext cx="3089471" cy="933718"/>
          </a:xfrm>
          <a:prstGeom prst="wedgeRoundRectCallout">
            <a:avLst>
              <a:gd name="adj1" fmla="val -65683"/>
              <a:gd name="adj2" fmla="val 10966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作分母无意义，所以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无倒数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917532" y="4171916"/>
            <a:ext cx="26267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分子、分母调换位置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1936205" y="4572026"/>
            <a:ext cx="239013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26" grpId="0"/>
      <p:bldP spid="2" grpId="0"/>
      <p:bldP spid="3" grpId="0"/>
      <p:bldP spid="27" grpId="0"/>
      <p:bldP spid="28" grpId="0" animBg="1"/>
      <p:bldP spid="29" grpId="0"/>
      <p:bldP spid="30" grpId="0"/>
      <p:bldP spid="31" grpId="0" animBg="1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110202" y="902903"/>
            <a:ext cx="36726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求下列各数的倒数。</a:t>
            </a:r>
            <a:endParaRPr lang="zh-CN" altLang="zh-CN" sz="2800" b="1" kern="1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101850" y="2243157"/>
            <a:ext cx="6357938" cy="1076306"/>
          </a:xfrm>
          <a:prstGeom prst="wedgeRoundRectCallout">
            <a:avLst>
              <a:gd name="adj1" fmla="val -62315"/>
              <a:gd name="adj2" fmla="val 37194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zh-CN" altLang="en-US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求一个数</a:t>
            </a:r>
            <a:r>
              <a:rPr lang="en-US" altLang="zh-CN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(0</a:t>
            </a:r>
            <a:r>
              <a:rPr lang="zh-CN" altLang="en-US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除外</a:t>
            </a:r>
            <a:r>
              <a:rPr lang="en-US" altLang="zh-CN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的倒数</a:t>
            </a:r>
            <a:r>
              <a:rPr lang="en-US" altLang="zh-CN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只要把这个数的分子、分母调换位置。</a:t>
            </a:r>
            <a:endParaRPr lang="zh-CN" altLang="en-US" sz="2800" b="1" dirty="0">
              <a:solidFill>
                <a:srgbClr val="1C1C1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7784" y="446335"/>
            <a:ext cx="366902" cy="45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文本框 14"/>
          <p:cNvSpPr txBox="1">
            <a:spLocks noChangeArrowheads="1"/>
          </p:cNvSpPr>
          <p:nvPr/>
        </p:nvSpPr>
        <p:spPr bwMode="auto">
          <a:xfrm>
            <a:off x="644686" y="393631"/>
            <a:ext cx="1847423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1711500" y="1541691"/>
                <a:ext cx="380232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1500" y="1541691"/>
                <a:ext cx="380232" cy="612796"/>
              </a:xfrm>
              <a:prstGeom prst="rect">
                <a:avLst/>
              </a:prstGeom>
              <a:blipFill rotWithShape="1">
                <a:blip r:embed="rId2"/>
                <a:stretch>
                  <a:fillRect l="-46" t="-89" r="11" b="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3225685" y="1531317"/>
                <a:ext cx="651139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𝟐𝟔𝟑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5685" y="1531317"/>
                <a:ext cx="651139" cy="610936"/>
              </a:xfrm>
              <a:prstGeom prst="rect">
                <a:avLst/>
              </a:prstGeom>
              <a:blipFill rotWithShape="1">
                <a:blip r:embed="rId3"/>
                <a:stretch>
                  <a:fillRect l="-80" t="-54" r="23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4580586" y="1485031"/>
                <a:ext cx="380232" cy="6117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0586" y="1485031"/>
                <a:ext cx="380232" cy="611706"/>
              </a:xfrm>
              <a:prstGeom prst="rect">
                <a:avLst/>
              </a:prstGeom>
              <a:blipFill rotWithShape="1">
                <a:blip r:embed="rId4"/>
                <a:stretch>
                  <a:fillRect l="-87" t="-66" r="52" b="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5536816" y="1606731"/>
                <a:ext cx="3802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</a:rPr>
                        <m:t>𝟗</m:t>
                      </m:r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6816" y="1606731"/>
                <a:ext cx="380232" cy="369332"/>
              </a:xfrm>
              <a:prstGeom prst="rect">
                <a:avLst/>
              </a:prstGeom>
              <a:blipFill rotWithShape="1">
                <a:blip r:embed="rId5"/>
                <a:stretch>
                  <a:fillRect l="-66" t="-49" r="31" b="1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/>
          <p:cNvSpPr txBox="1"/>
          <p:nvPr/>
        </p:nvSpPr>
        <p:spPr>
          <a:xfrm>
            <a:off x="6635236" y="1611617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1.8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5711202" y="4120999"/>
                <a:ext cx="2425228" cy="7210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1.8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的倒数是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1202" y="4120999"/>
                <a:ext cx="2425228" cy="721031"/>
              </a:xfrm>
              <a:prstGeom prst="rect">
                <a:avLst/>
              </a:prstGeom>
              <a:blipFill rotWithShape="1">
                <a:blip r:embed="rId6"/>
                <a:stretch>
                  <a:fillRect t="-67" r="7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3662577" y="4161323"/>
                <a:ext cx="2044476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的倒数是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2577" y="4161323"/>
                <a:ext cx="2044476" cy="714683"/>
              </a:xfrm>
              <a:prstGeom prst="rect">
                <a:avLst/>
              </a:prstGeom>
              <a:blipFill rotWithShape="1">
                <a:blip r:embed="rId7"/>
                <a:stretch>
                  <a:fillRect l="-26" t="-24" r="15" b="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34"/>
              <p:cNvSpPr txBox="1"/>
              <p:nvPr/>
            </p:nvSpPr>
            <p:spPr>
              <a:xfrm>
                <a:off x="1248639" y="4154147"/>
                <a:ext cx="2139878" cy="713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的倒数是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8639" y="4154147"/>
                <a:ext cx="2139878" cy="713529"/>
              </a:xfrm>
              <a:prstGeom prst="rect">
                <a:avLst/>
              </a:prstGeom>
              <a:blipFill rotWithShape="1">
                <a:blip r:embed="rId8"/>
                <a:stretch>
                  <a:fillRect l="-11" t="-86" r="7" b="-3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/>
              <p:cNvSpPr txBox="1"/>
              <p:nvPr/>
            </p:nvSpPr>
            <p:spPr>
              <a:xfrm>
                <a:off x="4314258" y="3419397"/>
                <a:ext cx="2785591" cy="712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𝟐𝟔𝟑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的倒数是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263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4258" y="3419397"/>
                <a:ext cx="2785591" cy="712631"/>
              </a:xfrm>
              <a:prstGeom prst="rect">
                <a:avLst/>
              </a:prstGeom>
              <a:blipFill rotWithShape="1">
                <a:blip r:embed="rId9"/>
                <a:stretch>
                  <a:fillRect l="-2" t="-78" r="20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1187624" y="3419397"/>
                <a:ext cx="2205013" cy="7148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的倒数是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3419397"/>
                <a:ext cx="2205013" cy="714811"/>
              </a:xfrm>
              <a:prstGeom prst="rect">
                <a:avLst/>
              </a:prstGeom>
              <a:blipFill rotWithShape="1">
                <a:blip r:embed="rId10"/>
                <a:stretch>
                  <a:fillRect l="-8" t="-78" r="21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458" name="Picture 2" descr="C:\Documents and Settings\Administrator\桌面\6年级\p032-03-0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3056" y="2243157"/>
            <a:ext cx="1306144" cy="12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" grpId="0" animBg="1"/>
      <p:bldP spid="4" grpId="0"/>
      <p:bldP spid="34" grpId="0"/>
      <p:bldP spid="35" grpId="0"/>
      <p:bldP spid="36" grpId="0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1741488" y="3065860"/>
            <a:ext cx="5638824" cy="962302"/>
          </a:xfrm>
          <a:prstGeom prst="wedgeRoundRectCallout">
            <a:avLst>
              <a:gd name="adj1" fmla="val -56574"/>
              <a:gd name="adj2" fmla="val -11782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求一个数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除外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只要把这个数的分子、分母调换位置。</a:t>
            </a:r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1565295" y="1203598"/>
                <a:ext cx="6659387" cy="721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𝟏𝟑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    ）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</a:rPr>
                      <m:t>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</a:rPr>
                      <m:t> </m:t>
                    </m:r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d>
                      <m:dPr>
                        <m:begChr m:val="（"/>
                        <m:endChr m:val="）"/>
                        <m:ctrlPr>
                          <a:rPr lang="zh-CN" altLang="en-US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dPr>
                      <m:e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         </m:t>
                        </m:r>
                      </m:e>
                    </m:d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  <m:d>
                      <m:dPr>
                        <m:begChr m:val="（"/>
                        <m:endChr m:val="）"/>
                        <m:ctrlPr>
                          <a:rPr lang="zh-CN" altLang="en-US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dPr>
                      <m:e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          </m:t>
                        </m:r>
                      </m:e>
                    </m:d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𝟐𝟑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𝟏𝟕</m:t>
                        </m:r>
                      </m:den>
                    </m:f>
                  </m:oMath>
                </a14:m>
                <a:endParaRPr lang="en-US" altLang="zh-CN" sz="2800" b="1" dirty="0">
                  <a:latin typeface="楷体" panose="02010609060101010101" pitchFamily="49" charset="-122"/>
                  <a:ea typeface="Cambria Math" panose="02040503050406030204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5295" y="1203598"/>
                <a:ext cx="6659387" cy="721031"/>
              </a:xfrm>
              <a:prstGeom prst="rect">
                <a:avLst/>
              </a:prstGeom>
              <a:blipFill rotWithShape="1">
                <a:blip r:embed="rId1"/>
                <a:stretch>
                  <a:fillRect t="-38" r="-579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2771801" y="1096614"/>
                <a:ext cx="795411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𝟏𝟑</m:t>
                          </m:r>
                        </m:num>
                        <m:den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800" b="1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801" y="1096614"/>
                <a:ext cx="795411" cy="901785"/>
              </a:xfrm>
              <a:prstGeom prst="rect">
                <a:avLst/>
              </a:prstGeom>
              <a:blipFill rotWithShape="1">
                <a:blip r:embed="rId2"/>
                <a:stretch>
                  <a:fillRect l="-3" t="-67" r="52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5038103" y="1096614"/>
                <a:ext cx="580608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zh-CN" altLang="en-US" sz="2800" b="1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8103" y="1096614"/>
                <a:ext cx="580608" cy="901785"/>
              </a:xfrm>
              <a:prstGeom prst="rect">
                <a:avLst/>
              </a:prstGeom>
              <a:blipFill rotWithShape="1">
                <a:blip r:embed="rId3"/>
                <a:stretch>
                  <a:fillRect l="-2" t="-67" r="40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6372200" y="1097443"/>
                <a:ext cx="795411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𝟏𝟕</m:t>
                          </m:r>
                        </m:num>
                        <m:den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𝟐𝟑</m:t>
                          </m:r>
                        </m:den>
                      </m:f>
                    </m:oMath>
                  </m:oMathPara>
                </a14:m>
                <a:endParaRPr lang="zh-CN" altLang="en-US" sz="2800" b="1" dirty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2200" y="1097443"/>
                <a:ext cx="795411" cy="901785"/>
              </a:xfrm>
              <a:prstGeom prst="rect">
                <a:avLst/>
              </a:prstGeom>
              <a:blipFill rotWithShape="1">
                <a:blip r:embed="rId4"/>
                <a:stretch>
                  <a:fillRect l="-77" t="-18" r="46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3274242" y="2152986"/>
                <a:ext cx="795411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𝟑𝟓</m:t>
                          </m:r>
                        </m:den>
                      </m:f>
                    </m:oMath>
                  </m:oMathPara>
                </a14:m>
                <a:endParaRPr lang="zh-CN" altLang="en-US" sz="2800" b="1" dirty="0"/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4242" y="2152986"/>
                <a:ext cx="795411" cy="901785"/>
              </a:xfrm>
              <a:prstGeom prst="rect">
                <a:avLst/>
              </a:prstGeom>
              <a:blipFill rotWithShape="1">
                <a:blip r:embed="rId5"/>
                <a:stretch>
                  <a:fillRect l="-23" t="-37" r="72" b="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434" name="Picture 2" descr="C:\Documents and Settings\Administrator\桌面\6年级\p007-05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5049" y="2308283"/>
            <a:ext cx="1517124" cy="1773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Documents and Settings\Administrator\桌面\6年级\p031-01-0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14808"/>
            <a:ext cx="1470291" cy="682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1798394" y="2353357"/>
                <a:ext cx="33444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𝟑𝟓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d>
                        <m:dPr>
                          <m:begChr m:val="（"/>
                          <m:endChr m:val="）"/>
                          <m:ctrlPr>
                            <a:rPr lang="zh-CN" altLang="en-US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dPr>
                        <m:e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          </m:t>
                          </m:r>
                        </m:e>
                      </m:d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𝟏</m:t>
                      </m:r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8394" y="2353357"/>
                <a:ext cx="3344442" cy="523220"/>
              </a:xfrm>
              <a:prstGeom prst="rect">
                <a:avLst/>
              </a:prstGeom>
              <a:blipFill rotWithShape="1">
                <a:blip r:embed="rId8"/>
                <a:stretch>
                  <a:fillRect l="-2" t="-9" r="18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/>
      <p:bldP spid="4" grpId="0"/>
      <p:bldP spid="15" grpId="0"/>
      <p:bldP spid="16" grpId="0"/>
      <p:bldP spid="1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115617" y="1014123"/>
            <a:ext cx="58326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的倒数是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),0(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倒数。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1907704" y="2684104"/>
            <a:ext cx="6192838" cy="1115938"/>
          </a:xfrm>
          <a:prstGeom prst="wedgeRoundRectCallout">
            <a:avLst>
              <a:gd name="adj1" fmla="val -53814"/>
              <a:gd name="adj2" fmla="val 9881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与任何数相乘都不等于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没有倒数。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的倒数还是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75856" y="1005169"/>
            <a:ext cx="576262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zh-CN" sz="28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48982" y="1005169"/>
            <a:ext cx="11525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</a:t>
            </a:r>
            <a:endParaRPr lang="zh-CN" altLang="zh-CN" sz="28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5125244" y="1793752"/>
            <a:ext cx="2376264" cy="592931"/>
          </a:xfrm>
          <a:prstGeom prst="wedgeRoundRectCallout">
            <a:avLst>
              <a:gd name="adj1" fmla="val 50585"/>
              <a:gd name="adj2" fmla="val -110266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你做对了吗？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2" name="Picture 2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55" y="2127886"/>
            <a:ext cx="1781124" cy="1857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045" y="726575"/>
            <a:ext cx="1308994" cy="1363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" grpId="0" animBg="1"/>
      <p:bldP spid="15" grpId="0"/>
      <p:bldP spid="12" grpId="0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1763888" y="1283168"/>
                <a:ext cx="5112368" cy="7118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𝟏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，所以（   ）。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888" y="1283168"/>
                <a:ext cx="5112368" cy="711862"/>
              </a:xfrm>
              <a:prstGeom prst="rect">
                <a:avLst/>
              </a:prstGeom>
              <a:blipFill rotWithShape="1">
                <a:blip r:embed="rId1"/>
                <a:stretch>
                  <a:fillRect l="-10" t="-66" r="9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479964" y="3182267"/>
            <a:ext cx="5836452" cy="1387352"/>
          </a:xfrm>
          <a:prstGeom prst="wedgeRoundRectCallout">
            <a:avLst>
              <a:gd name="adj1" fmla="val -59644"/>
              <a:gd name="adj2" fmla="val -39673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只能说一个数是另一个数的倒数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或者说这两个数互为倒数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不能孤立地说某一个数是倒数。</a:t>
            </a:r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482596" y="1377489"/>
            <a:ext cx="7191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68176" y="708417"/>
            <a:ext cx="6844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选择。将正确答案的序号填在（   ）里。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1619672" y="2115434"/>
                <a:ext cx="2238808" cy="7118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</a:rPr>
                      <m:t>𝐀</m:t>
                    </m:r>
                    <m:r>
                      <a:rPr lang="en-US" altLang="zh-CN" sz="2800" b="1" i="1" smtClean="0">
                        <a:latin typeface="Cambria Math" panose="02040503050406030204"/>
                      </a:rPr>
                      <m:t>. 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是倒数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2115434"/>
                <a:ext cx="2238808" cy="711862"/>
              </a:xfrm>
              <a:prstGeom prst="rect">
                <a:avLst/>
              </a:prstGeom>
              <a:blipFill rotWithShape="1">
                <a:blip r:embed="rId2"/>
                <a:stretch>
                  <a:fillRect l="-19" t="-35" r="10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3682168" y="2103507"/>
                <a:ext cx="2041960" cy="7105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是倒数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2168" y="2103507"/>
                <a:ext cx="2041960" cy="710579"/>
              </a:xfrm>
              <a:prstGeom prst="rect">
                <a:avLst/>
              </a:prstGeom>
              <a:blipFill rotWithShape="1">
                <a:blip r:embed="rId3"/>
                <a:stretch>
                  <a:fillRect l="-21" t="-54" r="12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5724128" y="2102224"/>
                <a:ext cx="3111562" cy="7118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C.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互为倒数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2102224"/>
                <a:ext cx="3111562" cy="711862"/>
              </a:xfrm>
              <a:prstGeom prst="rect">
                <a:avLst/>
              </a:prstGeom>
              <a:blipFill rotWithShape="1">
                <a:blip r:embed="rId4"/>
                <a:stretch>
                  <a:fillRect l="-8" t="-53" r="10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C:\Documents and Settings\Administrator\桌面\6年级\p032-02-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2471365"/>
            <a:ext cx="1526989" cy="142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1" animBg="1"/>
      <p:bldP spid="4" grpId="0"/>
      <p:bldP spid="2" grpId="0"/>
      <p:bldP spid="12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072460" y="3816638"/>
            <a:ext cx="19873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解题思路：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0" name="矩形 3"/>
          <p:cNvSpPr>
            <a:spLocks noChangeArrowheads="1"/>
          </p:cNvSpPr>
          <p:nvPr/>
        </p:nvSpPr>
        <p:spPr bwMode="auto">
          <a:xfrm>
            <a:off x="1042989" y="1419622"/>
            <a:ext cx="54012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的倒数等于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1" name="矩形 4"/>
          <p:cNvSpPr>
            <a:spLocks noChangeArrowheads="1"/>
          </p:cNvSpPr>
          <p:nvPr/>
        </p:nvSpPr>
        <p:spPr bwMode="auto">
          <a:xfrm>
            <a:off x="1036092" y="3066227"/>
            <a:ext cx="73216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A. 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B. 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等于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C. 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843808" y="3816638"/>
            <a:ext cx="40260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根据倒数的定义来解决。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33"/>
          <p:cNvSpPr>
            <a:spLocks noChangeArrowheads="1"/>
          </p:cNvSpPr>
          <p:nvPr/>
        </p:nvSpPr>
        <p:spPr bwMode="auto">
          <a:xfrm>
            <a:off x="827583" y="640450"/>
            <a:ext cx="65933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选择。将正确答案前的字母填在括号里。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1067962" y="1896675"/>
            <a:ext cx="54012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的倒数小于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042989" y="2432352"/>
            <a:ext cx="54012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的倒数大于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390" grpId="0"/>
      <p:bldP spid="16391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946151" y="771550"/>
            <a:ext cx="2113680" cy="574576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6804246" y="1477704"/>
            <a:ext cx="2256855" cy="591741"/>
          </a:xfrm>
          <a:prstGeom prst="wedgeRoundRectCallout">
            <a:avLst>
              <a:gd name="adj1" fmla="val -7716"/>
              <a:gd name="adj2" fmla="val 90916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整数的倒数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AutoShape 27"/>
          <p:cNvSpPr>
            <a:spLocks noChangeArrowheads="1"/>
          </p:cNvSpPr>
          <p:nvPr/>
        </p:nvSpPr>
        <p:spPr bwMode="auto">
          <a:xfrm>
            <a:off x="963612" y="2047404"/>
            <a:ext cx="2096219" cy="486966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r>
              <a:rPr lang="zh-CN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1019176" y="3235648"/>
            <a:ext cx="3311525" cy="486966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小于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zh-CN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738476" y="1425585"/>
                <a:ext cx="4777739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𝒂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＜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＜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a,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所以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a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的倒数小于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a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8476" y="1425585"/>
                <a:ext cx="4777739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10" t="-1" r="10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1929212" y="2545146"/>
                <a:ext cx="4659011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=1=a,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所以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a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的倒数等于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a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9212" y="2545146"/>
                <a:ext cx="4659011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2" t="-9" r="2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1985854" y="3867894"/>
                <a:ext cx="4818393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𝒂</m:t>
                        </m:r>
                      </m:den>
                    </m:f>
                    <m:r>
                      <a:rPr lang="zh-CN" altLang="en-US" sz="2800" b="1" i="1" smtClean="0">
                        <a:latin typeface="Cambria Math" panose="02040503050406030204"/>
                      </a:rPr>
                      <m:t>＞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＞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a,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所以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a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的倒数大于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a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5854" y="3867894"/>
                <a:ext cx="4818393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4" t="-15" r="5" b="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410491"/>
            <a:ext cx="1584176" cy="165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1" animBg="1"/>
      <p:bldP spid="9" grpId="0" animBg="1"/>
      <p:bldP spid="11" grpId="0" animBg="1"/>
      <p:bldP spid="2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矩形 3"/>
          <p:cNvSpPr>
            <a:spLocks noChangeArrowheads="1"/>
          </p:cNvSpPr>
          <p:nvPr/>
        </p:nvSpPr>
        <p:spPr bwMode="auto">
          <a:xfrm>
            <a:off x="1266529" y="1573217"/>
            <a:ext cx="54012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的倒数等于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1" name="矩形 4"/>
          <p:cNvSpPr>
            <a:spLocks noChangeArrowheads="1"/>
          </p:cNvSpPr>
          <p:nvPr/>
        </p:nvSpPr>
        <p:spPr bwMode="auto">
          <a:xfrm>
            <a:off x="1259632" y="3219822"/>
            <a:ext cx="73216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A. 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B. 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等于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C. 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33"/>
          <p:cNvSpPr>
            <a:spLocks noChangeArrowheads="1"/>
          </p:cNvSpPr>
          <p:nvPr/>
        </p:nvSpPr>
        <p:spPr bwMode="auto">
          <a:xfrm>
            <a:off x="1483172" y="944309"/>
            <a:ext cx="65933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选择。将正确答案前的字母填在括号里。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1291502" y="2050270"/>
            <a:ext cx="54012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的倒数小于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266529" y="2585947"/>
            <a:ext cx="54012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的倒数大于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33"/>
          <p:cNvSpPr>
            <a:spLocks noChangeArrowheads="1"/>
          </p:cNvSpPr>
          <p:nvPr/>
        </p:nvSpPr>
        <p:spPr bwMode="auto">
          <a:xfrm>
            <a:off x="477020" y="944309"/>
            <a:ext cx="12563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568875" y="2062727"/>
            <a:ext cx="6492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570463" y="2511269"/>
            <a:ext cx="647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563922" y="1618193"/>
            <a:ext cx="6492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1" grpId="0"/>
      <p:bldP spid="8" grpId="0"/>
      <p:bldP spid="9" grpId="0"/>
      <p:bldP spid="10" grpId="0"/>
      <p:bldP spid="11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854398" y="3015565"/>
            <a:ext cx="12321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1294432" y="2426716"/>
            <a:ext cx="792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4"/>
              <p:cNvSpPr>
                <a:spLocks noChangeArrowheads="1"/>
              </p:cNvSpPr>
              <p:nvPr/>
            </p:nvSpPr>
            <p:spPr bwMode="auto">
              <a:xfrm>
                <a:off x="1331640" y="1194605"/>
                <a:ext cx="2937182" cy="7397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写出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的倒数。</a:t>
                </a:r>
                <a:endPara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31640" y="1194605"/>
                <a:ext cx="2937182" cy="739754"/>
              </a:xfrm>
              <a:prstGeom prst="rect">
                <a:avLst/>
              </a:prstGeom>
              <a:blipFill rotWithShape="1">
                <a:blip r:embed="rId1"/>
                <a:stretch>
                  <a:fillRect l="-2" t="-23" r="12" b="2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1032817" y="569181"/>
            <a:ext cx="13153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4"/>
              <p:cNvSpPr>
                <a:spLocks noChangeArrowheads="1"/>
              </p:cNvSpPr>
              <p:nvPr/>
            </p:nvSpPr>
            <p:spPr bwMode="auto">
              <a:xfrm>
                <a:off x="2114925" y="2294406"/>
                <a:ext cx="1370612" cy="7211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  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endPara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14925" y="2294406"/>
                <a:ext cx="1370612" cy="721159"/>
              </a:xfrm>
              <a:prstGeom prst="rect">
                <a:avLst/>
              </a:prstGeom>
              <a:blipFill rotWithShape="1">
                <a:blip r:embed="rId2"/>
                <a:stretch>
                  <a:fillRect l="-27" t="-21" r="2" b="8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35000" y="3651870"/>
            <a:ext cx="38671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错把一个数和它的倒数表示成相等关系。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980219" y="671385"/>
            <a:ext cx="12233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分析：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4609581" y="1258940"/>
            <a:ext cx="4355976" cy="2335552"/>
          </a:xfrm>
          <a:prstGeom prst="wedgeRoundRectCallout">
            <a:avLst>
              <a:gd name="adj1" fmla="val -58935"/>
              <a:gd name="adj2" fmla="val -8604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“互为倒数”是对两个数来说的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必须说一个数是另一个数的倒数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或者说两个数互为倒数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不能孤立地说某一个数是倒数。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463603" y="3651869"/>
            <a:ext cx="11282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矩形 4"/>
              <p:cNvSpPr>
                <a:spLocks noChangeArrowheads="1"/>
              </p:cNvSpPr>
              <p:nvPr/>
            </p:nvSpPr>
            <p:spPr bwMode="auto">
              <a:xfrm>
                <a:off x="5591902" y="3651869"/>
                <a:ext cx="3084554" cy="7211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 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的倒数是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  <m:r>
                      <a:rPr lang="zh-CN" altLang="en-US" sz="2800" b="1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。</m:t>
                    </m:r>
                  </m:oMath>
                </a14:m>
                <a:endPara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91902" y="3651869"/>
                <a:ext cx="3084554" cy="721159"/>
              </a:xfrm>
              <a:prstGeom prst="rect">
                <a:avLst/>
              </a:prstGeom>
              <a:blipFill rotWithShape="1">
                <a:blip r:embed="rId3"/>
                <a:stretch>
                  <a:fillRect l="-3" t="-86" r="15" b="5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C:\Documents and Settings\Administrator\桌面\6年级\p007-02-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1678" y="1709734"/>
            <a:ext cx="1100484" cy="143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4" grpId="0"/>
      <p:bldP spid="15" grpId="0"/>
      <p:bldP spid="16" grpId="0"/>
      <p:bldP spid="19" grpId="0"/>
      <p:bldP spid="20" grpId="0"/>
      <p:bldP spid="21" grpId="0"/>
      <p:bldP spid="22" grpId="0" animBg="1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611560" y="843558"/>
                <a:ext cx="7776864" cy="1149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一个自然数与它的倒数的和是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  <m:r>
                      <a:rPr lang="zh-CN" altLang="en-US" sz="2800" b="1" i="1" dirty="0" smtClean="0">
                        <a:latin typeface="Cambria Math" panose="02040503050406030204"/>
                      </a:rPr>
                      <m:t>，</m:t>
                    </m:r>
                    <m:r>
                      <a:rPr lang="zh-CN" altLang="en-US" sz="2800" b="0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这个</m:t>
                    </m:r>
                    <m:r>
                      <m:rPr>
                        <m:nor/>
                      </m:rPr>
                      <a: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自然数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是多少</a:t>
                </a:r>
                <a14:m>
                  <m:oMath xmlns:m="http://schemas.openxmlformats.org/officeDocument/2006/math">
                    <m:r>
                      <a:rPr lang="zh-CN" altLang="en-US" sz="2800" b="1" i="1" dirty="0">
                        <a:latin typeface="Cambria Math" panose="02040503050406030204"/>
                      </a:rPr>
                      <m:t>？</m:t>
                    </m:r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843558"/>
                <a:ext cx="7776864" cy="1149867"/>
              </a:xfrm>
              <a:prstGeom prst="rect">
                <a:avLst/>
              </a:prstGeom>
              <a:blipFill rotWithShape="1">
                <a:blip r:embed="rId1"/>
                <a:stretch>
                  <a:fillRect l="-1" t="-24" r="1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AutoShape 27"/>
              <p:cNvSpPr>
                <a:spLocks noChangeArrowheads="1"/>
              </p:cNvSpPr>
              <p:nvPr/>
            </p:nvSpPr>
            <p:spPr bwMode="auto">
              <a:xfrm>
                <a:off x="2648013" y="2211710"/>
                <a:ext cx="4355976" cy="952770"/>
              </a:xfrm>
              <a:prstGeom prst="wedgeRoundRectCallout">
                <a:avLst>
                  <a:gd name="adj1" fmla="val -58935"/>
                  <a:gd name="adj2" fmla="val -8604"/>
                  <a:gd name="adj3" fmla="val 16667"/>
                </a:avLst>
              </a:prstGeom>
              <a:solidFill>
                <a:srgbClr val="92D050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  <m:r>
                      <a:rPr lang="en-US" altLang="zh-CN" sz="2800" b="1" i="0" smtClean="0">
                        <a:solidFill>
                          <a:srgbClr val="1C1C1C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dirty="0">
                    <a:solidFill>
                      <a:srgbClr val="1C1C1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1C1C1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800" b="1" dirty="0">
                    <a:solidFill>
                      <a:srgbClr val="1C1C1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1C1C1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solidFill>
                      <a:srgbClr val="1C1C1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1C1C1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互为倒数。</a:t>
                </a:r>
                <a:endPara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48013" y="2211710"/>
                <a:ext cx="4355976" cy="952770"/>
              </a:xfrm>
              <a:prstGeom prst="wedgeRoundRectCallout">
                <a:avLst>
                  <a:gd name="adj1" fmla="val -58935"/>
                  <a:gd name="adj2" fmla="val -8604"/>
                  <a:gd name="adj3" fmla="val 16667"/>
                </a:avLst>
              </a:prstGeom>
              <a:blipFill rotWithShape="1">
                <a:blip r:embed="rId2"/>
                <a:stretch>
                  <a:fillRect l="-9710" t="-1000" r="-2480" b="-971"/>
                </a:stretch>
              </a:blip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2915816" y="3683520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所以这个自然数是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056" y="1930880"/>
            <a:ext cx="1452436" cy="1514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2775269" y="3707306"/>
                <a:ext cx="2131288" cy="7835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7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i="1">
                              <a:latin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i="1">
                              <a:latin typeface="Cambria Math" panose="02040503050406030204"/>
                            </a:rPr>
                            <m:t>7</m:t>
                          </m:r>
                        </m:den>
                      </m:f>
                      <m:r>
                        <a:rPr lang="en-US" altLang="zh-CN" sz="2400" i="1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i="1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400" i="1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5269" y="3707306"/>
                <a:ext cx="2131288" cy="783548"/>
              </a:xfrm>
              <a:prstGeom prst="rect">
                <a:avLst/>
              </a:prstGeom>
              <a:blipFill rotWithShape="1">
                <a:blip r:embed="rId1"/>
                <a:stretch>
                  <a:fillRect l="-15" t="-22" r="26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直接连接符 18"/>
          <p:cNvCxnSpPr/>
          <p:nvPr/>
        </p:nvCxnSpPr>
        <p:spPr>
          <a:xfrm>
            <a:off x="3972892" y="3838688"/>
            <a:ext cx="244836" cy="19986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22" name="AutoShape 27"/>
          <p:cNvSpPr/>
          <p:nvPr/>
        </p:nvSpPr>
        <p:spPr>
          <a:xfrm>
            <a:off x="2269490" y="1001395"/>
            <a:ext cx="3781425" cy="943610"/>
          </a:xfrm>
          <a:prstGeom prst="wedgeRoundRectCallout">
            <a:avLst>
              <a:gd name="adj1" fmla="val -61217"/>
              <a:gd name="adj2" fmla="val 44279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just"/>
            <a:endParaRPr lang="zh-CN" altLang="zh-CN" sz="1500" dirty="0">
              <a:latin typeface="楷体_GB2312" panose="02010609030101010101" charset="-122"/>
              <a:ea typeface="宋体" panose="02010600030101010101" pitchFamily="2" charset="-122"/>
            </a:endParaRPr>
          </a:p>
          <a:p>
            <a:endParaRPr lang="zh-CN" altLang="zh-CN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69252" y="1001475"/>
            <a:ext cx="3781425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小朋友！你知道分数乘分数的计算方法吗？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 descr="p007-04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05" y="1120140"/>
            <a:ext cx="1227455" cy="1617345"/>
          </a:xfrm>
          <a:prstGeom prst="rect">
            <a:avLst/>
          </a:prstGeom>
        </p:spPr>
      </p:pic>
      <p:sp>
        <p:nvSpPr>
          <p:cNvPr id="25" name="文本框 4"/>
          <p:cNvSpPr txBox="1"/>
          <p:nvPr/>
        </p:nvSpPr>
        <p:spPr>
          <a:xfrm>
            <a:off x="1523028" y="2067694"/>
            <a:ext cx="64789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分数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乘分数</a:t>
            </a:r>
            <a:r>
              <a:rPr lang="en-US" altLang="zh-CN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用分数的分子与整数相乘的积作分子</a:t>
            </a:r>
            <a:r>
              <a:rPr lang="en-US" altLang="zh-CN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分母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相乘的积作分母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。</a:t>
            </a:r>
            <a:endParaRPr lang="zh-CN" altLang="en-US" sz="28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6" name="文本框 4"/>
          <p:cNvSpPr txBox="1"/>
          <p:nvPr/>
        </p:nvSpPr>
        <p:spPr>
          <a:xfrm>
            <a:off x="1535166" y="2984516"/>
            <a:ext cx="6478905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在计算过程中，能约分的应先约分再计算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。</a:t>
            </a:r>
            <a:endParaRPr lang="zh-CN" altLang="en-US" sz="28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4529782" y="4167179"/>
            <a:ext cx="244836" cy="19986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002874" y="4190957"/>
            <a:ext cx="244836" cy="19986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529782" y="3814910"/>
            <a:ext cx="244836" cy="19986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050473" y="3325237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34357" y="427093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59964" y="4294714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726537" y="344569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4776462" y="3907874"/>
                <a:ext cx="63190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6462" y="3907874"/>
                <a:ext cx="631904" cy="523220"/>
              </a:xfrm>
              <a:prstGeom prst="rect">
                <a:avLst/>
              </a:prstGeom>
              <a:blipFill rotWithShape="1">
                <a:blip r:embed="rId4"/>
                <a:stretch>
                  <a:fillRect l="-99" t="-16" r="-12650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 animBg="1"/>
      <p:bldP spid="23" grpId="0"/>
      <p:bldP spid="25" grpId="0"/>
      <p:bldP spid="26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260" y="1751965"/>
            <a:ext cx="7500620" cy="277368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971600" y="2187495"/>
            <a:ext cx="6912768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乘积是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的两个数互为倒数。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71600" y="2643758"/>
            <a:ext cx="6912768" cy="13630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“互为倒数”是对两个数来说的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它们是相互依存的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必须说一个数是另一个数的倒数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或者说两个数互为倒数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不能孤立地说某一个数是倒数。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  <p:bldP spid="2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260" y="1391925"/>
            <a:ext cx="7500620" cy="277368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69954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187624" y="1790522"/>
            <a:ext cx="6627876" cy="90486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求一个数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除外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的倒数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只要把这个数的分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子、分母调换位置。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87624" y="2745239"/>
            <a:ext cx="6627876" cy="9198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与任何数相乘都不等于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没有倒数。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的倒数还是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矩形 1"/>
          <p:cNvSpPr>
            <a:spLocks noChangeArrowheads="1"/>
          </p:cNvSpPr>
          <p:nvPr/>
        </p:nvSpPr>
        <p:spPr bwMode="auto">
          <a:xfrm>
            <a:off x="1692276" y="1363747"/>
            <a:ext cx="53649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观察下列每组数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你有什么发现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AutoShape 27"/>
          <p:cNvSpPr>
            <a:spLocks noChangeArrowheads="1"/>
          </p:cNvSpPr>
          <p:nvPr/>
        </p:nvSpPr>
        <p:spPr bwMode="auto">
          <a:xfrm>
            <a:off x="3744119" y="2400161"/>
            <a:ext cx="2989263" cy="592931"/>
          </a:xfrm>
          <a:prstGeom prst="wedgeRoundRectCallout">
            <a:avLst>
              <a:gd name="adj1" fmla="val 58560"/>
              <a:gd name="adj2" fmla="val -48115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你发现什么了呢？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093462" y="3027216"/>
            <a:ext cx="360362" cy="2702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650214" y="3460088"/>
            <a:ext cx="358775" cy="2702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636439" y="3049892"/>
            <a:ext cx="358775" cy="27027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84903" y="3449286"/>
            <a:ext cx="360362" cy="27027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038359" y="3159031"/>
            <a:ext cx="360362" cy="2702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596410" y="3548787"/>
            <a:ext cx="360362" cy="2702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563938" y="3166829"/>
            <a:ext cx="360362" cy="27027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038359" y="3577232"/>
            <a:ext cx="360362" cy="27027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219700" y="3183688"/>
            <a:ext cx="360362" cy="2702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741239" y="3588618"/>
            <a:ext cx="358775" cy="26908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736522" y="3199326"/>
            <a:ext cx="358775" cy="27027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200147" y="3585017"/>
            <a:ext cx="360362" cy="26908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362713" y="3551580"/>
            <a:ext cx="358775" cy="2702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410339" y="3112257"/>
            <a:ext cx="358775" cy="27027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804249" y="3138720"/>
            <a:ext cx="360363" cy="2702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776966" y="3548787"/>
            <a:ext cx="360363" cy="27027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43" y="449544"/>
            <a:ext cx="366860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44420" y="409861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0" name="组合 30"/>
          <p:cNvGrpSpPr/>
          <p:nvPr/>
        </p:nvGrpSpPr>
        <p:grpSpPr bwMode="auto">
          <a:xfrm>
            <a:off x="140810" y="1102478"/>
            <a:ext cx="1166813" cy="1064786"/>
            <a:chOff x="670145" y="1457273"/>
            <a:chExt cx="1555361" cy="1418832"/>
          </a:xfrm>
        </p:grpSpPr>
        <p:pic>
          <p:nvPicPr>
            <p:cNvPr id="31" name="图片 31" descr="28Z58PICt4r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矩形 32"/>
            <p:cNvSpPr>
              <a:spLocks noChangeArrowheads="1"/>
            </p:cNvSpPr>
            <p:nvPr/>
          </p:nvSpPr>
          <p:spPr bwMode="auto">
            <a:xfrm>
              <a:off x="921965" y="2322452"/>
              <a:ext cx="1152163" cy="5536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4338" name="Picture 2" descr="C:\Documents and Settings\Administrator\桌面\6年级\p002-06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232" y="1625357"/>
            <a:ext cx="1446856" cy="1664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093462" y="3011381"/>
                <a:ext cx="859531" cy="7189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462" y="3011381"/>
                <a:ext cx="859531" cy="718979"/>
              </a:xfrm>
              <a:prstGeom prst="rect">
                <a:avLst/>
              </a:prstGeom>
              <a:blipFill rotWithShape="1">
                <a:blip r:embed="rId4"/>
                <a:stretch>
                  <a:fillRect l="-73" t="-29" r="-8158" b="-4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/>
              <p:cNvSpPr txBox="1"/>
              <p:nvPr/>
            </p:nvSpPr>
            <p:spPr>
              <a:xfrm>
                <a:off x="3038359" y="3138720"/>
                <a:ext cx="859531" cy="7189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8359" y="3138720"/>
                <a:ext cx="859531" cy="718979"/>
              </a:xfrm>
              <a:prstGeom prst="rect">
                <a:avLst/>
              </a:prstGeom>
              <a:blipFill rotWithShape="1">
                <a:blip r:embed="rId5"/>
                <a:stretch>
                  <a:fillRect l="-60" t="-76" r="-8170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5219700" y="3148915"/>
                <a:ext cx="859531" cy="7189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𝟖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700" y="3148915"/>
                <a:ext cx="859531" cy="718979"/>
              </a:xfrm>
              <a:prstGeom prst="rect">
                <a:avLst/>
              </a:prstGeom>
              <a:blipFill rotWithShape="1">
                <a:blip r:embed="rId6"/>
                <a:stretch>
                  <a:fillRect t="-81" r="-8231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34"/>
              <p:cNvSpPr txBox="1"/>
              <p:nvPr/>
            </p:nvSpPr>
            <p:spPr>
              <a:xfrm>
                <a:off x="6990805" y="3108197"/>
                <a:ext cx="702436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0805" y="3108197"/>
                <a:ext cx="702436" cy="714683"/>
              </a:xfrm>
              <a:prstGeom prst="rect">
                <a:avLst/>
              </a:prstGeom>
              <a:blipFill rotWithShape="1">
                <a:blip r:embed="rId7"/>
                <a:stretch>
                  <a:fillRect l="-13" t="-71" r="-10817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6694895" y="3075505"/>
                <a:ext cx="524503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4895" y="3075505"/>
                <a:ext cx="524503" cy="783804"/>
              </a:xfrm>
              <a:prstGeom prst="rect">
                <a:avLst/>
              </a:prstGeom>
              <a:blipFill rotWithShape="1">
                <a:blip r:embed="rId8"/>
                <a:stretch>
                  <a:fillRect l="-17" t="-26" r="16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9" grpId="0" animBg="1"/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7" grpId="0" animBg="1"/>
      <p:bldP spid="28" grpId="0" animBg="1"/>
      <p:bldP spid="2" grpId="0"/>
      <p:bldP spid="33" grpId="0"/>
      <p:bldP spid="34" grpId="0"/>
      <p:bldP spid="35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矩形 1"/>
          <p:cNvSpPr>
            <a:spLocks noChangeArrowheads="1"/>
          </p:cNvSpPr>
          <p:nvPr/>
        </p:nvSpPr>
        <p:spPr bwMode="auto">
          <a:xfrm>
            <a:off x="538958" y="1026102"/>
            <a:ext cx="41767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先计算下面各式的得数：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AutoShape 27"/>
          <p:cNvSpPr>
            <a:spLocks noChangeArrowheads="1"/>
          </p:cNvSpPr>
          <p:nvPr/>
        </p:nvSpPr>
        <p:spPr bwMode="auto">
          <a:xfrm>
            <a:off x="4938831" y="930026"/>
            <a:ext cx="2221535" cy="592931"/>
          </a:xfrm>
          <a:prstGeom prst="wedgeRoundRectCallout">
            <a:avLst>
              <a:gd name="adj1" fmla="val 63371"/>
              <a:gd name="adj2" fmla="val 50960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你算对了吗？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757179" y="2022082"/>
                <a:ext cx="1096006" cy="721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179" y="2022082"/>
                <a:ext cx="1096006" cy="721031"/>
              </a:xfrm>
              <a:prstGeom prst="rect">
                <a:avLst/>
              </a:prstGeom>
              <a:blipFill rotWithShape="1">
                <a:blip r:embed="rId1"/>
                <a:stretch>
                  <a:fillRect l="-24" t="-34" r="-6408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4620423" y="2015524"/>
                <a:ext cx="1096006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0423" y="2015524"/>
                <a:ext cx="1096006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15" t="-5" r="-6417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757179" y="3489389"/>
                <a:ext cx="1096006" cy="7148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179" y="3489389"/>
                <a:ext cx="1096006" cy="714811"/>
              </a:xfrm>
              <a:prstGeom prst="rect">
                <a:avLst/>
              </a:prstGeom>
              <a:blipFill rotWithShape="1">
                <a:blip r:embed="rId3"/>
                <a:stretch>
                  <a:fillRect l="-24" t="-9" r="-6408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4525892" y="3489517"/>
                <a:ext cx="1153714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𝟑</m:t>
                    </m:r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5892" y="3489517"/>
                <a:ext cx="1153714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21" t="-27" r="-6370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362" name="Picture 2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822" y="1365935"/>
            <a:ext cx="1570272" cy="1635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3" name="直接连接符 32"/>
          <p:cNvCxnSpPr/>
          <p:nvPr/>
        </p:nvCxnSpPr>
        <p:spPr>
          <a:xfrm>
            <a:off x="1855021" y="2076600"/>
            <a:ext cx="244836" cy="19986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2411911" y="2405091"/>
            <a:ext cx="244836" cy="19986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885003" y="2428869"/>
            <a:ext cx="244836" cy="19986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411911" y="2052822"/>
            <a:ext cx="244836" cy="19986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932602" y="170046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78571" y="248093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885003" y="2505025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78571" y="176047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1" name="TextBox 40"/>
              <p:cNvSpPr txBox="1"/>
              <p:nvPr/>
            </p:nvSpPr>
            <p:spPr>
              <a:xfrm>
                <a:off x="2658591" y="2145786"/>
                <a:ext cx="63190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8591" y="2145786"/>
                <a:ext cx="631904" cy="523220"/>
              </a:xfrm>
              <a:prstGeom prst="rect">
                <a:avLst/>
              </a:prstGeom>
              <a:blipFill rotWithShape="1">
                <a:blip r:embed="rId6"/>
                <a:stretch>
                  <a:fillRect l="-76" t="-23" r="-12975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2" name="直接连接符 41"/>
          <p:cNvCxnSpPr/>
          <p:nvPr/>
        </p:nvCxnSpPr>
        <p:spPr>
          <a:xfrm>
            <a:off x="5641761" y="2136017"/>
            <a:ext cx="244836" cy="19986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6198651" y="2464508"/>
            <a:ext cx="244836" cy="19986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5671743" y="2488286"/>
            <a:ext cx="244836" cy="19986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198651" y="2112239"/>
            <a:ext cx="244836" cy="19986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5689559" y="170334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287494" y="2568265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761030" y="2592043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243488" y="168755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0" name="TextBox 49"/>
              <p:cNvSpPr txBox="1"/>
              <p:nvPr/>
            </p:nvSpPr>
            <p:spPr>
              <a:xfrm>
                <a:off x="6464561" y="2136017"/>
                <a:ext cx="63190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4561" y="2136017"/>
                <a:ext cx="631904" cy="523220"/>
              </a:xfrm>
              <a:prstGeom prst="rect">
                <a:avLst/>
              </a:prstGeom>
              <a:blipFill rotWithShape="1">
                <a:blip r:embed="rId6"/>
                <a:stretch>
                  <a:fillRect l="-41" t="-98" r="-13010" b="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1" name="直接连接符 50"/>
          <p:cNvCxnSpPr/>
          <p:nvPr/>
        </p:nvCxnSpPr>
        <p:spPr>
          <a:xfrm>
            <a:off x="1719838" y="3577078"/>
            <a:ext cx="244836" cy="19986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2276728" y="3905569"/>
            <a:ext cx="244836" cy="19986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1749820" y="3929347"/>
            <a:ext cx="244836" cy="19986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2276728" y="3553300"/>
            <a:ext cx="244836" cy="19986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1853185" y="319207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397664" y="400932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827401" y="4005503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417649" y="318408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9" name="TextBox 58"/>
              <p:cNvSpPr txBox="1"/>
              <p:nvPr/>
            </p:nvSpPr>
            <p:spPr>
              <a:xfrm>
                <a:off x="2627314" y="3595696"/>
                <a:ext cx="63190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7314" y="3595696"/>
                <a:ext cx="631904" cy="523220"/>
              </a:xfrm>
              <a:prstGeom prst="rect">
                <a:avLst/>
              </a:prstGeom>
              <a:blipFill rotWithShape="1">
                <a:blip r:embed="rId6"/>
                <a:stretch>
                  <a:fillRect l="-50" t="-62" r="-13001" b="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0" name="直接连接符 59"/>
          <p:cNvCxnSpPr/>
          <p:nvPr/>
        </p:nvCxnSpPr>
        <p:spPr>
          <a:xfrm>
            <a:off x="5564180" y="3722073"/>
            <a:ext cx="244836" cy="19986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6121070" y="3925643"/>
            <a:ext cx="244836" cy="19986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5628996" y="3380339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263467" y="402940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8" name="TextBox 67"/>
              <p:cNvSpPr txBox="1"/>
              <p:nvPr/>
            </p:nvSpPr>
            <p:spPr>
              <a:xfrm>
                <a:off x="6358918" y="3597699"/>
                <a:ext cx="63190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8" name="TextBox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8918" y="3597699"/>
                <a:ext cx="631904" cy="523220"/>
              </a:xfrm>
              <a:prstGeom prst="rect">
                <a:avLst/>
              </a:prstGeom>
              <a:blipFill rotWithShape="1">
                <a:blip r:embed="rId6"/>
                <a:stretch>
                  <a:fillRect l="-4" t="-81" r="-13047" b="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9" name="TextBox 68"/>
              <p:cNvSpPr txBox="1"/>
              <p:nvPr/>
            </p:nvSpPr>
            <p:spPr>
              <a:xfrm>
                <a:off x="1712397" y="1976025"/>
                <a:ext cx="1065292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dirty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9" name="TextBox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2397" y="1976025"/>
                <a:ext cx="1065292" cy="793679"/>
              </a:xfrm>
              <a:prstGeom prst="rect">
                <a:avLst/>
              </a:prstGeom>
              <a:blipFill rotWithShape="1">
                <a:blip r:embed="rId7"/>
                <a:stretch>
                  <a:fillRect l="-41" t="-68" r="19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0" name="TextBox 69"/>
              <p:cNvSpPr txBox="1"/>
              <p:nvPr/>
            </p:nvSpPr>
            <p:spPr>
              <a:xfrm>
                <a:off x="5438205" y="1999361"/>
                <a:ext cx="1245041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  <m:r>
                        <a:rPr lang="en-US" altLang="zh-CN" sz="2400" b="1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0" name="TextBox 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8205" y="1999361"/>
                <a:ext cx="1245041" cy="786177"/>
              </a:xfrm>
              <a:prstGeom prst="rect">
                <a:avLst/>
              </a:prstGeom>
              <a:blipFill rotWithShape="1">
                <a:blip r:embed="rId8"/>
                <a:stretch>
                  <a:fillRect l="-5" t="-48" r="41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1" name="TextBox 70"/>
              <p:cNvSpPr txBox="1"/>
              <p:nvPr/>
            </p:nvSpPr>
            <p:spPr>
              <a:xfrm>
                <a:off x="1624813" y="3422324"/>
                <a:ext cx="1065292" cy="7863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latin typeface="Cambria Math" panose="02040503050406030204"/>
                            </a:rPr>
                            <m:t>𝟖</m:t>
                          </m:r>
                        </m:num>
                        <m:den>
                          <m:r>
                            <a:rPr lang="en-US" altLang="zh-CN" sz="2400" b="1" i="1">
                              <a:latin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sz="2400" b="1" i="1" dirty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latin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2400" b="1" i="1">
                              <a:latin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1" name="TextBox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4813" y="3422324"/>
                <a:ext cx="1065292" cy="786369"/>
              </a:xfrm>
              <a:prstGeom prst="rect">
                <a:avLst/>
              </a:prstGeom>
              <a:blipFill rotWithShape="1">
                <a:blip r:embed="rId9"/>
                <a:stretch>
                  <a:fillRect l="-45" t="-39" r="23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2" name="TextBox 71"/>
              <p:cNvSpPr txBox="1"/>
              <p:nvPr/>
            </p:nvSpPr>
            <p:spPr>
              <a:xfrm>
                <a:off x="5478111" y="3445696"/>
                <a:ext cx="1065292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dirty="0" smtClean="0">
                          <a:latin typeface="Cambria Math" panose="02040503050406030204"/>
                          <a:ea typeface="Cambria Math" panose="02040503050406030204"/>
                        </a:rPr>
                        <m:t>𝟑</m:t>
                      </m:r>
                      <m:r>
                        <a:rPr lang="en-US" altLang="zh-CN" sz="2400" b="1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2" name="TextBox 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8111" y="3445696"/>
                <a:ext cx="1065292" cy="786177"/>
              </a:xfrm>
              <a:prstGeom prst="rect">
                <a:avLst/>
              </a:prstGeom>
              <a:blipFill rotWithShape="1">
                <a:blip r:embed="rId10"/>
                <a:stretch>
                  <a:fillRect l="-56" t="-24" r="34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500"/>
                            </p:stCondLst>
                            <p:childTnLst>
                              <p:par>
                                <p:cTn id="1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" grpId="0" animBg="1"/>
      <p:bldP spid="28" grpId="0"/>
      <p:bldP spid="29" grpId="0"/>
      <p:bldP spid="30" grpId="0"/>
      <p:bldP spid="31" grpId="0"/>
      <p:bldP spid="41" grpId="0"/>
      <p:bldP spid="50" grpId="0"/>
      <p:bldP spid="59" grpId="0"/>
      <p:bldP spid="68" grpId="0"/>
      <p:bldP spid="69" grpId="0"/>
      <p:bldP spid="70" grpId="0"/>
      <p:bldP spid="71" grpId="0"/>
      <p:bldP spid="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827713" y="411510"/>
            <a:ext cx="4202112" cy="592931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观察上面各式发现：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Arial" panose="020B0604020202020204" pitchFamily="34" charset="0"/>
            </a:endParaRPr>
          </a:p>
        </p:txBody>
      </p:sp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468314" y="3381376"/>
            <a:ext cx="2460456" cy="592931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倒数的意义：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Arial" panose="020B0604020202020204" pitchFamily="34" charset="0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5753184" y="488336"/>
            <a:ext cx="2144198" cy="1111543"/>
          </a:xfrm>
          <a:prstGeom prst="cloudCallout">
            <a:avLst>
              <a:gd name="adj1" fmla="val -47295"/>
              <a:gd name="adj2" fmla="val 37395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14314" y="611158"/>
            <a:ext cx="22140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每组数中的两个数相乘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6" name="Picture 2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765" y="958050"/>
            <a:ext cx="1232213" cy="1283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Documents and Settings\Administrator\桌面\6年级\p007-04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33" y="1508445"/>
            <a:ext cx="936959" cy="123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Documents and Settings\Administrator\桌面\6年级\p002-02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233" y="2392872"/>
            <a:ext cx="1149920" cy="1269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云形标注 15"/>
          <p:cNvSpPr/>
          <p:nvPr/>
        </p:nvSpPr>
        <p:spPr>
          <a:xfrm>
            <a:off x="1116825" y="1056153"/>
            <a:ext cx="2166259" cy="939533"/>
          </a:xfrm>
          <a:prstGeom prst="cloudCallout">
            <a:avLst>
              <a:gd name="adj1" fmla="val -48080"/>
              <a:gd name="adj2" fmla="val 44874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24836" y="1056153"/>
            <a:ext cx="20582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每组数中的分子、分母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6781368" y="2218484"/>
            <a:ext cx="2166259" cy="949453"/>
          </a:xfrm>
          <a:prstGeom prst="cloudCallout">
            <a:avLst>
              <a:gd name="adj1" fmla="val -52557"/>
              <a:gd name="adj2" fmla="val 36149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81369" y="2291257"/>
            <a:ext cx="2128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你还能举出几组这样的数？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468314" y="2765822"/>
            <a:ext cx="43431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分子、分母交换了位置的。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78939" y="2125025"/>
            <a:ext cx="3646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它们的乘积都是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3913" y="4057219"/>
            <a:ext cx="45497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乘积是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的两个数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互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为倒数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矩形 26"/>
              <p:cNvSpPr/>
              <p:nvPr/>
            </p:nvSpPr>
            <p:spPr>
              <a:xfrm>
                <a:off x="5357511" y="3481195"/>
                <a:ext cx="3174930" cy="13435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如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  <m:r>
                      <a:rPr lang="zh-CN" altLang="en-US" sz="28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与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互</a:t>
                </a: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为倒数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</a:t>
                </a:r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  <m:r>
                      <a:rPr lang="zh-CN" altLang="en-US" sz="2800" b="1" i="1">
                        <a:latin typeface="Cambria Math" panose="02040503050406030204"/>
                        <a:ea typeface="楷体" panose="02010609060101010101" pitchFamily="49" charset="-122"/>
                      </a:rPr>
                      <m:t>与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互</a:t>
                </a: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为倒数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……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矩形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7511" y="3481195"/>
                <a:ext cx="3174930" cy="1343509"/>
              </a:xfrm>
              <a:prstGeom prst="rect">
                <a:avLst/>
              </a:prstGeom>
              <a:blipFill rotWithShape="1">
                <a:blip r:embed="rId4"/>
                <a:stretch>
                  <a:fillRect l="-1" t="-9" r="-662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" grpId="0" animBg="1"/>
      <p:bldP spid="12" grpId="0" animBg="1"/>
      <p:bldP spid="15" grpId="0"/>
      <p:bldP spid="16" grpId="0" animBg="1"/>
      <p:bldP spid="17" grpId="0"/>
      <p:bldP spid="18" grpId="0" animBg="1"/>
      <p:bldP spid="19" grpId="0"/>
      <p:bldP spid="25" grpId="0"/>
      <p:bldP spid="3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485795" y="632222"/>
            <a:ext cx="2879725" cy="592931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求一个数的倒数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dirty="0">
              <a:latin typeface="Arial" panose="020B0604020202020204" pitchFamily="34" charset="0"/>
            </a:endParaRP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4067944" y="833438"/>
            <a:ext cx="2455094" cy="592931"/>
          </a:xfrm>
          <a:prstGeom prst="wedgeRoundRectCallout">
            <a:avLst>
              <a:gd name="adj1" fmla="val 48451"/>
              <a:gd name="adj2" fmla="val 97693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真分数的倒数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0" name="Picture 2" descr="C:\Documents and Settings\Administrator\桌面\6年级\p008-02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52220" y="1120778"/>
            <a:ext cx="1368152" cy="119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567308" y="2311395"/>
            <a:ext cx="60290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求真分数或假分数的倒数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直接调换分子、分母的位置。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1591963" y="3579862"/>
                <a:ext cx="6642738" cy="721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如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  <m:r>
                      <a:rPr lang="zh-CN" altLang="en-US" sz="28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与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互</a:t>
                </a: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为倒数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𝟏𝟒</m:t>
                        </m:r>
                      </m:den>
                    </m:f>
                    <m:r>
                      <a:rPr lang="zh-CN" altLang="en-US" sz="2800" b="1" i="1">
                        <a:latin typeface="Cambria Math" panose="02040503050406030204"/>
                        <a:ea typeface="楷体" panose="02010609060101010101" pitchFamily="49" charset="-122"/>
                      </a:rPr>
                      <m:t>与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互</a:t>
                </a: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为倒数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1963" y="3579862"/>
                <a:ext cx="6642738" cy="721031"/>
              </a:xfrm>
              <a:prstGeom prst="rect">
                <a:avLst/>
              </a:prstGeom>
              <a:blipFill rotWithShape="1">
                <a:blip r:embed="rId2"/>
                <a:stretch>
                  <a:fillRect t="-51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27"/>
          <p:cNvSpPr>
            <a:spLocks noChangeArrowheads="1"/>
          </p:cNvSpPr>
          <p:nvPr/>
        </p:nvSpPr>
        <p:spPr bwMode="auto">
          <a:xfrm>
            <a:off x="762678" y="599426"/>
            <a:ext cx="2879725" cy="592931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求一个数的倒数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4500563" y="800642"/>
            <a:ext cx="2299357" cy="592931"/>
          </a:xfrm>
          <a:prstGeom prst="wedgeRoundRectCallout">
            <a:avLst>
              <a:gd name="adj1" fmla="val 48451"/>
              <a:gd name="adj2" fmla="val 97693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整数的倒数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Picture 2" descr="C:\Documents and Settings\Administrator\桌面\6年级\p008-02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29103" y="1087982"/>
            <a:ext cx="1368152" cy="119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1187623" y="2247510"/>
            <a:ext cx="63255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求整数的倒数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先将整数看作分母是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的假分数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再调换分子、分母的位置。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1187623" y="3579861"/>
                <a:ext cx="6642738" cy="7418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如：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15</a:t>
                </a:r>
                <a14:m>
                  <m:oMath xmlns:m="http://schemas.openxmlformats.org/officeDocument/2006/math">
                    <m:r>
                      <a:rPr lang="zh-CN" altLang="en-US" sz="28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与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互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为倒数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den>
                    </m:f>
                    <m:r>
                      <a:rPr lang="zh-CN" altLang="en-US" sz="2800" b="1" i="1">
                        <a:latin typeface="Cambria Math" panose="02040503050406030204"/>
                        <a:ea typeface="楷体" panose="02010609060101010101" pitchFamily="49" charset="-122"/>
                      </a:rPr>
                      <m:t>与</m:t>
                    </m:r>
                    <m:r>
                      <a:rPr lang="en-US" altLang="zh-CN" sz="28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𝟗</m:t>
                    </m:r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互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为倒数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3" y="3579861"/>
                <a:ext cx="6642738" cy="741806"/>
              </a:xfrm>
              <a:prstGeom prst="rect">
                <a:avLst/>
              </a:prstGeom>
              <a:blipFill rotWithShape="1">
                <a:blip r:embed="rId2"/>
                <a:stretch>
                  <a:fillRect l="-3" t="-49" r="3" b="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27"/>
          <p:cNvSpPr>
            <a:spLocks noChangeArrowheads="1"/>
          </p:cNvSpPr>
          <p:nvPr/>
        </p:nvSpPr>
        <p:spPr bwMode="auto">
          <a:xfrm>
            <a:off x="762678" y="599426"/>
            <a:ext cx="2879725" cy="592931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求一个数的倒数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dirty="0">
              <a:latin typeface="Arial" panose="020B0604020202020204" pitchFamily="34" charset="0"/>
            </a:endParaRPr>
          </a:p>
        </p:txBody>
      </p:sp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4283969" y="800642"/>
            <a:ext cx="2515952" cy="592931"/>
          </a:xfrm>
          <a:prstGeom prst="wedgeRoundRectCallout">
            <a:avLst>
              <a:gd name="adj1" fmla="val 48451"/>
              <a:gd name="adj2" fmla="val 97693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带分数的倒数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2" descr="C:\Documents and Settings\Administrator\桌面\6年级\p008-02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29103" y="1087982"/>
            <a:ext cx="1368152" cy="119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1200637" y="2272863"/>
            <a:ext cx="63255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求带分数的倒数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先将带分数化成假分数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再调换分子、分母的位置。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1451992" y="3507854"/>
                <a:ext cx="5112568" cy="6259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如：</a:t>
                </a:r>
                <a14:m>
                  <m:oMath xmlns:m="http://schemas.openxmlformats.org/officeDocument/2006/math">
                    <m:r>
                      <a:rPr lang="en-US" altLang="zh-CN" sz="24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𝟏</m:t>
                    </m:r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  <m:r>
                      <a:rPr lang="zh-CN" altLang="en-US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（</m:t>
                    </m:r>
                    <m:r>
                      <a:rPr lang="en-US" altLang="zh-CN" sz="2400" b="1" i="1">
                        <a:latin typeface="Cambria Math" panose="02040503050406030204"/>
                        <a:ea typeface="楷体" panose="02010609060101010101" pitchFamily="49" charset="-122"/>
                      </a:rPr>
                      <m:t>𝟏</m:t>
                    </m:r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  <m:r>
                      <a:rPr lang="en-US" altLang="zh-CN" sz="24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=</m:t>
                    </m:r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  <m:r>
                      <a:rPr lang="zh-CN" altLang="en-US" sz="2400" b="1" i="1">
                        <a:latin typeface="Cambria Math" panose="02040503050406030204"/>
                        <a:ea typeface="楷体" panose="02010609060101010101" pitchFamily="49" charset="-122"/>
                      </a:rPr>
                      <m:t>）</m:t>
                    </m:r>
                    <m:r>
                      <a:rPr lang="zh-CN" altLang="en-US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与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互</a:t>
                </a: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为倒数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1992" y="3507854"/>
                <a:ext cx="5112568" cy="625941"/>
              </a:xfrm>
              <a:prstGeom prst="rect">
                <a:avLst/>
              </a:prstGeom>
              <a:blipFill rotWithShape="1">
                <a:blip r:embed="rId2"/>
                <a:stretch>
                  <a:fillRect l="-7" t="-18" r="11" b="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27"/>
          <p:cNvSpPr>
            <a:spLocks noChangeArrowheads="1"/>
          </p:cNvSpPr>
          <p:nvPr/>
        </p:nvSpPr>
        <p:spPr bwMode="auto">
          <a:xfrm>
            <a:off x="762678" y="599426"/>
            <a:ext cx="2879725" cy="592931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求一个数的倒数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4650513" y="800642"/>
            <a:ext cx="2149407" cy="592931"/>
          </a:xfrm>
          <a:prstGeom prst="wedgeRoundRectCallout">
            <a:avLst>
              <a:gd name="adj1" fmla="val 48451"/>
              <a:gd name="adj2" fmla="val 97693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小数的倒数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Picture 2" descr="C:\Documents and Settings\Administrator\桌面\6年级\p008-02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29103" y="1087982"/>
            <a:ext cx="1368152" cy="119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1487735" y="2449703"/>
            <a:ext cx="63255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求小数的倒数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先把小数化成分数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再调换分子、分母的位置。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1329143" y="3729098"/>
                <a:ext cx="6642738" cy="7148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如：</a:t>
                </a:r>
                <a:r>
                  <a:rPr lang="en-US" altLang="zh-CN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0.125</a:t>
                </a:r>
                <a14:m>
                  <m:oMath xmlns:m="http://schemas.openxmlformats.org/officeDocument/2006/math">
                    <m:r>
                      <a:rPr lang="zh-CN" altLang="en-US" sz="28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（</m:t>
                    </m:r>
                    <m:r>
                      <a:rPr lang="en-US" altLang="zh-CN" sz="28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𝟎</m:t>
                    </m:r>
                    <m:r>
                      <a:rPr lang="en-US" altLang="zh-CN" sz="28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.</m:t>
                    </m:r>
                    <m:r>
                      <a:rPr lang="en-US" altLang="zh-CN" sz="28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𝟏𝟐𝟓</m:t>
                    </m:r>
                    <m:r>
                      <a:rPr lang="en-US" altLang="zh-CN" sz="28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=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  <m:r>
                      <a:rPr lang="zh-CN" altLang="en-US" sz="28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）与</m:t>
                    </m:r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互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为倒数</a:t>
                </a:r>
                <a:endPara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9143" y="3729098"/>
                <a:ext cx="6642738" cy="714811"/>
              </a:xfrm>
              <a:prstGeom prst="rect">
                <a:avLst/>
              </a:prstGeom>
              <a:blipFill rotWithShape="1">
                <a:blip r:embed="rId2"/>
                <a:stretch>
                  <a:fillRect l="-1" t="-53" r="1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2194</Words>
  <Application>WPS 演示</Application>
  <PresentationFormat>全屏显示(16:9)</PresentationFormat>
  <Paragraphs>348</Paragraphs>
  <Slides>21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Arial</vt:lpstr>
      <vt:lpstr>宋体</vt:lpstr>
      <vt:lpstr>Wingdings</vt:lpstr>
      <vt:lpstr>楷体_GB2312</vt:lpstr>
      <vt:lpstr>黑体</vt:lpstr>
      <vt:lpstr>Calibri</vt:lpstr>
      <vt:lpstr>Cambria Math</vt:lpstr>
      <vt:lpstr>楷体</vt:lpstr>
      <vt:lpstr>幼圆</vt:lpstr>
      <vt:lpstr>Times New Roman</vt:lpstr>
      <vt:lpstr>Cambria Math</vt:lpstr>
      <vt:lpstr>微软雅黑</vt:lpstr>
      <vt:lpstr>Arial Unicode MS</vt:lpstr>
      <vt:lpstr>华文新魏</vt:lpstr>
      <vt:lpstr>等线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123</cp:revision>
  <dcterms:created xsi:type="dcterms:W3CDTF">2018-09-11T05:46:00Z</dcterms:created>
  <dcterms:modified xsi:type="dcterms:W3CDTF">2023-08-29T00:59:59Z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3CE84FD03C9442D0BF650A10E80A9DE9_12</vt:lpwstr>
  </property>
</Properties>
</file>