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3"/>
    <p:sldMasterId id="2147483700" r:id="rId4"/>
    <p:sldMasterId id="2147483711" r:id="rId5"/>
  </p:sldMasterIdLst>
  <p:notesMasterIdLst>
    <p:notesMasterId r:id="rId24"/>
  </p:notesMasterIdLst>
  <p:sldIdLst>
    <p:sldId id="256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46" r:id="rId15"/>
    <p:sldId id="349" r:id="rId16"/>
    <p:sldId id="350" r:id="rId17"/>
    <p:sldId id="347" r:id="rId18"/>
    <p:sldId id="348" r:id="rId19"/>
    <p:sldId id="334" r:id="rId20"/>
    <p:sldId id="340" r:id="rId21"/>
    <p:sldId id="271" r:id="rId22"/>
    <p:sldId id="344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80DA3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16" y="-102"/>
      </p:cViewPr>
      <p:guideLst>
        <p:guide orient="horz" pos="1655"/>
        <p:guide pos="28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3456-E696-4D65-8667-EB399270A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D34C6-842D-4448-B557-4B1FFC5073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811DE9E-3902-4C91-9B49-EF631E91D9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3F2528B-0EDF-4B37-BA61-4A90F8FD68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4891D4D-C073-49E1-9CB7-01EF3FFC36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EE004F5-0CCB-4E47-9755-3E7900A2D4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9B4A3AB-E6FD-478F-BC2C-622395907B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4C97EEA-53B0-44D1-B364-8AF1D8E75F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6AEF145-068B-494B-96E5-EF9336FA97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238A2D3-F5D2-44C9-8302-B18F04B49C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1BF02D-409E-4397-8C70-D7995F2A86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75FE908-47D6-4F77-9D07-72E42E35A0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044FE56-A14C-4595-847C-D65B2F1A07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AE04210-1FBE-4E17-8101-86249EED76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C6A6FFC-3B1D-4160-AC8B-CFE4942E80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7BE9105-F7FF-46E8-858C-01337242BD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1" Type="http://schemas.openxmlformats.org/officeDocument/2006/relationships/theme" Target="../theme/theme1.xml"/><Relationship Id="rId30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9" Type="http://schemas.openxmlformats.org/officeDocument/2006/relationships/slide" Target="../slides/slide1.xml"/><Relationship Id="rId28" Type="http://schemas.openxmlformats.org/officeDocument/2006/relationships/image" Target="../media/image3.png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.xml"/><Relationship Id="rId8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67.xml"/><Relationship Id="rId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64.xml"/><Relationship Id="rId3" Type="http://schemas.openxmlformats.org/officeDocument/2006/relationships/slideLayout" Target="../slideLayouts/slideLayout63.xml"/><Relationship Id="rId2" Type="http://schemas.openxmlformats.org/officeDocument/2006/relationships/slideLayout" Target="../slideLayouts/slideLayout62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179705" y="93980"/>
            <a:ext cx="1041400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认识比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29" action="ppaction://hlinksldjump"/>
            </p:cNvPr>
            <p:cNvPicPr>
              <a:picLocks noChangeAspect="1"/>
            </p:cNvPicPr>
            <p:nvPr/>
          </p:nvPicPr>
          <p:blipFill>
            <a:blip r:embed="rId30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29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7" Type="http://schemas.openxmlformats.org/officeDocument/2006/relationships/image" Target="../media/image6.png"/><Relationship Id="rId6" Type="http://schemas.openxmlformats.org/officeDocument/2006/relationships/slide" Target="slide9.xml"/><Relationship Id="rId5" Type="http://schemas.openxmlformats.org/officeDocument/2006/relationships/slide" Target="slide1.xml"/><Relationship Id="rId4" Type="http://schemas.openxmlformats.org/officeDocument/2006/relationships/slide" Target="slide17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audio" Target="../media/audio1.wav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25.pn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25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25.png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-6606"/>
            <a:ext cx="3492752" cy="430469"/>
            <a:chOff x="0" y="-6611"/>
            <a:chExt cx="3491880" cy="430779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-6611"/>
              <a:ext cx="3275856" cy="277198"/>
              <a:chOff x="0" y="-6611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-6611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25621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40819" y="1435155"/>
            <a:ext cx="2456443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b="1" dirty="0"/>
              <a:t>认识比</a:t>
            </a:r>
            <a:endParaRPr lang="zh-CN" altLang="en-US" sz="6000" b="1" dirty="0"/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3729226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</a:rPr>
              <a:t>比和按比例分配</a:t>
            </a:r>
            <a:endParaRPr lang="zh-CN" altLang="en-US" sz="40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95130" y="462935"/>
            <a:ext cx="13400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86695" y="1070962"/>
            <a:ext cx="8694737" cy="392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我校六年级（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）班有男生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人，女生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）男生人数与女生人数的比是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），比值是（　　）。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）女生人数与男生人数的比是（　　　　），比值是（　　）。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）女生人数与全班人数的比是（　　　　），比值是（　 ）。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096600" y="1493699"/>
            <a:ext cx="1339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31︰23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32256" y="2427734"/>
            <a:ext cx="14684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23︰31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100763" y="3690938"/>
            <a:ext cx="14684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23︰54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74" y="62753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242315" y="1783118"/>
                <a:ext cx="638315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2315" y="1783118"/>
                <a:ext cx="638315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40" t="-5" r="62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270863" y="2904761"/>
                <a:ext cx="638315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𝟑𝟏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0863" y="2904761"/>
                <a:ext cx="638315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36" t="-34" r="58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187624" y="4214158"/>
                <a:ext cx="638315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4214158"/>
                <a:ext cx="638315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27" t="-38" r="49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11" grpId="0"/>
      <p:bldP spid="1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99592" y="920354"/>
            <a:ext cx="36557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一张长方形方格纸被涂成了红白相间的图案（如右图）。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920354"/>
            <a:ext cx="3289300" cy="2369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矩形 1"/>
          <p:cNvSpPr>
            <a:spLocks noChangeArrowheads="1"/>
          </p:cNvSpPr>
          <p:nvPr/>
        </p:nvSpPr>
        <p:spPr bwMode="auto">
          <a:xfrm>
            <a:off x="490538" y="3402807"/>
            <a:ext cx="60404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红格与白格个数的比是（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58" name="矩形 2"/>
          <p:cNvSpPr>
            <a:spLocks noChangeArrowheads="1"/>
          </p:cNvSpPr>
          <p:nvPr/>
        </p:nvSpPr>
        <p:spPr bwMode="auto">
          <a:xfrm>
            <a:off x="474663" y="3957638"/>
            <a:ext cx="61302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白格与红格个数的比是（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4283968" y="3372029"/>
            <a:ext cx="1549400" cy="5847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340587" y="3956804"/>
            <a:ext cx="1549400" cy="5847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92" y="10784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557" grpId="0"/>
      <p:bldP spid="23558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943961" y="1993463"/>
            <a:ext cx="66809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因为：除法中的除数和分数中的分母不能为“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0”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011" name="Text Box 5"/>
          <p:cNvSpPr txBox="1">
            <a:spLocks noChangeArrowheads="1"/>
          </p:cNvSpPr>
          <p:nvPr/>
        </p:nvSpPr>
        <p:spPr bwMode="auto">
          <a:xfrm>
            <a:off x="951837" y="3128650"/>
            <a:ext cx="53912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所以：比的后项也不能为“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0”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3" name="标题 3"/>
          <p:cNvSpPr txBox="1">
            <a:spLocks noChangeArrowheads="1"/>
          </p:cNvSpPr>
          <p:nvPr/>
        </p:nvSpPr>
        <p:spPr bwMode="auto">
          <a:xfrm>
            <a:off x="755576" y="483518"/>
            <a:ext cx="1450504" cy="6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indent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议一议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002524" y="1301779"/>
            <a:ext cx="35958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比的后项可以是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吗？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54" y="77060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/>
      <p:bldP spid="1536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07471" y="456169"/>
            <a:ext cx="1727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求比值。</a:t>
            </a:r>
            <a:r>
              <a:rPr lang="zh-CN" altLang="zh-CN" sz="3600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600" kern="100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6753975" y="1209881"/>
            <a:ext cx="2321196" cy="533400"/>
          </a:xfrm>
          <a:prstGeom prst="wedgeRoundRectCallout">
            <a:avLst>
              <a:gd name="adj1" fmla="val -34711"/>
              <a:gd name="adj2" fmla="val 98272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你做对了吗？</a:t>
            </a:r>
            <a:endParaRPr lang="zh-CN" altLang="en-US" sz="2800" b="1" dirty="0">
              <a:solidFill>
                <a:srgbClr val="1C1C1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30835" y="1959718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511" name="矩形 2"/>
          <p:cNvSpPr>
            <a:spLocks noChangeArrowheads="1"/>
          </p:cNvSpPr>
          <p:nvPr/>
        </p:nvSpPr>
        <p:spPr bwMode="auto">
          <a:xfrm>
            <a:off x="1344363" y="1110127"/>
            <a:ext cx="16240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15:105</a:t>
            </a:r>
            <a:r>
              <a:rPr lang="en-US" altLang="zh-CN" sz="36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    </a:t>
            </a:r>
            <a:endParaRPr lang="en-US" altLang="zh-CN" sz="3600" b="1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50" y="76652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4679157" y="1078971"/>
                <a:ext cx="752129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𝟎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.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9157" y="1078971"/>
                <a:ext cx="752129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63" t="-13" r="17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1645353" y="1896304"/>
            <a:ext cx="16240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15:105</a:t>
            </a:r>
            <a:r>
              <a:rPr lang="en-US" altLang="zh-CN" sz="36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    </a:t>
            </a:r>
            <a:endParaRPr lang="en-US" altLang="zh-CN" sz="3600" b="1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2"/>
          <p:cNvSpPr>
            <a:spLocks noChangeArrowheads="1"/>
          </p:cNvSpPr>
          <p:nvPr/>
        </p:nvSpPr>
        <p:spPr bwMode="auto">
          <a:xfrm>
            <a:off x="1445201" y="2381199"/>
            <a:ext cx="19026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=15÷105</a:t>
            </a:r>
            <a:r>
              <a:rPr lang="en-US" altLang="zh-CN" sz="36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    </a:t>
            </a:r>
            <a:endParaRPr lang="en-US" altLang="zh-CN" sz="3600" b="1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2"/>
              <p:cNvSpPr>
                <a:spLocks noChangeArrowheads="1"/>
              </p:cNvSpPr>
              <p:nvPr/>
            </p:nvSpPr>
            <p:spPr bwMode="auto">
              <a:xfrm>
                <a:off x="1445201" y="3054473"/>
                <a:ext cx="1012159" cy="7210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hangingPunct="0"/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华文新魏" panose="02010800040101010101" pitchFamily="2" charset="-122"/>
                    <a:cs typeface="Times New Roman" panose="02020603050405020304" pitchFamily="18" charset="0"/>
                  </a:rPr>
                  <a:t>    </a:t>
                </a:r>
                <a:endParaRPr lang="en-US" altLang="zh-CN" sz="2800" b="1" dirty="0"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45201" y="3054473"/>
                <a:ext cx="1012159" cy="721031"/>
              </a:xfrm>
              <a:prstGeom prst="rect">
                <a:avLst/>
              </a:prstGeom>
              <a:blipFill rotWithShape="1">
                <a:blip r:embed="rId3"/>
                <a:stretch>
                  <a:fillRect l="-57" t="-17" r="54" b="5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"/>
              <p:cNvSpPr>
                <a:spLocks noChangeArrowheads="1"/>
              </p:cNvSpPr>
              <p:nvPr/>
            </p:nvSpPr>
            <p:spPr bwMode="auto">
              <a:xfrm>
                <a:off x="1525797" y="3877523"/>
                <a:ext cx="1012159" cy="7104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hangingPunct="0"/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华文新魏" panose="02010800040101010101" pitchFamily="2" charset="-122"/>
                    <a:cs typeface="Times New Roman" panose="02020603050405020304" pitchFamily="18" charset="0"/>
                  </a:rPr>
                  <a:t>    </a:t>
                </a:r>
                <a:endParaRPr lang="en-US" altLang="zh-CN" sz="2800" b="1" dirty="0"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5797" y="3877523"/>
                <a:ext cx="1012159" cy="710451"/>
              </a:xfrm>
              <a:prstGeom prst="rect">
                <a:avLst/>
              </a:prstGeom>
              <a:blipFill rotWithShape="1">
                <a:blip r:embed="rId4"/>
                <a:stretch>
                  <a:fillRect l="-52" t="-30" r="49" b="1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矩形 2"/>
          <p:cNvSpPr>
            <a:spLocks noChangeArrowheads="1"/>
          </p:cNvSpPr>
          <p:nvPr/>
        </p:nvSpPr>
        <p:spPr bwMode="auto">
          <a:xfrm>
            <a:off x="4679157" y="2704364"/>
            <a:ext cx="16240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=0.3÷5</a:t>
            </a:r>
            <a:r>
              <a:rPr lang="en-US" altLang="zh-CN" sz="36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    </a:t>
            </a:r>
            <a:endParaRPr lang="en-US" altLang="zh-CN" sz="3600" b="1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"/>
          <p:cNvSpPr>
            <a:spLocks noChangeArrowheads="1"/>
          </p:cNvSpPr>
          <p:nvPr/>
        </p:nvSpPr>
        <p:spPr bwMode="auto">
          <a:xfrm>
            <a:off x="4679157" y="3346861"/>
            <a:ext cx="12387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0.06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   </a:t>
            </a:r>
            <a:endParaRPr lang="en-US" altLang="zh-CN" sz="3600" b="1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4771724" y="1896304"/>
                <a:ext cx="752129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𝟎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.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1724" y="1896304"/>
                <a:ext cx="752129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44" t="-25" r="83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458" name="Picture 2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619" y="1743281"/>
            <a:ext cx="1339762" cy="1395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791125" y="2009500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 animBg="1"/>
      <p:bldP spid="16" grpId="0"/>
      <p:bldP spid="21511" grpId="0"/>
      <p:bldP spid="2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/>
        </p:nvSpPr>
        <p:spPr bwMode="auto">
          <a:xfrm>
            <a:off x="501650" y="1130308"/>
            <a:ext cx="8642350" cy="3494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）比的前、后项可以是任意数。      （   ）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米的比值是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　        （   ）　　　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）一场球赛的比分是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，因此比的后项可以是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　　                                  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比值是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                   （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）明明身高是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米，爸爸身高是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厘米，小明和爸爸的身高比是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                （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6223" y="601922"/>
            <a:ext cx="1409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7473924" y="1158452"/>
            <a:ext cx="720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7483723" y="3159687"/>
            <a:ext cx="720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50" y="76652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7483723" y="1681672"/>
            <a:ext cx="720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7473923" y="2653091"/>
            <a:ext cx="720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7448771" y="4146434"/>
            <a:ext cx="720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  <p:bldP spid="20" grpId="0"/>
      <p:bldP spid="25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/>
          </a:p>
        </p:txBody>
      </p:sp>
      <p:sp>
        <p:nvSpPr>
          <p:cNvPr id="16387" name="矩形 10"/>
          <p:cNvSpPr>
            <a:spLocks noChangeArrowheads="1"/>
          </p:cNvSpPr>
          <p:nvPr/>
        </p:nvSpPr>
        <p:spPr bwMode="auto">
          <a:xfrm>
            <a:off x="611560" y="843558"/>
            <a:ext cx="82809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小红的身高是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她爸爸的身高是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小红与她爸爸的身高比是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15∶180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对吗？为什么？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047750" y="2313735"/>
            <a:ext cx="74882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因为：在写含有单位名称不同的两个数的比时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没有统一单位。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755576" y="339502"/>
            <a:ext cx="12497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022461" y="1797665"/>
            <a:ext cx="715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979995" y="1797665"/>
            <a:ext cx="1165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633264" y="3147814"/>
            <a:ext cx="6315000" cy="1678400"/>
          </a:xfrm>
          <a:prstGeom prst="wedgeRoundRectCallout">
            <a:avLst>
              <a:gd name="adj1" fmla="val 54621"/>
              <a:gd name="adj2" fmla="val -1820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应该把小红的身高转化成“厘米”作单位的数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这样小红与她爸爸的身高比就是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150∶180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。也可以把她爸爸的身高转化成用“分米”作单位的数后写比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15∶18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58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564" y="2678248"/>
            <a:ext cx="1299691" cy="149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76" y="52269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7" grpId="0"/>
      <p:bldP spid="10" grpId="0"/>
      <p:bldP spid="11" grpId="0"/>
      <p:bldP spid="15" grpId="0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27584" y="555526"/>
            <a:ext cx="7777162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一架客机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时飞行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千米。写出这架客机飞行路程与时间的比，求出比值，并说说比值的实际意义。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016265" y="2172914"/>
            <a:ext cx="1619631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2400∶3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14"/>
          <p:cNvSpPr>
            <a:spLocks noChangeArrowheads="1"/>
          </p:cNvSpPr>
          <p:nvPr/>
        </p:nvSpPr>
        <p:spPr bwMode="auto">
          <a:xfrm>
            <a:off x="3681904" y="3783826"/>
            <a:ext cx="1699196" cy="701278"/>
          </a:xfrm>
          <a:prstGeom prst="wedgeRoundRectCallout">
            <a:avLst>
              <a:gd name="adj1" fmla="val -68517"/>
              <a:gd name="adj2" fmla="val -47168"/>
              <a:gd name="adj3" fmla="val 16667"/>
            </a:avLst>
          </a:prstGeom>
          <a:solidFill>
            <a:srgbClr val="92D050"/>
          </a:solidFill>
          <a:ln w="9525">
            <a:noFill/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客机的飞行速度。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01938" y="2067694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823333" y="2799563"/>
            <a:ext cx="1829724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=2400÷3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823333" y="3351629"/>
            <a:ext cx="1068021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2" name="Picture 2" descr="C:\Documents and Settings\Administrator\桌面\6年级\p019-02-01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38195" y="3391194"/>
            <a:ext cx="765791" cy="109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3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2" grpId="0" animBg="1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3310" y="1465912"/>
            <a:ext cx="7632065" cy="3322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987574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5822" y="1707654"/>
            <a:ext cx="677055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两个数相除又叫做这两个数的比。“：”叫做比号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比号前面的数叫做比的前项，比号后面的数叫做比的后项，比的后项不能是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。比有两种情况：同种量的比和不同种量的比</a:t>
            </a:r>
            <a:r>
              <a:rPr lang="zh-CN" altLang="en-US" b="1" dirty="0"/>
              <a:t>。</a:t>
            </a:r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1247043" y="3293814"/>
            <a:ext cx="65070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比的前项除以比的后项，所得的结果叫做比值。比值和比都可以用分数形式来表示，如既可以表示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1:4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又可以表示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1:4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的比值。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9969" y="1235831"/>
            <a:ext cx="7632065" cy="3322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9252" y="627534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3063" y="1457585"/>
            <a:ext cx="6119812" cy="4766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比与除法、分数之间的区别与联系。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049047" y="2133204"/>
          <a:ext cx="7116713" cy="21871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78561"/>
                <a:gridCol w="882209"/>
                <a:gridCol w="827071"/>
                <a:gridCol w="716795"/>
                <a:gridCol w="882209"/>
                <a:gridCol w="3229868"/>
              </a:tblGrid>
              <a:tr h="470642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名称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组成部分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意义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76958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前项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比号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后项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比值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两个数之间的一种相除关系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9790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除法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被除数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除号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除数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商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一种运算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9790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分数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分子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分数线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分母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分数值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一个数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矩形 2"/>
          <p:cNvSpPr>
            <a:spLocks noChangeArrowheads="1"/>
          </p:cNvSpPr>
          <p:nvPr/>
        </p:nvSpPr>
        <p:spPr bwMode="auto">
          <a:xfrm>
            <a:off x="755576" y="1223338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填空：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charset="-122"/>
                <a:cs typeface="Times New Roman" panose="02020603050405020304" pitchFamily="18" charset="0"/>
              </a:rPr>
              <a:t>课前导入</a:t>
            </a:r>
            <a:endParaRPr lang="zh-CN" altLang="en-US" sz="3200" b="1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charset="-122"/>
              <a:cs typeface="Times New Roman" panose="02020603050405020304" pitchFamily="18" charset="0"/>
            </a:endParaRPr>
          </a:p>
        </p:txBody>
      </p:sp>
      <p:pic>
        <p:nvPicPr>
          <p:cNvPr id="24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535113" y="1746558"/>
                <a:ext cx="2292614" cy="8227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𝟑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zh-CN" altLang="en-US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（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   </m:t>
                          </m:r>
                          <m:r>
                            <a:rPr lang="zh-CN" altLang="en-US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）</m:t>
                          </m:r>
                        </m:num>
                        <m:den>
                          <m:r>
                            <a:rPr lang="zh-CN" altLang="en-US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（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   </m:t>
                          </m:r>
                          <m:r>
                            <a:rPr lang="zh-CN" altLang="en-US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）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5113" y="1746558"/>
                <a:ext cx="2292614" cy="822726"/>
              </a:xfrm>
              <a:prstGeom prst="rect">
                <a:avLst/>
              </a:prstGeom>
              <a:blipFill rotWithShape="1">
                <a:blip r:embed="rId2"/>
                <a:stretch>
                  <a:fillRect l="-14" t="-37" r="25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4644008" y="1746558"/>
                <a:ext cx="2406428" cy="8227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𝟏𝟐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𝟕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zh-CN" altLang="en-US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（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   </m:t>
                          </m:r>
                          <m:r>
                            <a:rPr lang="zh-CN" altLang="en-US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）</m:t>
                          </m:r>
                        </m:num>
                        <m:den>
                          <m:r>
                            <a:rPr lang="zh-CN" altLang="en-US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（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   </m:t>
                          </m:r>
                          <m:r>
                            <a:rPr lang="zh-CN" altLang="en-US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）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008" y="1746558"/>
                <a:ext cx="2406428" cy="822726"/>
              </a:xfrm>
              <a:prstGeom prst="rect">
                <a:avLst/>
              </a:prstGeom>
              <a:blipFill rotWithShape="1">
                <a:blip r:embed="rId3"/>
                <a:stretch>
                  <a:fillRect l="-11" t="-37" r="1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1386518" y="3075498"/>
                <a:ext cx="2840842" cy="7923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zh-CN" altLang="en-US" sz="2400" b="1" i="1">
                          <a:latin typeface="Cambria Math" panose="02040503050406030204"/>
                          <a:ea typeface="Cambria Math" panose="02040503050406030204"/>
                        </a:rPr>
                        <m:t>（</m:t>
                      </m:r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   </m:t>
                      </m:r>
                      <m:r>
                        <a:rPr lang="zh-CN" altLang="en-US" sz="2400" b="1" i="1">
                          <a:latin typeface="Cambria Math" panose="02040503050406030204"/>
                          <a:ea typeface="Cambria Math" panose="02040503050406030204"/>
                        </a:rPr>
                        <m:t>）</m:t>
                      </m:r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zh-CN" altLang="en-US" sz="2400" b="1" i="1">
                          <a:latin typeface="Cambria Math" panose="02040503050406030204"/>
                          <a:ea typeface="Cambria Math" panose="02040503050406030204"/>
                        </a:rPr>
                        <m:t>（</m:t>
                      </m:r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   </m:t>
                      </m:r>
                      <m:r>
                        <a:rPr lang="zh-CN" altLang="en-US" sz="2400" b="1" i="1">
                          <a:latin typeface="Cambria Math" panose="02040503050406030204"/>
                          <a:ea typeface="Cambria Math" panose="02040503050406030204"/>
                        </a:rPr>
                        <m:t>）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6518" y="3075498"/>
                <a:ext cx="2840842" cy="792396"/>
              </a:xfrm>
              <a:prstGeom prst="rect">
                <a:avLst/>
              </a:prstGeom>
              <a:blipFill rotWithShape="1">
                <a:blip r:embed="rId4"/>
                <a:stretch>
                  <a:fillRect l="-11" t="-24" r="6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4572000" y="3082999"/>
                <a:ext cx="3010761" cy="7848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𝟏𝟕</m:t>
                          </m:r>
                        </m:den>
                      </m:f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zh-CN" altLang="en-US" sz="2400" b="1" i="1">
                          <a:latin typeface="Cambria Math" panose="02040503050406030204"/>
                          <a:ea typeface="Cambria Math" panose="02040503050406030204"/>
                        </a:rPr>
                        <m:t>（</m:t>
                      </m:r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   </m:t>
                      </m:r>
                      <m:r>
                        <a:rPr lang="zh-CN" altLang="en-US" sz="2400" b="1" i="1">
                          <a:latin typeface="Cambria Math" panose="02040503050406030204"/>
                          <a:ea typeface="Cambria Math" panose="02040503050406030204"/>
                        </a:rPr>
                        <m:t>）</m:t>
                      </m:r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zh-CN" altLang="en-US" sz="2400" b="1" i="1">
                          <a:latin typeface="Cambria Math" panose="02040503050406030204"/>
                          <a:ea typeface="Cambria Math" panose="02040503050406030204"/>
                        </a:rPr>
                        <m:t>（</m:t>
                      </m:r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   </m:t>
                      </m:r>
                      <m:r>
                        <a:rPr lang="zh-CN" altLang="en-US" sz="2400" b="1" i="1">
                          <a:latin typeface="Cambria Math" panose="02040503050406030204"/>
                          <a:ea typeface="Cambria Math" panose="02040503050406030204"/>
                        </a:rPr>
                        <m:t>）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3082999"/>
                <a:ext cx="3010761" cy="784895"/>
              </a:xfrm>
              <a:prstGeom prst="rect">
                <a:avLst/>
              </a:prstGeom>
              <a:blipFill rotWithShape="1">
                <a:blip r:embed="rId5"/>
                <a:stretch>
                  <a:fillRect t="-9" r="8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3018330" y="1767767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99584" y="1804142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00303" y="3244613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14249" y="328478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95528" y="328478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775648" y="3284786"/>
            <a:ext cx="576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2" grpId="0"/>
      <p:bldP spid="25" grpId="0"/>
      <p:bldP spid="26" grpId="0"/>
      <p:bldP spid="27" grpId="0"/>
      <p:bldP spid="3" grpId="0"/>
      <p:bldP spid="28" grpId="0"/>
      <p:bldP spid="29" grpId="0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1187624" y="3867894"/>
            <a:ext cx="352383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求一个数是另一个数的几倍用除法计算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316216" y="1565275"/>
          <a:ext cx="7473950" cy="15978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4880"/>
                <a:gridCol w="3379526"/>
                <a:gridCol w="3249544"/>
              </a:tblGrid>
              <a:tr h="593997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姓名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从家到学校的路程</a:t>
                      </a: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米</a:t>
                      </a: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从家到学校的时间</a:t>
                      </a: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501911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张丽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240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01911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李兰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200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216" name="矩形 6"/>
          <p:cNvSpPr>
            <a:spLocks noChangeArrowheads="1"/>
          </p:cNvSpPr>
          <p:nvPr/>
        </p:nvSpPr>
        <p:spPr bwMode="auto">
          <a:xfrm>
            <a:off x="1108898" y="3219822"/>
            <a:ext cx="4673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张丽用的时间是李兰的几倍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2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2088" y="4794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12" name="组合 30"/>
          <p:cNvGrpSpPr/>
          <p:nvPr/>
        </p:nvGrpSpPr>
        <p:grpSpPr bwMode="auto">
          <a:xfrm>
            <a:off x="192088" y="1131590"/>
            <a:ext cx="977901" cy="1064784"/>
            <a:chOff x="670145" y="1457273"/>
            <a:chExt cx="1555361" cy="1418831"/>
          </a:xfrm>
        </p:grpSpPr>
        <p:pic>
          <p:nvPicPr>
            <p:cNvPr id="13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矩形 32"/>
            <p:cNvSpPr>
              <a:spLocks noChangeArrowheads="1"/>
            </p:cNvSpPr>
            <p:nvPr/>
          </p:nvSpPr>
          <p:spPr bwMode="auto">
            <a:xfrm>
              <a:off x="921966" y="2322451"/>
              <a:ext cx="1158025" cy="5536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139952" y="869980"/>
            <a:ext cx="12618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4909834" y="4063258"/>
                <a:ext cx="131907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𝟓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9834" y="4063258"/>
                <a:ext cx="1319079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" t="-114" r="15" b="1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6108898" y="3923374"/>
                <a:ext cx="576064" cy="79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898" y="3923374"/>
                <a:ext cx="576064" cy="791307"/>
              </a:xfrm>
              <a:prstGeom prst="rect">
                <a:avLst/>
              </a:prstGeom>
              <a:blipFill rotWithShape="1">
                <a:blip r:embed="rId4"/>
                <a:stretch>
                  <a:fillRect l="-34" t="-43" r="55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216" grpId="0"/>
      <p:bldP spid="2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81979" y="597719"/>
            <a:ext cx="19440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比的意义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B05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2258391" y="2374370"/>
            <a:ext cx="535212" cy="1312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874963" y="2126457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5∶4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924301" y="2126457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089396" y="3070553"/>
            <a:ext cx="1980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读作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42854" y="2518172"/>
            <a:ext cx="5762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┊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794509" y="3092203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比号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763688" y="3844529"/>
            <a:ext cx="52116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两个数相除又叫做这两个数的比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066226" y="2157234"/>
                <a:ext cx="10043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𝟓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226" y="2157234"/>
                <a:ext cx="1004378" cy="461665"/>
              </a:xfrm>
              <a:prstGeom prst="rect">
                <a:avLst/>
              </a:prstGeom>
              <a:blipFill rotWithShape="1">
                <a:blip r:embed="rId1"/>
                <a:stretch>
                  <a:fillRect l="-6" t="-30" r="50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3230985" y="1270911"/>
                <a:ext cx="576064" cy="79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0985" y="1270911"/>
                <a:ext cx="576064" cy="791307"/>
              </a:xfrm>
              <a:prstGeom prst="rect">
                <a:avLst/>
              </a:prstGeom>
              <a:blipFill rotWithShape="1">
                <a:blip r:embed="rId2"/>
                <a:stretch>
                  <a:fillRect l="-18" t="-35" r="39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2149397" y="1491823"/>
                <a:ext cx="131907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𝟓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9397" y="1491823"/>
                <a:ext cx="1319079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42" t="-45" r="8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4468040" y="2044365"/>
                <a:ext cx="576064" cy="79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8040" y="2044365"/>
                <a:ext cx="576064" cy="791307"/>
              </a:xfrm>
              <a:prstGeom prst="rect">
                <a:avLst/>
              </a:prstGeom>
              <a:blipFill rotWithShape="1">
                <a:blip r:embed="rId2"/>
                <a:stretch>
                  <a:fillRect l="-31" t="-38" r="52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 animBg="1"/>
      <p:bldP spid="4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250951" y="647320"/>
            <a:ext cx="40322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比的各部分名称和比值。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357296" y="1485373"/>
                <a:ext cx="4320480" cy="718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 </a:t>
                </a:r>
                <a:r>
                  <a:rPr lang="en-US" altLang="zh-CN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∶ 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 ÷ 4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7296" y="1485373"/>
                <a:ext cx="4320480" cy="718979"/>
              </a:xfrm>
              <a:prstGeom prst="rect">
                <a:avLst/>
              </a:prstGeom>
              <a:blipFill rotWithShape="1">
                <a:blip r:embed="rId1"/>
                <a:stretch>
                  <a:fillRect l="-7" t="-15" r="6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1496619" y="2073153"/>
            <a:ext cx="461665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20378" y="2073153"/>
            <a:ext cx="461665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82043" y="2070295"/>
            <a:ext cx="461665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42383" y="2188613"/>
            <a:ext cx="461665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37791" y="2593515"/>
            <a:ext cx="4261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前项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63910" y="2596373"/>
            <a:ext cx="4261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比号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26997" y="2596373"/>
            <a:ext cx="4261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后项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40946" y="2620435"/>
            <a:ext cx="4261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比值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云形标注 16"/>
          <p:cNvSpPr/>
          <p:nvPr/>
        </p:nvSpPr>
        <p:spPr>
          <a:xfrm>
            <a:off x="1496619" y="3561499"/>
            <a:ext cx="2715146" cy="1416478"/>
          </a:xfrm>
          <a:prstGeom prst="cloudCallout">
            <a:avLst>
              <a:gd name="adj1" fmla="val 71993"/>
              <a:gd name="adj2" fmla="val -15262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10106" y="3669573"/>
            <a:ext cx="25338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比值可以用分数表示，也可用小数或整数表示。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2" name="Picture 2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75449" y="3583270"/>
            <a:ext cx="1009685" cy="108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Documents and Settings\Administrator\桌面\6年级\p050-01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200" y="1317764"/>
            <a:ext cx="804863" cy="139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云形标注 22"/>
          <p:cNvSpPr/>
          <p:nvPr/>
        </p:nvSpPr>
        <p:spPr>
          <a:xfrm>
            <a:off x="6088063" y="1485373"/>
            <a:ext cx="2664049" cy="1349586"/>
          </a:xfrm>
          <a:prstGeom prst="cloudCallout">
            <a:avLst>
              <a:gd name="adj1" fmla="val -55068"/>
              <a:gd name="adj2" fmla="val -17851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00192" y="1538353"/>
            <a:ext cx="25338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比的前项除以后项所得的商，是这个比的比值。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/>
      <p:bldP spid="3" grpId="0"/>
      <p:bldP spid="9" grpId="0"/>
      <p:bldP spid="10" grpId="0"/>
      <p:bldP spid="11" grpId="0"/>
      <p:bldP spid="4" grpId="0"/>
      <p:bldP spid="13" grpId="0"/>
      <p:bldP spid="14" grpId="0"/>
      <p:bldP spid="15" grpId="0"/>
      <p:bldP spid="17" grpId="0" animBg="1"/>
      <p:bldP spid="21" grpId="0"/>
      <p:bldP spid="23" grpId="0" animBg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029"/>
          <p:cNvSpPr txBox="1">
            <a:spLocks noRot="1" noChangeArrowheads="1"/>
          </p:cNvSpPr>
          <p:nvPr/>
        </p:nvSpPr>
        <p:spPr bwMode="auto">
          <a:xfrm>
            <a:off x="706672" y="411510"/>
            <a:ext cx="4746029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比和比值有什么联系与区别？</a:t>
            </a:r>
            <a:r>
              <a:rPr lang="zh-CN" altLang="en-US" sz="3600" b="1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600" b="1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AutoShape 1033"/>
          <p:cNvSpPr>
            <a:spLocks noChangeArrowheads="1"/>
          </p:cNvSpPr>
          <p:nvPr/>
        </p:nvSpPr>
        <p:spPr bwMode="auto">
          <a:xfrm>
            <a:off x="1796317" y="1193715"/>
            <a:ext cx="4956175" cy="1254572"/>
          </a:xfrm>
          <a:prstGeom prst="wedgeRoundRectCallout">
            <a:avLst>
              <a:gd name="adj1" fmla="val -59592"/>
              <a:gd name="adj2" fmla="val -18847"/>
              <a:gd name="adj3" fmla="val 16667"/>
            </a:avLst>
          </a:prstGeom>
          <a:solidFill>
            <a:srgbClr val="92D050"/>
          </a:solidFill>
          <a:ln w="9525">
            <a:noFill/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两者的联系：比值是比的前项除以后项所得的商，它通常用分数表示，而比也可以写成分数。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AutoShape 1037"/>
          <p:cNvSpPr>
            <a:spLocks noChangeArrowheads="1"/>
          </p:cNvSpPr>
          <p:nvPr/>
        </p:nvSpPr>
        <p:spPr bwMode="auto">
          <a:xfrm rot="10800000">
            <a:off x="1826459" y="2823741"/>
            <a:ext cx="5184104" cy="1692224"/>
          </a:xfrm>
          <a:prstGeom prst="wedgeRoundRectCallout">
            <a:avLst>
              <a:gd name="adj1" fmla="val -57855"/>
              <a:gd name="adj2" fmla="val 39767"/>
              <a:gd name="adj3" fmla="val 16667"/>
            </a:avLst>
          </a:prstGeom>
          <a:solidFill>
            <a:srgbClr val="92D050"/>
          </a:solidFill>
          <a:ln w="9525">
            <a:noFill/>
            <a:miter lim="800000"/>
          </a:ln>
        </p:spPr>
        <p:txBody>
          <a:bodyPr rot="1080000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它们的区别：比值是一个数，有时可以用小数或者整数表示，而比表示两个数的关系，不能用一个小数或一个整数表示。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2400" b="1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7410" name="Picture 2" descr="C:\Documents and Settings\Administrator\桌面\6年级\p051-03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23934"/>
            <a:ext cx="1440160" cy="1416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Documents and Settings\Administrator\桌面\6年级\p051-02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139702"/>
            <a:ext cx="1276132" cy="1715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9" grpId="0" animBg="1"/>
      <p:bldP spid="215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21178" y="396452"/>
            <a:ext cx="47523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比与除法、分数之间的联系。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18250" y="3364123"/>
          <a:ext cx="6875463" cy="13283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82218"/>
                <a:gridCol w="1227757"/>
                <a:gridCol w="2209974"/>
                <a:gridCol w="1227757"/>
                <a:gridCol w="1227757"/>
              </a:tblGrid>
              <a:tr h="442795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除法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被除数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÷(</a:t>
                      </a: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除号</a:t>
                      </a: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除数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商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42795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分数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分子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</a:t>
                      </a: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分数线</a:t>
                      </a: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分母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分数值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42795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前项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∶(</a:t>
                      </a: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比号</a:t>
                      </a: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后项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比值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380117" y="1323510"/>
                <a:ext cx="4320480" cy="718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 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 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 ÷ 4 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0117" y="1323510"/>
                <a:ext cx="4320480" cy="718979"/>
              </a:xfrm>
              <a:prstGeom prst="rect">
                <a:avLst/>
              </a:prstGeom>
              <a:blipFill rotWithShape="1">
                <a:blip r:embed="rId1"/>
                <a:stretch>
                  <a:fillRect l="-6" t="-24" r="5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1496619" y="1889654"/>
            <a:ext cx="461665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b="1" dirty="0"/>
              <a:t>…</a:t>
            </a:r>
            <a:endParaRPr lang="zh-CN" alt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920378" y="1889654"/>
            <a:ext cx="461665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b="1" dirty="0"/>
              <a:t>…</a:t>
            </a:r>
            <a:endParaRPr lang="zh-CN" alt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382043" y="1886796"/>
            <a:ext cx="461665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b="1" dirty="0"/>
              <a:t>…</a:t>
            </a:r>
            <a:endParaRPr lang="zh-CN" altLang="en-US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071264" y="2031395"/>
            <a:ext cx="461665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b="1" dirty="0"/>
              <a:t>…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237791" y="2410016"/>
            <a:ext cx="4261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前项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63910" y="2412874"/>
            <a:ext cx="4261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26997" y="2412874"/>
            <a:ext cx="4261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后项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75449" y="2391686"/>
            <a:ext cx="4261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68600" y="1889140"/>
            <a:ext cx="461665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b="1" dirty="0"/>
              <a:t>…</a:t>
            </a:r>
            <a:endParaRPr lang="zh-CN" altLang="en-US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792359" y="1889140"/>
            <a:ext cx="461665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b="1" dirty="0"/>
              <a:t>…</a:t>
            </a:r>
            <a:endParaRPr lang="zh-CN" altLang="en-US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254024" y="1886282"/>
            <a:ext cx="461665" cy="523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b="1" dirty="0"/>
              <a:t>…</a:t>
            </a:r>
            <a:endParaRPr lang="zh-CN" altLang="en-US" sz="2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109772" y="2409502"/>
            <a:ext cx="426119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3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3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59621" y="2293005"/>
            <a:ext cx="4261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63016" y="2268181"/>
            <a:ext cx="4261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24576" y="936501"/>
            <a:ext cx="538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82592" y="936501"/>
            <a:ext cx="1102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15689" y="915566"/>
            <a:ext cx="938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08493" y="1323510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01568" y="1523565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分数线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208493" y="1723620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1" grpId="0"/>
      <p:bldP spid="22" grpId="0"/>
      <p:bldP spid="23" grpId="0"/>
      <p:bldP spid="24" grpId="0"/>
      <p:bldP spid="25" grpId="0"/>
      <p:bldP spid="26" grpId="0"/>
      <p:bldP spid="28" grpId="0"/>
      <p:bldP spid="29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34961" y="267494"/>
            <a:ext cx="48167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比与除法、分数之间的区别。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16009" y="759870"/>
            <a:ext cx="83883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意义不同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比是表示两个量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的一种关系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除法是一种运算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分数则是一个数。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27818" y="1713977"/>
            <a:ext cx="83883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读法不同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比只能先读前项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分数只能先读分母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除法则是先读被除数。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27818" y="2668084"/>
            <a:ext cx="83883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表示方法不同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除法算式不能用分数表示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比可以用分数表示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但分数不一定表示两个量的比。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05896" y="3622191"/>
            <a:ext cx="838835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结果表达不同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除法一般要求出商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比只有要求计算比值时才通过计算求出比值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而分数本身就是一个数值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无需计算。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  <p:bldP spid="7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0" name="对象 32"/>
          <p:cNvGraphicFramePr>
            <a:graphicFrameLocks noChangeAspect="1"/>
          </p:cNvGraphicFramePr>
          <p:nvPr/>
        </p:nvGraphicFramePr>
        <p:xfrm>
          <a:off x="4518387" y="2340479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8" name="" r:id="rId1" imgW="114300" imgH="215900" progId="Equation.3">
                  <p:embed/>
                </p:oleObj>
              </mc:Choice>
              <mc:Fallback>
                <p:oleObj name="" r:id="rId1" imgW="114300" imgH="215900" progId="Equation.3">
                  <p:embed/>
                  <p:pic>
                    <p:nvPicPr>
                      <p:cNvPr id="0" name="图片 153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8387" y="2340479"/>
                        <a:ext cx="114300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charset="-122"/>
                <a:cs typeface="Times New Roman" panose="02020603050405020304" pitchFamily="18" charset="0"/>
              </a:rPr>
              <a:t>课堂练习</a:t>
            </a:r>
            <a:endParaRPr lang="zh-CN" altLang="en-US" sz="3200" b="1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charset="-122"/>
              <a:cs typeface="Times New Roman" panose="02020603050405020304" pitchFamily="18" charset="0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66" y="120231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" name="Picture 10" descr="C:\Documents and Settings\Administrator\桌面\6年级\p002-03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66" y="1089418"/>
            <a:ext cx="1175970" cy="52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5656" y="1696096"/>
            <a:ext cx="6556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李兰和张丽所用时间的比（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）；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75656" y="2421441"/>
            <a:ext cx="6556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张丽和李兰所行路程的比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    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）；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75656" y="3213529"/>
            <a:ext cx="6556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李兰和张丽所行路程的比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     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）；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75656" y="3933609"/>
            <a:ext cx="64122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张丽和李兰所用时间的比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   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5940152" y="1696096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4∶5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800639" y="2421441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240∶200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5811614" y="3224624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200∶240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940151" y="3933609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5∶4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2126</Words>
  <Application>WPS 演示</Application>
  <PresentationFormat>全屏显示(16:9)</PresentationFormat>
  <Paragraphs>399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41" baseType="lpstr">
      <vt:lpstr>Arial</vt:lpstr>
      <vt:lpstr>宋体</vt:lpstr>
      <vt:lpstr>Wingdings</vt:lpstr>
      <vt:lpstr>黑体</vt:lpstr>
      <vt:lpstr>Calibri</vt:lpstr>
      <vt:lpstr>Times New Roman</vt:lpstr>
      <vt:lpstr>楷体</vt:lpstr>
      <vt:lpstr>幼圆</vt:lpstr>
      <vt:lpstr>Cambria Math</vt:lpstr>
      <vt:lpstr>Times New Roman</vt:lpstr>
      <vt:lpstr>华文新魏</vt:lpstr>
      <vt:lpstr>楷体_GB2312</vt:lpstr>
      <vt:lpstr>微软雅黑</vt:lpstr>
      <vt:lpstr>Arial Unicode MS</vt:lpstr>
      <vt:lpstr>Comic Sans MS</vt:lpstr>
      <vt:lpstr>等线</vt:lpstr>
      <vt:lpstr>Calibri Light</vt:lpstr>
      <vt:lpstr>Cambria Math</vt:lpstr>
      <vt:lpstr>Office 主题</vt:lpstr>
      <vt:lpstr>2_自定义设计方案</vt:lpstr>
      <vt:lpstr>1_自定义设计方案</vt:lpstr>
      <vt:lpstr>自定义设计方案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146</cp:revision>
  <dcterms:created xsi:type="dcterms:W3CDTF">2018-09-11T05:46:00Z</dcterms:created>
  <dcterms:modified xsi:type="dcterms:W3CDTF">2023-08-29T00:58:10Z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B0FE0FE6E2464553B6756887F59FC404_12</vt:lpwstr>
  </property>
</Properties>
</file>