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5" r:id="rId3"/>
    <p:sldMasterId id="2147483677" r:id="rId4"/>
  </p:sldMasterIdLst>
  <p:notesMasterIdLst>
    <p:notesMasterId r:id="rId21"/>
  </p:notesMasterIdLst>
  <p:sldIdLst>
    <p:sldId id="547" r:id="rId5"/>
    <p:sldId id="510" r:id="rId6"/>
    <p:sldId id="555" r:id="rId7"/>
    <p:sldId id="564" r:id="rId8"/>
    <p:sldId id="578" r:id="rId9"/>
    <p:sldId id="579" r:id="rId10"/>
    <p:sldId id="580" r:id="rId11"/>
    <p:sldId id="581" r:id="rId12"/>
    <p:sldId id="582" r:id="rId13"/>
    <p:sldId id="583" r:id="rId14"/>
    <p:sldId id="585" r:id="rId15"/>
    <p:sldId id="584" r:id="rId16"/>
    <p:sldId id="589" r:id="rId17"/>
    <p:sldId id="586" r:id="rId18"/>
    <p:sldId id="588" r:id="rId19"/>
    <p:sldId id="587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Impact" panose="020B0806030902050204" pitchFamily="34" charset="0"/>
      <p:regular r:id="rId26"/>
    </p:embeddedFont>
    <p:embeddedFont>
      <p:font typeface="微软雅黑" panose="020B0503020204020204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Calibri" panose="020F0502020204030204"/>
      <p:regular r:id="rId32"/>
      <p:bold r:id="rId33"/>
      <p:italic r:id="rId34"/>
      <p:boldItalic r:id="rId35"/>
    </p:embeddedFont>
    <p:embeddedFont>
      <p:font typeface="楷体" panose="02010609060101010101" charset="-122"/>
      <p:regular r:id="rId36"/>
    </p:embeddedFont>
    <p:embeddedFont>
      <p:font typeface="幼圆" panose="02010509060101010101" charset="-122"/>
      <p:regular r:id="rId37"/>
    </p:embeddedFont>
  </p:embeddedFontLst>
  <p:custDataLst>
    <p:tags r:id="rId38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086" autoAdjust="0"/>
  </p:normalViewPr>
  <p:slideViewPr>
    <p:cSldViewPr showGuides="1">
      <p:cViewPr varScale="1">
        <p:scale>
          <a:sx n="119" d="100"/>
          <a:sy n="119" d="100"/>
        </p:scale>
        <p:origin x="-132" y="-96"/>
      </p:cViewPr>
      <p:guideLst>
        <p:guide orient="horz" pos="162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.xml"/><Relationship Id="rId37" Type="http://schemas.openxmlformats.org/officeDocument/2006/relationships/font" Target="fonts/font13.fntdata"/><Relationship Id="rId36" Type="http://schemas.openxmlformats.org/officeDocument/2006/relationships/font" Target="fonts/font12.fntdata"/><Relationship Id="rId35" Type="http://schemas.openxmlformats.org/officeDocument/2006/relationships/font" Target="fonts/font11.fntdata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40976FD-DAA1-4105-A2D0-F4B0798D352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B545D6-153E-4600-8662-878609B873F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6B7497-E6C3-424E-8CC0-947DE7D8BC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349E73-3D9E-4505-AB09-E55038CD16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F649D41-06C8-49EF-89E3-71A2DFCCDD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8BD419B-5D2C-4C75-B695-FA86C59762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024152-F654-4F89-BD14-A6C71B69895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AEEA5F-53E2-41D1-A5EE-016CDF165E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34D33D-500A-4415-AF76-F7C082E38F4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F86ED3-D2F4-4AAE-84B7-15B1C3C092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80DAA4-0332-428B-9260-40C42E16E8C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63FC21A-0D61-4BD8-B15C-63CE4FC00B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3DC418C-B804-4ADE-9387-52D600BF88B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A1108B2-3783-41DD-976F-B292ACBAD8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8C98569-120B-4FEF-9F8E-1662D8F109E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FE1D2FB-622E-41ED-A916-8E70DB1616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D3B056C-049A-4A9C-ABF3-A0639B6F3B1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956DD6-8709-4D75-93F5-A42D37A61B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73EF867-6A38-4959-AF2B-187F41F3E5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9E0F785-6A5A-4121-BEC4-2AC7C96D26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B6CBB9-B3EC-40EF-9D95-78FAC3552E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423230-1E0E-4941-AB36-4E8283189E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E12EC7D-718B-4FE3-A32F-5B85CF71FB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A0E122F-7E3D-41E9-B43B-96A94E3C31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slide" Target="../slides/slid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9" Type="http://schemas.openxmlformats.org/officeDocument/2006/relationships/theme" Target="../theme/theme3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1030" name="图片 7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 userDrawn="1"/>
        </p:nvSpPr>
        <p:spPr>
          <a:xfrm>
            <a:off x="179388" y="93663"/>
            <a:ext cx="15843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整理与复习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32" name="组合 9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20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slide" Target="slide10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15.xml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5" Type="http://schemas.openxmlformats.org/officeDocument/2006/relationships/slideLayout" Target="../slideLayouts/slideLayout15.xml"/><Relationship Id="rId14" Type="http://schemas.openxmlformats.org/officeDocument/2006/relationships/image" Target="../media/image35.png"/><Relationship Id="rId13" Type="http://schemas.openxmlformats.org/officeDocument/2006/relationships/image" Target="../media/image34.png"/><Relationship Id="rId12" Type="http://schemas.openxmlformats.org/officeDocument/2006/relationships/image" Target="../media/image33.png"/><Relationship Id="rId11" Type="http://schemas.openxmlformats.org/officeDocument/2006/relationships/image" Target="../media/image32.png"/><Relationship Id="rId10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9.xml"/><Relationship Id="rId7" Type="http://schemas.openxmlformats.org/officeDocument/2006/relationships/slide" Target="slide3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image" Target="../media/image7.png"/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25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0751" name="组合 28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3075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51470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单圆角矩形 31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3" name="单圆角矩形 32"/>
          <p:cNvSpPr/>
          <p:nvPr/>
        </p:nvSpPr>
        <p:spPr>
          <a:xfrm>
            <a:off x="2376488" y="3724275"/>
            <a:ext cx="1798637" cy="43338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4" name="单圆角矩形 33"/>
          <p:cNvSpPr/>
          <p:nvPr/>
        </p:nvSpPr>
        <p:spPr>
          <a:xfrm>
            <a:off x="4987925" y="2952750"/>
            <a:ext cx="1798638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5" name="单圆角矩形 34"/>
          <p:cNvSpPr/>
          <p:nvPr/>
        </p:nvSpPr>
        <p:spPr>
          <a:xfrm>
            <a:off x="2339975" y="2952750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73528" y="1435155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整理与复习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72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37">
            <a:hlinkClick r:id="rId2" action="ppaction://hlinksldjump"/>
          </p:cNvPr>
          <p:cNvSpPr/>
          <p:nvPr/>
        </p:nvSpPr>
        <p:spPr>
          <a:xfrm>
            <a:off x="2362073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整体回顾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圆角矩形 38">
            <a:hlinkClick r:id="rId3" action="ppaction://hlinksldjump"/>
          </p:cNvPr>
          <p:cNvSpPr/>
          <p:nvPr/>
        </p:nvSpPr>
        <p:spPr>
          <a:xfrm>
            <a:off x="50478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0" name="圆角矩形 39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0739" name="矩形 40"/>
          <p:cNvSpPr>
            <a:spLocks noChangeArrowheads="1"/>
          </p:cNvSpPr>
          <p:nvPr/>
        </p:nvSpPr>
        <p:spPr bwMode="auto">
          <a:xfrm>
            <a:off x="912813" y="519113"/>
            <a:ext cx="2196755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</a:rPr>
              <a:t>分数除法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484212" y="363180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综合运用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074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44" name="组合 43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0745" name="图片 4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1781" y="1367155"/>
            <a:ext cx="757237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24"/>
          <p:cNvGrpSpPr/>
          <p:nvPr/>
        </p:nvGrpSpPr>
        <p:grpSpPr bwMode="auto">
          <a:xfrm>
            <a:off x="208330" y="424739"/>
            <a:ext cx="2266950" cy="561975"/>
            <a:chOff x="192082" y="439395"/>
            <a:chExt cx="2266690" cy="561692"/>
          </a:xfrm>
        </p:grpSpPr>
        <p:pic>
          <p:nvPicPr>
            <p:cNvPr id="20" name="图片 2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+mn-lt"/>
                  <a:ea typeface="幼圆" panose="02010509060101010101" charset="-122"/>
                </a:rPr>
                <a:t>综合运用</a:t>
              </a:r>
              <a:endParaRPr lang="zh-CN" altLang="en-US" sz="3200" b="1" dirty="0">
                <a:solidFill>
                  <a:srgbClr val="875000"/>
                </a:solidFill>
                <a:latin typeface="+mn-lt"/>
                <a:ea typeface="幼圆" panose="020105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49018" y="1105545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找出下列每个数的倒数。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674482" y="1791017"/>
                <a:ext cx="489236" cy="898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+mn-lt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+mn-lt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4482" y="1791017"/>
                <a:ext cx="489236" cy="898003"/>
              </a:xfrm>
              <a:prstGeom prst="rect">
                <a:avLst/>
              </a:prstGeom>
              <a:blipFill rotWithShape="1">
                <a:blip r:embed="rId3"/>
                <a:stretch>
                  <a:fillRect l="-127" t="-35" r="56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592939" y="1787940"/>
                <a:ext cx="704039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+mn-lt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+mn-lt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939" y="1787940"/>
                <a:ext cx="704039" cy="901785"/>
              </a:xfrm>
              <a:prstGeom prst="rect">
                <a:avLst/>
              </a:prstGeom>
              <a:blipFill rotWithShape="1">
                <a:blip r:embed="rId4"/>
                <a:stretch>
                  <a:fillRect l="-15" t="-46" r="81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5489669" y="2966582"/>
                <a:ext cx="489236" cy="9019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+mn-lt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+mn-lt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669" y="2966582"/>
                <a:ext cx="489236" cy="901978"/>
              </a:xfrm>
              <a:prstGeom prst="rect">
                <a:avLst/>
              </a:prstGeom>
              <a:blipFill rotWithShape="1">
                <a:blip r:embed="rId5"/>
                <a:stretch>
                  <a:fillRect l="-19" t="-55" r="7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564347" y="1988310"/>
            <a:ext cx="41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9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75656" y="3272118"/>
            <a:ext cx="775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0.5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67001" y="3267010"/>
            <a:ext cx="41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089537" y="2304702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5921717" y="3469179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4098260" y="3528620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2136836" y="3533728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5885135" y="2238832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>
            <a:off x="4180501" y="2293614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2568884" y="1855348"/>
                <a:ext cx="489236" cy="8961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884" y="1855348"/>
                <a:ext cx="489236" cy="896143"/>
              </a:xfrm>
              <a:prstGeom prst="rect">
                <a:avLst/>
              </a:prstGeom>
              <a:blipFill rotWithShape="1">
                <a:blip r:embed="rId6"/>
                <a:stretch>
                  <a:fillRect l="-63" t="-57" r="12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4642344" y="1800566"/>
                <a:ext cx="704039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344" y="1800566"/>
                <a:ext cx="704039" cy="898964"/>
              </a:xfrm>
              <a:prstGeom prst="rect">
                <a:avLst/>
              </a:prstGeom>
              <a:blipFill rotWithShape="1">
                <a:blip r:embed="rId7"/>
                <a:stretch>
                  <a:fillRect l="-70" t="-38" r="45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6365369" y="1855348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5369" y="1855348"/>
                <a:ext cx="489236" cy="901785"/>
              </a:xfrm>
              <a:prstGeom prst="rect">
                <a:avLst/>
              </a:prstGeom>
              <a:blipFill rotWithShape="1">
                <a:blip r:embed="rId8"/>
                <a:stretch>
                  <a:fillRect l="-26" t="-57" r="85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2568884" y="3267010"/>
                <a:ext cx="489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+mn-lt"/>
                        </a:rPr>
                        <m:t>𝟐</m:t>
                      </m:r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884" y="3267010"/>
                <a:ext cx="489236" cy="523220"/>
              </a:xfrm>
              <a:prstGeom prst="rect">
                <a:avLst/>
              </a:prstGeom>
              <a:blipFill rotWithShape="1">
                <a:blip r:embed="rId9"/>
                <a:stretch>
                  <a:fillRect l="-63" t="-109" r="122" b="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4642344" y="326701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6404903" y="2966582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4903" y="2966582"/>
                <a:ext cx="489236" cy="901785"/>
              </a:xfrm>
              <a:prstGeom prst="rect">
                <a:avLst/>
              </a:prstGeom>
              <a:blipFill rotWithShape="1">
                <a:blip r:embed="rId10"/>
                <a:stretch>
                  <a:fillRect l="-60" t="-55" r="118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54"/>
              <p:cNvSpPr txBox="1"/>
              <p:nvPr/>
            </p:nvSpPr>
            <p:spPr>
              <a:xfrm>
                <a:off x="1526562" y="3018286"/>
                <a:ext cx="48923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+mn-lt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+mn-lt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+mn-lt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6562" y="3018286"/>
                <a:ext cx="489236" cy="898964"/>
              </a:xfrm>
              <a:prstGeom prst="rect">
                <a:avLst/>
              </a:prstGeom>
              <a:blipFill rotWithShape="1">
                <a:blip r:embed="rId11"/>
                <a:stretch>
                  <a:fillRect l="-4" t="-15" r="63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5551952" y="532312"/>
            <a:ext cx="3467991" cy="1096225"/>
          </a:xfrm>
          <a:prstGeom prst="wedgeRoundRectCallout">
            <a:avLst>
              <a:gd name="adj1" fmla="val 34666"/>
              <a:gd name="adj2" fmla="val 9996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dirty="0">
              <a:solidFill>
                <a:srgbClr val="7030A0"/>
              </a:solidFill>
              <a:latin typeface="+mn-lt"/>
              <a:ea typeface="楷体" panose="02010609060101010101" charset="-122"/>
            </a:endParaRPr>
          </a:p>
        </p:txBody>
      </p:sp>
      <p:pic>
        <p:nvPicPr>
          <p:cNvPr id="7172" name="Picture 4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773" y="3748415"/>
            <a:ext cx="1169418" cy="121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Documents and Settings\Administrator\桌面\6年级\p003-01-0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57189" y="1928900"/>
            <a:ext cx="1147467" cy="116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2803538" y="4062003"/>
            <a:ext cx="2101134" cy="535531"/>
          </a:xfrm>
          <a:prstGeom prst="wedgeRoundRectCallout">
            <a:avLst>
              <a:gd name="adj1" fmla="val 67964"/>
              <a:gd name="adj2" fmla="val 2060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dirty="0">
              <a:solidFill>
                <a:srgbClr val="7030A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8155" y="505380"/>
            <a:ext cx="3368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求一个数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(0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除外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的倒数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只要把这个数的分子、分母调换位置。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0593" y="4062003"/>
            <a:ext cx="2286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的倒数还是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7" grpId="0"/>
      <p:bldP spid="28" grpId="0"/>
      <p:bldP spid="10" grpId="0"/>
      <p:bldP spid="35" grpId="0"/>
      <p:bldP spid="35" grpId="1"/>
      <p:bldP spid="35" grpId="2"/>
      <p:bldP spid="36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55" grpId="1"/>
      <p:bldP spid="56" grpId="0" animBg="1"/>
      <p:bldP spid="32" grpId="0" animBg="1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1781" y="1367155"/>
            <a:ext cx="757237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219270" y="699542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算一算</a:t>
            </a:r>
            <a:r>
              <a:rPr lang="zh-CN" altLang="en-US" b="1" dirty="0">
                <a:solidFill>
                  <a:prstClr val="black"/>
                </a:solidFill>
              </a:rPr>
              <a:t>。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1209160" y="1338628"/>
                <a:ext cx="1222642" cy="898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160" y="1338628"/>
                <a:ext cx="1222642" cy="898003"/>
              </a:xfrm>
              <a:prstGeom prst="rect">
                <a:avLst/>
              </a:prstGeom>
              <a:blipFill rotWithShape="1">
                <a:blip r:embed="rId2"/>
                <a:stretch>
                  <a:fillRect l="-10" t="-5" r="32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2875151" y="1367155"/>
                <a:ext cx="1222642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</a:rPr>
                        <m:t>𝟗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151" y="1367155"/>
                <a:ext cx="1222642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41" r="1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4647588" y="1387634"/>
                <a:ext cx="1222642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7588" y="1387634"/>
                <a:ext cx="1222642" cy="910570"/>
              </a:xfrm>
              <a:prstGeom prst="rect">
                <a:avLst/>
              </a:prstGeom>
              <a:blipFill rotWithShape="1">
                <a:blip r:embed="rId4"/>
                <a:stretch>
                  <a:fillRect l="-2" t="-17" r="24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6733734" y="1387634"/>
                <a:ext cx="1222642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3734" y="1387634"/>
                <a:ext cx="1222642" cy="901785"/>
              </a:xfrm>
              <a:prstGeom prst="rect">
                <a:avLst/>
              </a:prstGeom>
              <a:blipFill rotWithShape="1">
                <a:blip r:embed="rId5"/>
                <a:stretch>
                  <a:fillRect l="-16" t="-18" r="38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005709" y="2237336"/>
                <a:ext cx="1578894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709" y="2237336"/>
                <a:ext cx="1578894" cy="901785"/>
              </a:xfrm>
              <a:prstGeom prst="rect">
                <a:avLst/>
              </a:prstGeom>
              <a:blipFill rotWithShape="1">
                <a:blip r:embed="rId6"/>
                <a:stretch>
                  <a:fillRect l="-32" t="-26" r="1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2843808" y="2298204"/>
                <a:ext cx="1578894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𝟗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2298204"/>
                <a:ext cx="1578894" cy="910570"/>
              </a:xfrm>
              <a:prstGeom prst="rect">
                <a:avLst/>
              </a:prstGeom>
              <a:blipFill rotWithShape="1">
                <a:blip r:embed="rId7"/>
                <a:stretch>
                  <a:fillRect l="-18" t="-15" r="3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572000" y="2389736"/>
                <a:ext cx="1578894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389736"/>
                <a:ext cx="1578894" cy="901785"/>
              </a:xfrm>
              <a:prstGeom prst="rect">
                <a:avLst/>
              </a:prstGeom>
              <a:blipFill rotWithShape="1">
                <a:blip r:embed="rId8"/>
                <a:stretch>
                  <a:fillRect t="-26" r="18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6449490" y="2389735"/>
                <a:ext cx="1578894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800" b="1" i="0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9490" y="2389735"/>
                <a:ext cx="1578894" cy="910570"/>
              </a:xfrm>
              <a:prstGeom prst="rect">
                <a:avLst/>
              </a:prstGeom>
              <a:blipFill rotWithShape="1">
                <a:blip r:embed="rId9"/>
                <a:stretch>
                  <a:fillRect l="-27" t="-25" r="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827584" y="3291520"/>
                <a:ext cx="1162882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𝟐𝟏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291520"/>
                <a:ext cx="1162882" cy="898964"/>
              </a:xfrm>
              <a:prstGeom prst="rect">
                <a:avLst/>
              </a:prstGeom>
              <a:blipFill rotWithShape="1">
                <a:blip r:embed="rId10"/>
                <a:stretch>
                  <a:fillRect l="-15" t="-35" r="32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2872410" y="3408976"/>
                <a:ext cx="116288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𝟏𝟓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2410" y="3408976"/>
                <a:ext cx="1162882" cy="523220"/>
              </a:xfrm>
              <a:prstGeom prst="rect">
                <a:avLst/>
              </a:prstGeom>
              <a:blipFill rotWithShape="1">
                <a:blip r:embed="rId11"/>
                <a:stretch>
                  <a:fillRect l="-26" t="-57" r="4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4641633" y="3431256"/>
                <a:ext cx="948080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1633" y="3431256"/>
                <a:ext cx="948080" cy="901785"/>
              </a:xfrm>
              <a:prstGeom prst="rect">
                <a:avLst/>
              </a:prstGeom>
              <a:blipFill rotWithShape="1">
                <a:blip r:embed="rId12"/>
                <a:stretch>
                  <a:fillRect l="-44" t="-39" r="47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6661289" y="3443920"/>
                <a:ext cx="1162882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1289" y="3443920"/>
                <a:ext cx="1162882" cy="901785"/>
              </a:xfrm>
              <a:prstGeom prst="rect">
                <a:avLst/>
              </a:prstGeom>
              <a:blipFill rotWithShape="1">
                <a:blip r:embed="rId13"/>
                <a:stretch>
                  <a:fillRect l="-12" t="-35" r="29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 descr="C:\Documents and Settings\Administrator\桌面\6年级\p083-01-0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43670" y="542774"/>
            <a:ext cx="915844" cy="123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4704588" y="500293"/>
            <a:ext cx="2928599" cy="814003"/>
          </a:xfrm>
          <a:prstGeom prst="wedgeRoundRectCallout">
            <a:avLst>
              <a:gd name="adj1" fmla="val 59403"/>
              <a:gd name="adj2" fmla="val 4778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8843" y="449851"/>
            <a:ext cx="3004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一个数除以分数等于这个数乘分数的倒数。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/>
      <p:bldP spid="30" grpId="0"/>
      <p:bldP spid="32" grpId="0"/>
      <p:bldP spid="33" grpId="0"/>
      <p:bldP spid="22" grpId="0"/>
      <p:bldP spid="23" grpId="0"/>
      <p:bldP spid="24" grpId="0"/>
      <p:bldP spid="25" grpId="0"/>
      <p:bldP spid="26" grpId="0"/>
      <p:bldP spid="31" grpId="0"/>
      <p:bldP spid="34" grpId="0"/>
      <p:bldP spid="37" grpId="0"/>
      <p:bldP spid="20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6270" y="580185"/>
            <a:ext cx="757237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40936" y="2805383"/>
                <a:ext cx="8064897" cy="9858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⑵洞庭湖的面积约是</a:t>
                </a:r>
                <a:r>
                  <a:rPr lang="en-US" altLang="zh-CN" sz="2400" b="1" dirty="0">
                    <a:latin typeface="+mn-lt"/>
                    <a:ea typeface="楷体" panose="02010609060101010101" charset="-122"/>
                  </a:rPr>
                  <a:t>2700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 smtClean="0">
                            <a:latin typeface="+mn-lt"/>
                            <a:ea typeface="楷体" panose="02010609060101010101" charset="-122"/>
                          </a:rPr>
                        </m:ctrlPr>
                      </m:sSupPr>
                      <m:e>
                        <m:r>
                          <a:rPr lang="en-US" altLang="zh-CN" sz="2400" b="1" i="1" dirty="0" smtClean="0">
                            <a:latin typeface="+mn-lt"/>
                            <a:ea typeface="楷体" panose="02010609060101010101" charset="-122"/>
                          </a:rPr>
                          <m:t>𝒌𝒎</m:t>
                        </m:r>
                      </m:e>
                      <m:sup>
                        <m:r>
                          <a:rPr lang="en-US" altLang="zh-CN" sz="2400" b="1" i="1" dirty="0" smtClean="0">
                            <a:latin typeface="+mn-lt"/>
                            <a:ea typeface="楷体" panose="02010609060101010101" charset="-122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，是青海湖面积的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1" smtClean="0">
                            <a:latin typeface="+mn-lt"/>
                            <a:ea typeface="楷体" panose="02010609060101010101" charset="-122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charset="-122"/>
                  </a:rPr>
                  <a:t>。青海湖的面积约是多少平方千米？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936" y="2805383"/>
                <a:ext cx="8064897" cy="985847"/>
              </a:xfrm>
              <a:prstGeom prst="rect">
                <a:avLst/>
              </a:prstGeom>
              <a:blipFill rotWithShape="1">
                <a:blip r:embed="rId2"/>
                <a:stretch>
                  <a:fillRect l="-7" t="-60" r="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/>
          <p:cNvSpPr/>
          <p:nvPr/>
        </p:nvSpPr>
        <p:spPr>
          <a:xfrm>
            <a:off x="1209319" y="4115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解决问题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40937" y="926342"/>
                <a:ext cx="8064896" cy="18980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⑴根据以下信息，提出数学问题，并说出相应的等量关系。</a:t>
                </a:r>
                <a:endPara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charset="-122"/>
                </a:endParaRPr>
              </a:p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黄龙沟内有八大彩池群。其中，明镜池群有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180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个彩池，约占争艳池群的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，约占浴玉池群的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𝟐𝟑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。浴玉池群是全部彩池的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…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937" y="926342"/>
                <a:ext cx="8064896" cy="1898020"/>
              </a:xfrm>
              <a:prstGeom prst="rect">
                <a:avLst/>
              </a:prstGeom>
              <a:blipFill rotWithShape="1">
                <a:blip r:embed="rId3"/>
                <a:stretch>
                  <a:fillRect l="-7" t="-27" r="4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89755" y="3791230"/>
                <a:ext cx="8116077" cy="1016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⑶饲养小组养了白、黑、灰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3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种兔，其中白兔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18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只，黑兔的只数是白兔的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，又是灰兔的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。灰兔有多少只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?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755" y="3791230"/>
                <a:ext cx="8116077" cy="1016689"/>
              </a:xfrm>
              <a:prstGeom prst="rect">
                <a:avLst/>
              </a:prstGeom>
              <a:blipFill rotWithShape="1">
                <a:blip r:embed="rId4"/>
                <a:stretch>
                  <a:fillRect l="-2" t="-28" r="4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6557" y="455856"/>
            <a:ext cx="2713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解答：问题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⑴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63" y="979076"/>
            <a:ext cx="36746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全部彩池有多少个？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465635" y="1970776"/>
                <a:ext cx="4698653" cy="7126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争艳池群的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𝟏𝟏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楷体" panose="02010609060101010101" charset="-122"/>
                      </a:rPr>
                      <m:t>＝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明镜池群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635" y="1970776"/>
                <a:ext cx="4698653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12" t="-52" r="5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465635" y="2722059"/>
                <a:ext cx="4240833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浴玉池群的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𝟐𝟑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charset="-122"/>
                      </a:rPr>
                      <m:t>＝</m:t>
                    </m:r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明镜池群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635" y="2722059"/>
                <a:ext cx="4240833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3" t="-63" r="5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696079" y="2018661"/>
            <a:ext cx="1782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等量关系：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465635" y="3425841"/>
                <a:ext cx="4285254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全部彩池的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charset="-122"/>
                      </a:rPr>
                      <m:t>＝</m:t>
                    </m:r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浴玉池群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635" y="3425841"/>
                <a:ext cx="4285254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13" t="-2" r="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899592" y="977293"/>
            <a:ext cx="21001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数学问题：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74748" y="4366200"/>
            <a:ext cx="49974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+mn-lt"/>
                <a:ea typeface="楷体" panose="02010609060101010101" charset="-122"/>
              </a:rPr>
              <a:t>答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: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青海湖的面积约是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3900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平方千米。 </a:t>
            </a:r>
            <a:endParaRPr lang="zh-CN" altLang="zh-CN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54244" y="1262822"/>
            <a:ext cx="73245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+mn-lt"/>
                <a:ea typeface="楷体" panose="02010609060101010101" charset="-122"/>
              </a:rPr>
              <a:t>解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: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设青海湖的面积约</a:t>
            </a:r>
            <a:r>
              <a:rPr lang="zh-CN" altLang="en-US" sz="2800" b="1" dirty="0" smtClean="0">
                <a:latin typeface="+mn-lt"/>
                <a:ea typeface="楷体" panose="02010609060101010101" charset="-122"/>
              </a:rPr>
              <a:t>是</a:t>
            </a:r>
            <a:r>
              <a:rPr lang="en-US" altLang="zh-CN" sz="28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+mn-lt"/>
                <a:ea typeface="楷体" panose="02010609060101010101" charset="-122"/>
              </a:rPr>
              <a:t>平方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千米。</a:t>
            </a:r>
            <a:endParaRPr lang="zh-CN" altLang="zh-CN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流程图: 可选过程 10"/>
              <p:cNvSpPr/>
              <p:nvPr/>
            </p:nvSpPr>
            <p:spPr>
              <a:xfrm>
                <a:off x="1624100" y="1784473"/>
                <a:ext cx="6942749" cy="56116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ea typeface="楷体" panose="02010609060101010101" charset="-122"/>
                  </a:rPr>
                  <a:t>根据：“青海湖面积的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楷体" panose="02010609060101010101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楷体" panose="02010609060101010101" charset="-122"/>
                          </a:rPr>
                          <m:t>𝟏𝟑</m:t>
                        </m:r>
                      </m:den>
                    </m:f>
                    <m:r>
                      <a:rPr lang="en-US" altLang="zh-CN" sz="2400" b="1" i="1">
                        <a:solidFill>
                          <a:schemeClr val="tx1"/>
                        </a:solidFill>
                        <a:latin typeface="Cambria Math" panose="02040503050406030204" charset="0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ea typeface="楷体" panose="02010609060101010101" charset="-122"/>
                  </a:rPr>
                  <a:t>洞庭湖的面积”可得：</a:t>
                </a:r>
                <a:endParaRPr lang="zh-CN" altLang="en-US" sz="2400" b="1" dirty="0">
                  <a:solidFill>
                    <a:schemeClr val="tx1"/>
                  </a:solidFill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1" name="流程图: 可选过程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100" y="1784473"/>
                <a:ext cx="6942749" cy="56116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6" t="-22" r="1" b="10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997931" y="2211710"/>
                <a:ext cx="1944763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n-lt"/>
                    <a:ea typeface="楷体" panose="02010609060101010101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2700</a:t>
                </a:r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931" y="2211710"/>
                <a:ext cx="1944763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1" t="-1" r="32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091018" y="2941869"/>
                <a:ext cx="221406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+mn-lt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2700÷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</a:rPr>
                          <m:t>𝟏𝟑</m:t>
                        </m:r>
                      </m:den>
                    </m:f>
                  </m:oMath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1018" y="2941869"/>
                <a:ext cx="2214068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7" t="-77" r="19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091018" y="3656552"/>
                <a:ext cx="221406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+mn-lt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2700×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</a:rPr>
                          <m:t>𝟏𝟑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1018" y="3656552"/>
                <a:ext cx="2214068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27" t="-31" r="19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2096132" y="4335423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+mn-lt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3900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556" y="716122"/>
            <a:ext cx="2713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解答：问题⑵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3" y="1173823"/>
            <a:ext cx="1944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分析理解：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23728" y="119640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画线段图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8" name="WordArt 13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30739" y="3353068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灰兔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39655" y="3691871"/>
            <a:ext cx="3301318" cy="114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34" name="组合 9233"/>
          <p:cNvGrpSpPr/>
          <p:nvPr/>
        </p:nvGrpSpPr>
        <p:grpSpPr>
          <a:xfrm>
            <a:off x="2239655" y="3562936"/>
            <a:ext cx="3301318" cy="108000"/>
            <a:chOff x="5604310" y="3569651"/>
            <a:chExt cx="3301318" cy="27267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604310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252382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920251" y="3569651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620534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257556" y="3575406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905628" y="3581052"/>
              <a:ext cx="0" cy="2612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220596" y="2994618"/>
            <a:ext cx="2050910" cy="89980"/>
            <a:chOff x="7060745" y="1054442"/>
            <a:chExt cx="1315941" cy="105763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7060745" y="1056721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8376686" y="1054442"/>
              <a:ext cx="0" cy="10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直接连接符 74"/>
          <p:cNvCxnSpPr/>
          <p:nvPr/>
        </p:nvCxnSpPr>
        <p:spPr>
          <a:xfrm>
            <a:off x="2263874" y="2397638"/>
            <a:ext cx="3019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9" name="直接连接符 9238"/>
          <p:cNvCxnSpPr/>
          <p:nvPr/>
        </p:nvCxnSpPr>
        <p:spPr>
          <a:xfrm flipH="1">
            <a:off x="4279330" y="2159824"/>
            <a:ext cx="7826" cy="880753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0" name="左大括号 9239"/>
          <p:cNvSpPr/>
          <p:nvPr/>
        </p:nvSpPr>
        <p:spPr>
          <a:xfrm rot="16200000">
            <a:off x="3721315" y="2274942"/>
            <a:ext cx="299882" cy="3301320"/>
          </a:xfrm>
          <a:prstGeom prst="leftBrace">
            <a:avLst>
              <a:gd name="adj1" fmla="val 8333"/>
              <a:gd name="adj2" fmla="val 5125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3" name="左大括号 82"/>
          <p:cNvSpPr/>
          <p:nvPr/>
        </p:nvSpPr>
        <p:spPr>
          <a:xfrm rot="5400000">
            <a:off x="3681440" y="653347"/>
            <a:ext cx="184572" cy="3019704"/>
          </a:xfrm>
          <a:prstGeom prst="leftBrace">
            <a:avLst>
              <a:gd name="adj1" fmla="val 8333"/>
              <a:gd name="adj2" fmla="val 531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801359" y="2024651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白兔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42" name="矩形 9241"/>
          <p:cNvSpPr/>
          <p:nvPr/>
        </p:nvSpPr>
        <p:spPr>
          <a:xfrm>
            <a:off x="3287846" y="165927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latin typeface="楷体" panose="02010609060101010101" charset="-122"/>
                <a:ea typeface="楷体" panose="02010609060101010101" charset="-122"/>
              </a:rPr>
              <a:t>18</a:t>
            </a:r>
            <a:r>
              <a:rPr lang="zh-CN" altLang="en-US" sz="1800" b="1" dirty="0">
                <a:latin typeface="楷体" panose="02010609060101010101" charset="-122"/>
                <a:ea typeface="楷体" panose="02010609060101010101" charset="-122"/>
              </a:rPr>
              <a:t>只</a:t>
            </a:r>
            <a:endParaRPr lang="zh-CN" altLang="en-US" sz="1800" b="1" dirty="0"/>
          </a:p>
        </p:txBody>
      </p:sp>
      <p:sp>
        <p:nvSpPr>
          <p:cNvPr id="90" name="矩形 89"/>
          <p:cNvSpPr/>
          <p:nvPr/>
        </p:nvSpPr>
        <p:spPr>
          <a:xfrm>
            <a:off x="3664666" y="3920157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只</a:t>
            </a:r>
            <a:endParaRPr lang="zh-CN" altLang="en-US" b="1" dirty="0"/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96848" y="2638716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黑兔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63875" y="2314011"/>
            <a:ext cx="3019702" cy="81369"/>
            <a:chOff x="3261742" y="2649915"/>
            <a:chExt cx="3019702" cy="81369"/>
          </a:xfrm>
        </p:grpSpPr>
        <p:grpSp>
          <p:nvGrpSpPr>
            <p:cNvPr id="39" name="组合 38"/>
            <p:cNvGrpSpPr/>
            <p:nvPr/>
          </p:nvGrpSpPr>
          <p:grpSpPr>
            <a:xfrm>
              <a:off x="3261742" y="2649915"/>
              <a:ext cx="2023281" cy="78822"/>
              <a:chOff x="5580112" y="4375519"/>
              <a:chExt cx="1315941" cy="105763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5580112" y="4377798"/>
                <a:ext cx="0" cy="1034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228184" y="4377798"/>
                <a:ext cx="0" cy="1034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896053" y="4375519"/>
                <a:ext cx="0" cy="1034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直接连接符 44"/>
            <p:cNvCxnSpPr/>
            <p:nvPr/>
          </p:nvCxnSpPr>
          <p:spPr>
            <a:xfrm>
              <a:off x="6281444" y="2654160"/>
              <a:ext cx="0" cy="771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直接连接符 53"/>
          <p:cNvCxnSpPr/>
          <p:nvPr/>
        </p:nvCxnSpPr>
        <p:spPr>
          <a:xfrm>
            <a:off x="2220596" y="3084598"/>
            <a:ext cx="2050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矩形 57"/>
              <p:cNvSpPr/>
              <p:nvPr/>
            </p:nvSpPr>
            <p:spPr>
              <a:xfrm>
                <a:off x="5683369" y="2307376"/>
                <a:ext cx="3429953" cy="6258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白兔的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＝黑兔的只数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8" name="矩形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3369" y="2307376"/>
                <a:ext cx="3429953" cy="625812"/>
              </a:xfrm>
              <a:prstGeom prst="rect">
                <a:avLst/>
              </a:prstGeom>
              <a:blipFill rotWithShape="1">
                <a:blip r:embed="rId1"/>
                <a:stretch>
                  <a:fillRect l="-3" t="-67" r="13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矩形 58"/>
              <p:cNvSpPr/>
              <p:nvPr/>
            </p:nvSpPr>
            <p:spPr>
              <a:xfrm>
                <a:off x="5724428" y="3386033"/>
                <a:ext cx="3461623" cy="625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灰兔的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＝黑兔的只数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9" name="矩形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428" y="3386033"/>
                <a:ext cx="3461623" cy="625877"/>
              </a:xfrm>
              <a:prstGeom prst="rect">
                <a:avLst/>
              </a:prstGeom>
              <a:blipFill rotWithShape="1">
                <a:blip r:embed="rId2"/>
                <a:stretch>
                  <a:fillRect l="-16" t="-34" r="4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5" name="直接连接符 64"/>
          <p:cNvCxnSpPr/>
          <p:nvPr/>
        </p:nvCxnSpPr>
        <p:spPr>
          <a:xfrm flipH="1">
            <a:off x="4267593" y="2766909"/>
            <a:ext cx="7826" cy="880753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95187" y="673181"/>
            <a:ext cx="2713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解答：问题⑶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20" grpId="0"/>
      <p:bldP spid="9240" grpId="0" animBg="1"/>
      <p:bldP spid="83" grpId="0" animBg="1"/>
      <p:bldP spid="85" grpId="0"/>
      <p:bldP spid="9242" grpId="0"/>
      <p:bldP spid="90" grpId="0"/>
      <p:bldP spid="38" grpId="0"/>
      <p:bldP spid="58" grpId="0"/>
      <p:bldP spid="59" grpId="0"/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28283" y="4074915"/>
            <a:ext cx="2332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+mn-lt"/>
                <a:ea typeface="楷体" panose="02010609060101010101" charset="-122"/>
              </a:rPr>
              <a:t>答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灰兔有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20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只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。 </a:t>
            </a:r>
            <a:endParaRPr lang="zh-CN" altLang="zh-CN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04048" y="743991"/>
            <a:ext cx="3456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+mn-lt"/>
                <a:ea typeface="楷体" panose="02010609060101010101" charset="-122"/>
              </a:rPr>
              <a:t>解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: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设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灰兔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有</a:t>
            </a:r>
            <a:r>
              <a:rPr lang="en-US" altLang="zh-CN" sz="28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只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。</a:t>
            </a:r>
            <a:endParaRPr lang="zh-CN" altLang="zh-CN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流程图: 可选过程 10"/>
              <p:cNvSpPr/>
              <p:nvPr/>
            </p:nvSpPr>
            <p:spPr>
              <a:xfrm>
                <a:off x="156663" y="3283213"/>
                <a:ext cx="4847385" cy="561160"/>
              </a:xfrm>
              <a:prstGeom prst="flowChartAlternateProcess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ea typeface="楷体" panose="02010609060101010101" charset="-122"/>
                  </a:rPr>
                  <a:t>再根据：“</a:t>
                </a:r>
                <a:r>
                  <a:rPr lang="zh-CN" altLang="en-US" sz="2400" b="1" dirty="0">
                    <a:solidFill>
                      <a:prstClr val="black"/>
                    </a:solidFill>
                    <a:ea typeface="楷体" panose="02010609060101010101" charset="-122"/>
                  </a:rPr>
                  <a:t>灰兔的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prstClr val="black"/>
                            </a:solidFill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楷体" panose="02010609060101010101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ea typeface="楷体" panose="02010609060101010101" charset="-122"/>
                  </a:rPr>
                  <a:t>＝黑兔的只数</a:t>
                </a:r>
                <a:r>
                  <a:rPr lang="zh-CN" altLang="en-US" sz="2400" b="1" dirty="0">
                    <a:solidFill>
                      <a:schemeClr val="tx1"/>
                    </a:solidFill>
                    <a:ea typeface="楷体" panose="02010609060101010101" charset="-122"/>
                  </a:rPr>
                  <a:t>”</a:t>
                </a:r>
                <a:r>
                  <a:rPr lang="zh-CN" altLang="en-US" sz="2400" b="1" dirty="0">
                    <a:solidFill>
                      <a:prstClr val="black"/>
                    </a:solidFill>
                    <a:ea typeface="楷体" panose="02010609060101010101" charset="-122"/>
                  </a:rPr>
                  <a:t>求出灰兔的只数</a:t>
                </a:r>
                <a:endParaRPr lang="zh-CN" altLang="en-US" sz="2400" b="1" dirty="0">
                  <a:solidFill>
                    <a:schemeClr val="tx1"/>
                  </a:solidFill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1" name="流程图: 可选过程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663" y="3283213"/>
                <a:ext cx="4847385" cy="56116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9" t="-29129" r="5" b="-2918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534094" y="1322522"/>
                <a:ext cx="142539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+mn-lt"/>
                    <a:ea typeface="楷体" panose="02010609060101010101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12</a:t>
                </a:r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4094" y="1322522"/>
                <a:ext cx="1425390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5" t="-63" r="3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627181" y="2052681"/>
                <a:ext cx="1694695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+mn-lt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12÷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181" y="2052681"/>
                <a:ext cx="1694695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6" t="-51" r="19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5627181" y="2767364"/>
                <a:ext cx="1694695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i="1" dirty="0">
                    <a:latin typeface="+mn-lt"/>
                    <a:ea typeface="楷体" panose="02010609060101010101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800" b="1" dirty="0" smtClean="0">
                    <a:latin typeface="+mn-lt"/>
                    <a:ea typeface="楷体" panose="02010609060101010101" charset="-122"/>
                  </a:rPr>
                  <a:t>＝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12×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+mn-lt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7181" y="2767364"/>
                <a:ext cx="1694695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26" t="-5" r="19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632295" y="3446235"/>
            <a:ext cx="1176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 </a:t>
            </a:r>
            <a:r>
              <a:rPr lang="zh-CN" altLang="en-US" sz="2800" b="1" dirty="0" smtClean="0">
                <a:latin typeface="+mn-lt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83568" y="688823"/>
                <a:ext cx="3672408" cy="1364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先根据：“白兔的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＝黑兔的只数”求出黑兔的只数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688823"/>
                <a:ext cx="3672408" cy="1364476"/>
              </a:xfrm>
              <a:prstGeom prst="rect">
                <a:avLst/>
              </a:prstGeom>
              <a:blipFill rotWithShape="1">
                <a:blip r:embed="rId5"/>
                <a:stretch>
                  <a:fillRect l="-8" t="-35" r="14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835968" y="2123504"/>
                <a:ext cx="1431776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prstClr val="black"/>
                            </a:solidFill>
                            <a:latin typeface="+mn-lt"/>
                            <a:ea typeface="楷体" panose="02010609060101010101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prstClr val="black"/>
                    </a:solidFill>
                    <a:latin typeface="+mn-lt"/>
                    <a:ea typeface="楷体" panose="02010609060101010101" charset="-122"/>
                  </a:rPr>
                  <a:t>＝</a:t>
                </a:r>
                <a:endParaRPr lang="zh-CN" altLang="en-US" sz="24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968" y="2123504"/>
                <a:ext cx="1431776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22" t="-9" r="1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1943708" y="2188919"/>
            <a:ext cx="115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charset="-122"/>
              </a:rPr>
              <a:t>12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charset="-122"/>
              </a:rPr>
              <a:t>（只）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圆角矩形 16"/>
          <p:cNvSpPr>
            <a:spLocks noChangeArrowheads="1"/>
          </p:cNvSpPr>
          <p:nvPr/>
        </p:nvSpPr>
        <p:spPr bwMode="auto">
          <a:xfrm>
            <a:off x="1547813" y="1888928"/>
            <a:ext cx="647700" cy="1868567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分数除法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左大括号 1"/>
          <p:cNvSpPr/>
          <p:nvPr/>
        </p:nvSpPr>
        <p:spPr bwMode="auto">
          <a:xfrm>
            <a:off x="3541714" y="1888928"/>
            <a:ext cx="252352" cy="1043626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圆角矩形 18"/>
          <p:cNvSpPr>
            <a:spLocks noChangeArrowheads="1"/>
          </p:cNvSpPr>
          <p:nvPr/>
        </p:nvSpPr>
        <p:spPr bwMode="auto">
          <a:xfrm>
            <a:off x="2592782" y="1962394"/>
            <a:ext cx="1008062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分数除法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4" name="圆角矩形 19"/>
          <p:cNvSpPr>
            <a:spLocks noChangeArrowheads="1"/>
          </p:cNvSpPr>
          <p:nvPr/>
        </p:nvSpPr>
        <p:spPr bwMode="auto">
          <a:xfrm>
            <a:off x="2508029" y="3618115"/>
            <a:ext cx="960659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问题解决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794066" y="1750887"/>
            <a:ext cx="2619374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分数除以整数</a:t>
            </a:r>
            <a:endParaRPr lang="en-US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8" name="左大括号 26"/>
          <p:cNvSpPr/>
          <p:nvPr/>
        </p:nvSpPr>
        <p:spPr bwMode="auto">
          <a:xfrm>
            <a:off x="2304757" y="1135143"/>
            <a:ext cx="261941" cy="3636261"/>
          </a:xfrm>
          <a:prstGeom prst="leftBrace">
            <a:avLst>
              <a:gd name="adj1" fmla="val 51019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3582273" y="3577158"/>
            <a:ext cx="180742" cy="960358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圆角矩形 2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47620" y="3485057"/>
            <a:ext cx="1463447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问题解决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03573" y="4047829"/>
            <a:ext cx="2685425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稍复杂的分数问题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1754" name="组合 24"/>
          <p:cNvGrpSpPr/>
          <p:nvPr/>
        </p:nvGrpSpPr>
        <p:grpSpPr bwMode="auto">
          <a:xfrm>
            <a:off x="179388" y="339725"/>
            <a:ext cx="2266950" cy="557213"/>
            <a:chOff x="192082" y="439395"/>
            <a:chExt cx="2266690" cy="556932"/>
          </a:xfrm>
        </p:grpSpPr>
        <p:sp>
          <p:nvSpPr>
            <p:cNvPr id="3" name="文本框 14"/>
            <p:cNvSpPr txBox="1">
              <a:spLocks noChangeArrowheads="1"/>
            </p:cNvSpPr>
            <p:nvPr/>
          </p:nvSpPr>
          <p:spPr bwMode="auto">
            <a:xfrm>
              <a:off x="611134" y="439395"/>
              <a:ext cx="1847638" cy="5569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整体回顾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31758" name="图片 3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082" y="492072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56" name="圆角矩形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794066" y="2296915"/>
            <a:ext cx="4379783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整数除以分数、分数除以分数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7" name="圆角矩形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826813" y="2870164"/>
            <a:ext cx="4368002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分数连除、乘除混合运算</a:t>
            </a:r>
            <a:endParaRPr lang="en-US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18"/>
          <p:cNvSpPr>
            <a:spLocks noChangeArrowheads="1"/>
          </p:cNvSpPr>
          <p:nvPr/>
        </p:nvSpPr>
        <p:spPr bwMode="auto">
          <a:xfrm>
            <a:off x="2566698" y="911092"/>
            <a:ext cx="925743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倒数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圆角矩形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848086" y="527856"/>
            <a:ext cx="2081212" cy="577790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倒数的意义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圆角矩形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94066" y="1135143"/>
            <a:ext cx="3660303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怎样找一个数的倒数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圆角矩形 1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508029" y="4589378"/>
            <a:ext cx="1660046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探索规律</a:t>
            </a:r>
            <a:endParaRPr lang="en-US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左大括号 22"/>
          <p:cNvSpPr/>
          <p:nvPr/>
        </p:nvSpPr>
        <p:spPr bwMode="auto">
          <a:xfrm>
            <a:off x="3588038" y="694179"/>
            <a:ext cx="174977" cy="995957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2" grpId="0" animBg="1"/>
      <p:bldP spid="30723" grpId="0" bldLvl="0" animBg="1"/>
      <p:bldP spid="30724" grpId="0" animBg="1"/>
      <p:bldP spid="31749" grpId="0" bldLvl="0" animBg="1"/>
      <p:bldP spid="30728" grpId="0" animBg="1"/>
      <p:bldP spid="28" grpId="0" animBg="1"/>
      <p:bldP spid="29" grpId="0" bldLvl="0" animBg="1"/>
      <p:bldP spid="30" grpId="0" bldLvl="0" animBg="1"/>
      <p:bldP spid="31756" grpId="0" bldLvl="0" animBg="1"/>
      <p:bldP spid="31757" grpId="0" bldLvl="0" animBg="1"/>
      <p:bldP spid="18" grpId="0" bldLvl="0" animBg="1"/>
      <p:bldP spid="19" grpId="0" bldLvl="0" animBg="1"/>
      <p:bldP spid="20" grpId="0" bldLvl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76600" y="700088"/>
            <a:ext cx="1321594" cy="574675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倒数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1405406" y="1859121"/>
            <a:ext cx="276225" cy="1535113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sz="2800" b="1">
              <a:latin typeface="+mn-lt"/>
              <a:ea typeface="楷体" panose="02010609060101010101" charset="-122"/>
            </a:endParaRPr>
          </a:p>
        </p:txBody>
      </p:sp>
      <p:grpSp>
        <p:nvGrpSpPr>
          <p:cNvPr id="2" name="组合 38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3" name="图片 3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+mn-lt"/>
                  <a:ea typeface="幼圆" panose="02010509060101010101" charset="-122"/>
                </a:rPr>
                <a:t>知识梳理</a:t>
              </a:r>
              <a:endParaRPr lang="zh-CN" altLang="en-US" sz="3200" b="1">
                <a:solidFill>
                  <a:srgbClr val="875000"/>
                </a:solidFill>
                <a:latin typeface="+mn-lt"/>
                <a:ea typeface="幼圆" panose="02010509060101010101" charset="-122"/>
              </a:endParaRPr>
            </a:p>
          </p:txBody>
        </p:sp>
      </p:grp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04773" y="2261034"/>
            <a:ext cx="900633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倒数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14208" y="1682115"/>
            <a:ext cx="1089660" cy="58274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意义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3200971" y="1563638"/>
            <a:ext cx="46113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defTabSz="914400"/>
            <a:r>
              <a:rPr lang="zh-CN" altLang="zh-CN" sz="2800" b="1" dirty="0">
                <a:latin typeface="+mn-lt"/>
                <a:ea typeface="楷体" panose="02010609060101010101" charset="-122"/>
              </a:rPr>
              <a:t>乘积是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的两个数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互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为倒数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。</a:t>
            </a:r>
            <a:endParaRPr lang="zh-CN" altLang="en-US" sz="2800" b="1" dirty="0"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681630" y="2879533"/>
            <a:ext cx="2170289" cy="105560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怎样找一个数的倒数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852837" y="2701736"/>
            <a:ext cx="529116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b="1" dirty="0">
                <a:latin typeface="+mn-lt"/>
                <a:ea typeface="楷体" panose="02010609060101010101" charset="-122"/>
              </a:rPr>
              <a:t>求一个数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(0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除外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)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的倒数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只要把这个数的分子、分母调换位置。 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2195736" y="4152949"/>
                <a:ext cx="6480720" cy="721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如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den>
                    </m:f>
                    <m:r>
                      <a:rPr lang="zh-CN" altLang="en-US" sz="2800" b="1" i="1" smtClean="0">
                        <a:latin typeface="+mn-lt"/>
                        <a:ea typeface="楷体" panose="02010609060101010101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互</a:t>
                </a:r>
                <a:r>
                  <a:rPr lang="zh-CN" altLang="zh-CN" sz="2800" b="1" dirty="0">
                    <a:latin typeface="+mn-lt"/>
                    <a:ea typeface="楷体" panose="02010609060101010101" charset="-122"/>
                  </a:rPr>
                  <a:t>为倒数</a:t>
                </a:r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+mn-lt"/>
                        <a:ea typeface="楷体" panose="02010609060101010101" charset="-122"/>
                      </a:rPr>
                      <m:t>𝟕</m:t>
                    </m:r>
                    <m:r>
                      <a:rPr lang="zh-CN" altLang="en-US" sz="2800" b="1" i="1">
                        <a:latin typeface="+mn-lt"/>
                        <a:ea typeface="楷体" panose="02010609060101010101" charset="-122"/>
                      </a:rPr>
                      <m:t>与</m:t>
                    </m:r>
                    <m:f>
                      <m:fPr>
                        <m:ctrlPr>
                          <a:rPr lang="en-US" altLang="zh-CN" sz="2800" b="1" i="1">
                            <a:latin typeface="+mn-lt"/>
                            <a:ea typeface="楷体" panose="02010609060101010101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+mn-lt"/>
                            <a:ea typeface="楷体" panose="02010609060101010101" charset="-122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+mn-lt"/>
                    <a:ea typeface="楷体" panose="02010609060101010101" charset="-122"/>
                  </a:rPr>
                  <a:t>互</a:t>
                </a:r>
                <a:r>
                  <a:rPr lang="zh-CN" altLang="zh-CN" sz="2800" b="1" dirty="0">
                    <a:latin typeface="+mn-lt"/>
                    <a:ea typeface="楷体" panose="02010609060101010101" charset="-122"/>
                  </a:rPr>
                  <a:t>为倒数</a:t>
                </a:r>
                <a:r>
                  <a:rPr lang="en-US" altLang="zh-CN" sz="2800" b="1" dirty="0">
                    <a:latin typeface="+mn-lt"/>
                    <a:ea typeface="楷体" panose="02010609060101010101" charset="-122"/>
                  </a:rPr>
                  <a:t>……</a:t>
                </a:r>
                <a:endParaRPr lang="zh-CN" altLang="en-US" sz="2800" b="1" dirty="0">
                  <a:latin typeface="+mn-lt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4152949"/>
                <a:ext cx="6480720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8" t="-7" r="7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bldLvl="0" animBg="1"/>
      <p:bldP spid="32778" grpId="0" animBg="1"/>
      <p:bldP spid="32779" grpId="0" bldLvl="0" animBg="1"/>
      <p:bldP spid="32780" grpId="0"/>
      <p:bldP spid="32781" grpId="0" bldLvl="0" animBg="1"/>
      <p:bldP spid="3278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4067983" y="3506936"/>
            <a:ext cx="482449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b="1" dirty="0">
                <a:latin typeface="+mn-lt"/>
                <a:ea typeface="楷体" panose="02010609060101010101" charset="-122"/>
              </a:rPr>
              <a:t>分数除以整数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(0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除外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)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，等于分数乘这个整数的倒数。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987675" y="689985"/>
            <a:ext cx="3312517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分数除以整数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79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5536" y="2197726"/>
            <a:ext cx="2304802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分数除以整数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0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967179" y="1874233"/>
            <a:ext cx="1100765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意义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067983" y="1571985"/>
            <a:ext cx="4824496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b="1" dirty="0">
                <a:latin typeface="+mn-lt"/>
                <a:ea typeface="楷体" panose="02010609060101010101" charset="-122"/>
              </a:rPr>
              <a:t>分数除以整数的意义与整数除法的意义相同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都是已知两个因数的积与其中的一个因数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求另一个因数的运算。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59113" y="3506936"/>
            <a:ext cx="1008831" cy="105560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计算法则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2771775" y="2066925"/>
            <a:ext cx="215900" cy="1584325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 animBg="1"/>
      <p:bldP spid="33799" grpId="0" animBg="1"/>
      <p:bldP spid="33800" grpId="0" bldLvl="0" animBg="1"/>
      <p:bldP spid="33801" grpId="0"/>
      <p:bldP spid="33802" grpId="0" bldLvl="0" animBg="1"/>
      <p:bldP spid="3380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4932038" y="3274935"/>
            <a:ext cx="39862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分数除以分数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 用被除数乘除数的倒数来计算。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340472" y="555526"/>
            <a:ext cx="554389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整数除以分数、分数除以分数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79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5536" y="2455188"/>
            <a:ext cx="2304802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整数除以分数、分数除以分数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0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59112" y="1712535"/>
            <a:ext cx="1872926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整数除以分数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计算法则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944196" y="1677829"/>
            <a:ext cx="38893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整数除以分数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用整数乘这个分数的倒数。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59112" y="3292475"/>
            <a:ext cx="1872927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分数除以分数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计算法则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2771775" y="2066925"/>
            <a:ext cx="215900" cy="1584325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 animBg="1"/>
      <p:bldP spid="33799" grpId="0" animBg="1"/>
      <p:bldP spid="33800" grpId="0" bldLvl="0" animBg="1"/>
      <p:bldP spid="33801" grpId="0"/>
      <p:bldP spid="33802" grpId="0" bldLvl="0" animBg="1"/>
      <p:bldP spid="338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3805981" y="3386457"/>
            <a:ext cx="479846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在分数连除或者分数乘除混合运算中，遇到除以一个数时，只要乘以这个数的倒数就可以了。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07704" y="653022"/>
            <a:ext cx="5113287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分数连除、乘除混合运算</a:t>
            </a:r>
            <a:endParaRPr lang="en-US" altLang="en-US" sz="2800" b="1" dirty="0">
              <a:solidFill>
                <a:srgbClr val="00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3379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79512" y="2571750"/>
            <a:ext cx="2232248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分数连除、乘除混合运算</a:t>
            </a:r>
            <a:endParaRPr lang="en-US" altLang="en-US" sz="2400" b="1" dirty="0">
              <a:solidFill>
                <a:srgbClr val="00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33800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31451" y="1995488"/>
            <a:ext cx="1004446" cy="105560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计算法则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3779912" y="1812328"/>
            <a:ext cx="4824536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zh-CN" sz="2400" b="1" dirty="0">
                <a:latin typeface="+mn-lt"/>
                <a:ea typeface="楷体" panose="02010609060101010101" charset="-122"/>
              </a:rPr>
              <a:t>分数连除、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分数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乘除混合运算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先把除法转化为乘法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再计算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charset="-122"/>
              </a:rPr>
              <a:t>能约分的要约分。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654290" y="3491151"/>
            <a:ext cx="1125622" cy="105560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lt"/>
                <a:ea typeface="楷体" panose="02010609060101010101" charset="-122"/>
              </a:rPr>
              <a:t>注意事项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2415550" y="2258933"/>
            <a:ext cx="215900" cy="1584325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 animBg="1"/>
      <p:bldP spid="33799" grpId="0" animBg="1"/>
      <p:bldP spid="33800" grpId="0" bldLvl="0" animBg="1"/>
      <p:bldP spid="33801" grpId="0"/>
      <p:bldP spid="33802" grpId="0" bldLvl="0" animBg="1"/>
      <p:bldP spid="338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843808" y="412361"/>
            <a:ext cx="280776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⑴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问题解决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482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46199" y="1330482"/>
            <a:ext cx="504031" cy="14251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lt"/>
                <a:ea typeface="楷体" panose="02010609060101010101" charset="-122"/>
              </a:rPr>
              <a:t>方程法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4827" name="AutoShape 11"/>
          <p:cNvSpPr/>
          <p:nvPr/>
        </p:nvSpPr>
        <p:spPr bwMode="auto">
          <a:xfrm>
            <a:off x="1619672" y="1819076"/>
            <a:ext cx="215900" cy="2480866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3482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07950" y="2709044"/>
            <a:ext cx="1511722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问题解决</a:t>
            </a:r>
            <a:endParaRPr lang="zh-CN" altLang="en-US" sz="20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2617770" y="991243"/>
            <a:ext cx="6544424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2800" b="1" dirty="0">
                <a:latin typeface="+mn-lt"/>
                <a:ea typeface="楷体" panose="02010609060101010101" charset="-122"/>
              </a:rPr>
              <a:t>已知一个数的几分之几是多少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求这个数</a:t>
            </a:r>
            <a:endParaRPr lang="zh-CN" altLang="zh-CN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en-US" altLang="zh-CN" sz="2800" b="1" dirty="0">
                <a:latin typeface="+mn-lt"/>
                <a:ea typeface="楷体" panose="02010609060101010101" charset="-122"/>
              </a:rPr>
              <a:t>①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找出单位“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”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设未知量为</a:t>
            </a:r>
            <a:r>
              <a:rPr lang="en-US" altLang="zh-CN" sz="28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en-US" altLang="zh-CN" sz="2800" b="1" dirty="0">
                <a:latin typeface="+mn-lt"/>
                <a:ea typeface="楷体" panose="02010609060101010101" charset="-122"/>
              </a:rPr>
              <a:t>②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找出题中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的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数量关系式。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en-US" altLang="zh-CN" sz="2800" b="1" dirty="0">
                <a:latin typeface="+mn-lt"/>
                <a:ea typeface="楷体" panose="02010609060101010101" charset="-122"/>
              </a:rPr>
              <a:t>③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列出方程。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65884" y="3007467"/>
            <a:ext cx="543606" cy="14251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+mn-lt"/>
                <a:ea typeface="楷体" panose="02010609060101010101" charset="-122"/>
              </a:rPr>
              <a:t>算术法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602738" y="2715766"/>
            <a:ext cx="6433758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+mn-lt"/>
                <a:ea typeface="楷体" panose="02010609060101010101" charset="-122"/>
              </a:rPr>
              <a:t>①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找出单位“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”。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en-US" altLang="zh-CN" sz="2800" b="1" dirty="0">
                <a:latin typeface="+mn-lt"/>
                <a:ea typeface="楷体" panose="02010609060101010101" charset="-122"/>
              </a:rPr>
              <a:t>②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找出已知量和已知量占单位“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”的几分之几。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en-US" altLang="zh-CN" sz="2800" b="1" dirty="0">
                <a:latin typeface="+mn-lt"/>
                <a:ea typeface="楷体" panose="02010609060101010101" charset="-122"/>
              </a:rPr>
              <a:t>③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列出除法算式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即已知量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÷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已知量占单位“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”的几分之几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=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单位“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1</a:t>
            </a:r>
            <a:r>
              <a:rPr lang="zh-CN" altLang="zh-CN" sz="2800" b="1" dirty="0">
                <a:latin typeface="+mn-lt"/>
                <a:ea typeface="楷体" panose="02010609060101010101" charset="-122"/>
              </a:rPr>
              <a:t>”的量。</a:t>
            </a:r>
            <a:endParaRPr lang="zh-CN" altLang="en-US" sz="2800" b="1" dirty="0">
              <a:solidFill>
                <a:srgbClr val="00B05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18" name="AutoShape 11"/>
          <p:cNvSpPr/>
          <p:nvPr/>
        </p:nvSpPr>
        <p:spPr bwMode="auto">
          <a:xfrm>
            <a:off x="2386839" y="1239190"/>
            <a:ext cx="215900" cy="1408237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9" name="AutoShape 11"/>
          <p:cNvSpPr/>
          <p:nvPr/>
        </p:nvSpPr>
        <p:spPr bwMode="auto">
          <a:xfrm>
            <a:off x="2409490" y="3073729"/>
            <a:ext cx="215900" cy="1408237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nimBg="1"/>
      <p:bldP spid="34825" grpId="0" bldLvl="0" animBg="1"/>
      <p:bldP spid="34827" grpId="0" animBg="1"/>
      <p:bldP spid="34828" grpId="0" animBg="1"/>
      <p:bldP spid="34829" grpId="0"/>
      <p:bldP spid="15" grpId="0" bldLvl="0" animBg="1"/>
      <p:bldP spid="17" grpId="0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3696866" y="3911946"/>
            <a:ext cx="526762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解决稍复杂的分数除法问题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关键是找出单位“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和题中存在的等量关系。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340472" y="555526"/>
            <a:ext cx="4043862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楷体" panose="02010609060101010101" charset="-122"/>
              </a:rPr>
              <a:t>5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⑵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稍复杂的分数问题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79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79512" y="2948493"/>
            <a:ext cx="1512168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稍复杂的分数问题</a:t>
            </a:r>
            <a:endParaRPr lang="zh-CN" altLang="en-US" sz="20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0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09143" y="2204988"/>
            <a:ext cx="1582737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charset="-122"/>
              </a:rPr>
              <a:t>解答方法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3606610" y="1184677"/>
            <a:ext cx="5357878" cy="27392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lt"/>
                <a:ea typeface="楷体" panose="02010609060101010101" charset="-122"/>
              </a:rPr>
              <a:t>已知一个数的几分之几等于另一个数的几分之几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求另一个数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所求的量就是单位“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1”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的量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设所求的量</a:t>
            </a:r>
            <a:r>
              <a:rPr lang="zh-CN" altLang="en-US" sz="2400" b="1" dirty="0" smtClean="0">
                <a:latin typeface="+mn-lt"/>
                <a:ea typeface="楷体" panose="02010609060101010101" charset="-122"/>
              </a:rPr>
              <a:t>为</a:t>
            </a:r>
            <a:r>
              <a:rPr lang="en-US" altLang="zh-CN" sz="24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可以用方程解答。</a:t>
            </a:r>
            <a:endParaRPr lang="en-US" altLang="zh-CN" sz="2400" b="1" dirty="0">
              <a:latin typeface="+mn-lt"/>
              <a:ea typeface="楷体" panose="02010609060101010101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lt"/>
                <a:ea typeface="楷体" panose="02010609060101010101" charset="-122"/>
              </a:rPr>
              <a:t>甲比乙的几分之几多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少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几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已知甲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求乙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我们可以设乙</a:t>
            </a:r>
            <a:r>
              <a:rPr lang="zh-CN" altLang="en-US" sz="2400" b="1" dirty="0" smtClean="0">
                <a:latin typeface="+mn-lt"/>
                <a:ea typeface="楷体" panose="02010609060101010101" charset="-122"/>
              </a:rPr>
              <a:t>为</a:t>
            </a:r>
            <a:r>
              <a:rPr lang="en-US" altLang="zh-CN" sz="2400" b="1" i="1" dirty="0">
                <a:latin typeface="+mn-lt"/>
                <a:ea typeface="楷体" panose="02010609060101010101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根据乙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×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几分之几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±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几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=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甲</a:t>
            </a:r>
            <a:r>
              <a:rPr lang="en-US" altLang="zh-CN" sz="24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charset="-122"/>
              </a:rPr>
              <a:t>列方程解答。</a:t>
            </a:r>
            <a:endParaRPr lang="zh-CN" altLang="en-US" sz="2400" b="1" dirty="0">
              <a:solidFill>
                <a:srgbClr val="00B0F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3380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07704" y="4072056"/>
            <a:ext cx="1657350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注意事项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1693242" y="2499444"/>
            <a:ext cx="215900" cy="1752034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0" name="AutoShape 11"/>
          <p:cNvSpPr/>
          <p:nvPr/>
        </p:nvSpPr>
        <p:spPr bwMode="auto">
          <a:xfrm>
            <a:off x="3480966" y="1493729"/>
            <a:ext cx="215900" cy="2014125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 animBg="1"/>
      <p:bldP spid="33799" grpId="0" animBg="1"/>
      <p:bldP spid="33800" grpId="0" bldLvl="0" animBg="1"/>
      <p:bldP spid="33801" grpId="0"/>
      <p:bldP spid="33802" grpId="0" bldLvl="0" animBg="1"/>
      <p:bldP spid="33803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85207" y="942463"/>
            <a:ext cx="2414786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en-US" altLang="zh-CN" sz="2800" b="1" dirty="0">
                <a:latin typeface="+mn-lt"/>
                <a:ea typeface="楷体" panose="02010609060101010101" charset="-122"/>
              </a:rPr>
              <a:t>6.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探索规律</a:t>
            </a:r>
            <a:endParaRPr lang="en-US" altLang="en-US" sz="2800" b="1" dirty="0">
              <a:solidFill>
                <a:srgbClr val="00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3379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013491" y="2503644"/>
            <a:ext cx="1008113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charset="-122"/>
              </a:rPr>
              <a:t>方法</a:t>
            </a:r>
            <a:endParaRPr lang="en-US" altLang="en-US" sz="2800" b="1" dirty="0">
              <a:solidFill>
                <a:srgbClr val="000000"/>
              </a:solidFill>
              <a:latin typeface="+mn-lt"/>
              <a:ea typeface="楷体" panose="02010609060101010101" charset="-122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2301107" y="1805254"/>
            <a:ext cx="6663381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楷体" panose="02010609060101010101" charset="-122"/>
              </a:rPr>
              <a:t>要按照一定的规律重新排列这些分数，常见的规律有：</a:t>
            </a:r>
            <a:endParaRPr lang="en-US" altLang="zh-CN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zh-CN" altLang="en-US" sz="2800" b="1" dirty="0">
                <a:latin typeface="+mn-lt"/>
                <a:ea typeface="楷体" panose="02010609060101010101" charset="-122"/>
              </a:rPr>
              <a:t>一列数中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相邻两项的差是固定值。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zh-CN" altLang="en-US" sz="2800" b="1" dirty="0">
                <a:latin typeface="+mn-lt"/>
                <a:ea typeface="楷体" panose="02010609060101010101" charset="-122"/>
              </a:rPr>
              <a:t>一列数中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后一项是前一项的几倍。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  <a:p>
            <a:pPr eaLnBrk="1" hangingPunct="1"/>
            <a:r>
              <a:rPr lang="zh-CN" altLang="en-US" sz="2800" b="1" dirty="0">
                <a:latin typeface="+mn-lt"/>
                <a:ea typeface="楷体" panose="02010609060101010101" charset="-122"/>
              </a:rPr>
              <a:t>一列数中</a:t>
            </a:r>
            <a:r>
              <a:rPr lang="en-US" altLang="zh-CN" sz="2800" b="1" dirty="0">
                <a:latin typeface="+mn-lt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+mn-lt"/>
                <a:ea typeface="楷体" panose="02010609060101010101" charset="-122"/>
              </a:rPr>
              <a:t>前几项之和等于后一项。</a:t>
            </a:r>
            <a:endParaRPr lang="zh-CN" altLang="en-US" sz="2800" b="1" dirty="0">
              <a:latin typeface="+mn-lt"/>
              <a:ea typeface="楷体" panose="02010609060101010101" charset="-122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2085207" y="2070722"/>
            <a:ext cx="215900" cy="1584325"/>
          </a:xfrm>
          <a:prstGeom prst="leftBrace">
            <a:avLst>
              <a:gd name="adj1" fmla="val 61152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9" grpId="0" animBg="1"/>
      <p:bldP spid="33801" grpId="0"/>
      <p:bldP spid="33803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1819</Words>
  <Application>WPS 演示</Application>
  <PresentationFormat>全屏显示(16:9)</PresentationFormat>
  <Paragraphs>274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黑体</vt:lpstr>
      <vt:lpstr>Impact</vt:lpstr>
      <vt:lpstr>微软雅黑</vt:lpstr>
      <vt:lpstr>Calibri</vt:lpstr>
      <vt:lpstr>Calibri</vt:lpstr>
      <vt:lpstr>楷体</vt:lpstr>
      <vt:lpstr>幼圆</vt:lpstr>
      <vt:lpstr>楷体_GB2312</vt:lpstr>
      <vt:lpstr>Times New Roman</vt:lpstr>
      <vt:lpstr>Cambria Math</vt:lpstr>
      <vt:lpstr>Cambria Math</vt:lpstr>
      <vt:lpstr>等线</vt:lpstr>
      <vt:lpstr>Arial Unicode MS</vt:lpstr>
      <vt:lpstr>1_Office 主题​​</vt:lpstr>
      <vt:lpstr>1_自定义设计方案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28</cp:revision>
  <dcterms:created xsi:type="dcterms:W3CDTF">2017-03-17T02:28:00Z</dcterms:created>
  <dcterms:modified xsi:type="dcterms:W3CDTF">2023-08-29T01:02:10Z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2F68944C650B4785A08995A4385B756C_12</vt:lpwstr>
  </property>
</Properties>
</file>