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3" r:id="rId3"/>
    <p:sldMasterId id="2147483699" r:id="rId4"/>
    <p:sldMasterId id="2147483710" r:id="rId5"/>
    <p:sldMasterId id="2147483721" r:id="rId6"/>
  </p:sldMasterIdLst>
  <p:notesMasterIdLst>
    <p:notesMasterId r:id="rId21"/>
  </p:notesMasterIdLst>
  <p:sldIdLst>
    <p:sldId id="256" r:id="rId7"/>
    <p:sldId id="414" r:id="rId8"/>
    <p:sldId id="415" r:id="rId9"/>
    <p:sldId id="416" r:id="rId10"/>
    <p:sldId id="417" r:id="rId11"/>
    <p:sldId id="418" r:id="rId12"/>
    <p:sldId id="419" r:id="rId13"/>
    <p:sldId id="420" r:id="rId14"/>
    <p:sldId id="436" r:id="rId15"/>
    <p:sldId id="427" r:id="rId16"/>
    <p:sldId id="428" r:id="rId17"/>
    <p:sldId id="429" r:id="rId18"/>
    <p:sldId id="431" r:id="rId19"/>
    <p:sldId id="381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5" userDrawn="1">
          <p15:clr>
            <a:srgbClr val="A4A3A4"/>
          </p15:clr>
        </p15:guide>
        <p15:guide id="2" pos="28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40A3"/>
    <a:srgbClr val="180DA3"/>
    <a:srgbClr val="0000FF"/>
    <a:srgbClr val="FF0000"/>
    <a:srgbClr val="17DB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10" d="100"/>
          <a:sy n="110" d="100"/>
        </p:scale>
        <p:origin x="-96" y="-222"/>
      </p:cViewPr>
      <p:guideLst>
        <p:guide orient="horz" pos="1655"/>
        <p:guide pos="28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44CA67A-5131-44CD-8AF4-862863868F3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BC71114-5348-4759-9094-CB4D943801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F1794EF-AEAE-4B9B-B6BC-03E8827895B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9A3988A-7E08-433F-95BD-DFA5788E74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BBDBEC5-7629-4AD2-AD9E-5B878F9D080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3F925D7-D6E2-4C5A-90C9-46F53CF093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514350"/>
            <a:ext cx="8543925" cy="3886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01625" y="4514850"/>
            <a:ext cx="2289175" cy="357188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514850"/>
            <a:ext cx="2895600" cy="357188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514850"/>
            <a:ext cx="2289175" cy="357188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3A86EDA-790A-4159-8B34-1F38D2D2AB7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634F5BB-F903-4540-BEB7-88E7DA12B0D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3A50390-5600-4D89-9CC2-082EA8FCC70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9D5B38A-5A9A-4D32-96D7-2FF70CBEB4C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68B24B9-E33D-4B20-A518-010BECCF2EA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AE10530-08A4-4B41-A620-C0D8093F941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63F2271-D4EF-4AC8-8D26-0EB4CF98F80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CB74ABE-88A7-4E82-AFCF-EF5F4A99490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9F0A0B7-D463-407C-9D88-0C8D202D3A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9B64168-F251-4104-BB11-CCC6B10604F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BA3C5F2-0C7A-4397-BBE5-62C8027509A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2FFE5EA-0E89-495F-AD64-26021718681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C2F07AD-A731-478E-B516-B154AE3BC3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3BCA4CB-7CFE-4F8E-86F2-E8C41567EFD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1111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6C6C3A3-C81F-47A2-B510-E6C8076D219B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7758F06-98A4-4DA0-BF83-44B78770641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D8907CC-4D6E-4FA1-9AE5-1D1918B8F150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9F4F23-766D-4FA5-8169-BBF283C599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EE7DBEC-D00B-4EFE-8947-CEBCC6DE8BC1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F776A8C-BBEE-4A6F-824E-869BF0E12C1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AC70283-6286-4488-B366-ECAD9693639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210FC54-4958-41F6-8A19-376E30A0B9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79CC6C4-1B0C-4076-B354-C01BC4E8CA89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C4D8217-DCD3-4B6A-8717-DB0F3BC5CCD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6D20857-E398-4B0A-8230-5503E1AA6EF8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A20093A-2E85-4663-911F-BC402730A7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BBE860F-A520-4C54-8A16-81DC03703D8F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95FA687-8282-4E18-BFCF-797647C839B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7E8A174-0DA8-43AA-87BE-41F0A70D8365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0F30A7B-7F81-4255-A8C1-77AAAB0B02A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0A15A8D-D63C-419F-9E7F-68C798990202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E7744A-5AF6-486B-8FD6-C6327DD4A93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8E4A133-6202-48D8-ADB4-833968CA314F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4887605-5C15-46A0-B3B1-B952DB8829D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24B62CA-1780-4D74-B669-9D05D2D6398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CF647A2-5C66-418A-9600-A80275D787D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593F9D9-56DA-44BF-B9B5-4228B0BC678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48D48B7-80FB-4892-8BE7-D08649E24A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11AE134-27FC-4CE8-96F4-FDC9FB9CA9A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EAD2C51-421D-4B6A-BD11-DE7DAF7EBC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62C7987-68FC-4FBA-BDCB-9C3CF9E33594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3F74511-A324-4634-958B-9702116172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7F77BAF-608B-45B9-86E9-DF25365B82E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BAB744C-721B-4FC9-B101-04B6C1C805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912A0B2-E6AD-4A86-92C3-2759304EF78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91E42E2-E392-4F65-A748-C6853058DB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0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9" Type="http://schemas.openxmlformats.org/officeDocument/2006/relationships/image" Target="../media/image4.png"/><Relationship Id="rId28" Type="http://schemas.openxmlformats.org/officeDocument/2006/relationships/slide" Target="../slides/slide1.xml"/><Relationship Id="rId27" Type="http://schemas.openxmlformats.org/officeDocument/2006/relationships/image" Target="../media/image3.png"/><Relationship Id="rId26" Type="http://schemas.openxmlformats.org/officeDocument/2006/relationships/image" Target="../media/image2.png"/><Relationship Id="rId25" Type="http://schemas.openxmlformats.org/officeDocument/2006/relationships/image" Target="../media/image1.png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49.xml"/><Relationship Id="rId24" Type="http://schemas.openxmlformats.org/officeDocument/2006/relationships/slideLayout" Target="../slideLayouts/slideLayout48.xml"/><Relationship Id="rId23" Type="http://schemas.openxmlformats.org/officeDocument/2006/relationships/slideLayout" Target="../slideLayouts/slideLayout47.xml"/><Relationship Id="rId22" Type="http://schemas.openxmlformats.org/officeDocument/2006/relationships/slideLayout" Target="../slideLayouts/slideLayout46.xml"/><Relationship Id="rId21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4.xml"/><Relationship Id="rId2" Type="http://schemas.openxmlformats.org/officeDocument/2006/relationships/slideLayout" Target="../slideLayouts/slideLayout26.xml"/><Relationship Id="rId19" Type="http://schemas.openxmlformats.org/officeDocument/2006/relationships/slideLayout" Target="../slideLayouts/slideLayout43.xml"/><Relationship Id="rId18" Type="http://schemas.openxmlformats.org/officeDocument/2006/relationships/slideLayout" Target="../slideLayouts/slideLayout42.xml"/><Relationship Id="rId17" Type="http://schemas.openxmlformats.org/officeDocument/2006/relationships/slideLayout" Target="../slideLayouts/slideLayout41.xml"/><Relationship Id="rId16" Type="http://schemas.openxmlformats.org/officeDocument/2006/relationships/slideLayout" Target="../slideLayouts/slideLayout40.xml"/><Relationship Id="rId15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8.xml"/><Relationship Id="rId8" Type="http://schemas.openxmlformats.org/officeDocument/2006/relationships/slideLayout" Target="../slideLayouts/slideLayout57.xml"/><Relationship Id="rId7" Type="http://schemas.openxmlformats.org/officeDocument/2006/relationships/slideLayout" Target="../slideLayouts/slideLayout56.xml"/><Relationship Id="rId6" Type="http://schemas.openxmlformats.org/officeDocument/2006/relationships/slideLayout" Target="../slideLayouts/slideLayout55.xml"/><Relationship Id="rId5" Type="http://schemas.openxmlformats.org/officeDocument/2006/relationships/slideLayout" Target="../slideLayouts/slideLayout54.xml"/><Relationship Id="rId4" Type="http://schemas.openxmlformats.org/officeDocument/2006/relationships/slideLayout" Target="../slideLayouts/slideLayout53.xml"/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2" Type="http://schemas.openxmlformats.org/officeDocument/2006/relationships/theme" Target="../theme/theme3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0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8.xml"/><Relationship Id="rId8" Type="http://schemas.openxmlformats.org/officeDocument/2006/relationships/slideLayout" Target="../slideLayouts/slideLayout67.xml"/><Relationship Id="rId7" Type="http://schemas.openxmlformats.org/officeDocument/2006/relationships/slideLayout" Target="../slideLayouts/slideLayout66.xml"/><Relationship Id="rId6" Type="http://schemas.openxmlformats.org/officeDocument/2006/relationships/slideLayout" Target="../slideLayouts/slideLayout65.xml"/><Relationship Id="rId5" Type="http://schemas.openxmlformats.org/officeDocument/2006/relationships/slideLayout" Target="../slideLayouts/slideLayout64.xml"/><Relationship Id="rId4" Type="http://schemas.openxmlformats.org/officeDocument/2006/relationships/slideLayout" Target="../slideLayouts/slideLayout63.xml"/><Relationship Id="rId3" Type="http://schemas.openxmlformats.org/officeDocument/2006/relationships/slideLayout" Target="../slideLayouts/slideLayout62.xml"/><Relationship Id="rId2" Type="http://schemas.openxmlformats.org/officeDocument/2006/relationships/slideLayout" Target="../slideLayouts/slideLayout61.xml"/><Relationship Id="rId12" Type="http://schemas.openxmlformats.org/officeDocument/2006/relationships/theme" Target="../theme/theme4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0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8.xml"/><Relationship Id="rId8" Type="http://schemas.openxmlformats.org/officeDocument/2006/relationships/slideLayout" Target="../slideLayouts/slideLayout77.xml"/><Relationship Id="rId7" Type="http://schemas.openxmlformats.org/officeDocument/2006/relationships/slideLayout" Target="../slideLayouts/slideLayout76.xml"/><Relationship Id="rId6" Type="http://schemas.openxmlformats.org/officeDocument/2006/relationships/slideLayout" Target="../slideLayouts/slideLayout75.xml"/><Relationship Id="rId5" Type="http://schemas.openxmlformats.org/officeDocument/2006/relationships/slideLayout" Target="../slideLayouts/slideLayout74.xml"/><Relationship Id="rId4" Type="http://schemas.openxmlformats.org/officeDocument/2006/relationships/slideLayout" Target="../slideLayouts/slideLayout73.xml"/><Relationship Id="rId3" Type="http://schemas.openxmlformats.org/officeDocument/2006/relationships/slideLayout" Target="../slideLayouts/slideLayout72.xml"/><Relationship Id="rId29" Type="http://schemas.openxmlformats.org/officeDocument/2006/relationships/theme" Target="../theme/theme5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94.xml"/><Relationship Id="rId24" Type="http://schemas.openxmlformats.org/officeDocument/2006/relationships/slideLayout" Target="../slideLayouts/slideLayout93.xml"/><Relationship Id="rId23" Type="http://schemas.openxmlformats.org/officeDocument/2006/relationships/slideLayout" Target="../slideLayouts/slideLayout92.xml"/><Relationship Id="rId22" Type="http://schemas.openxmlformats.org/officeDocument/2006/relationships/slideLayout" Target="../slideLayouts/slideLayout91.xml"/><Relationship Id="rId21" Type="http://schemas.openxmlformats.org/officeDocument/2006/relationships/slideLayout" Target="../slideLayouts/slideLayout90.xml"/><Relationship Id="rId20" Type="http://schemas.openxmlformats.org/officeDocument/2006/relationships/slideLayout" Target="../slideLayouts/slideLayout89.xml"/><Relationship Id="rId2" Type="http://schemas.openxmlformats.org/officeDocument/2006/relationships/slideLayout" Target="../slideLayouts/slideLayout71.xml"/><Relationship Id="rId19" Type="http://schemas.openxmlformats.org/officeDocument/2006/relationships/slideLayout" Target="../slideLayouts/slideLayout88.xml"/><Relationship Id="rId18" Type="http://schemas.openxmlformats.org/officeDocument/2006/relationships/slideLayout" Target="../slideLayouts/slideLayout87.xml"/><Relationship Id="rId17" Type="http://schemas.openxmlformats.org/officeDocument/2006/relationships/slideLayout" Target="../slideLayouts/slideLayout86.xml"/><Relationship Id="rId16" Type="http://schemas.openxmlformats.org/officeDocument/2006/relationships/slideLayout" Target="../slideLayouts/slideLayout85.xml"/><Relationship Id="rId15" Type="http://schemas.openxmlformats.org/officeDocument/2006/relationships/slideLayout" Target="../slideLayouts/slideLayout84.xml"/><Relationship Id="rId14" Type="http://schemas.openxmlformats.org/officeDocument/2006/relationships/slideLayout" Target="../slideLayouts/slideLayout83.xml"/><Relationship Id="rId13" Type="http://schemas.openxmlformats.org/officeDocument/2006/relationships/slideLayout" Target="../slideLayouts/slideLayout82.xml"/><Relationship Id="rId12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26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>
          <a:xfrm flipH="1">
            <a:off x="0" y="124113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1030" name="图片 8"/>
          <p:cNvPicPr>
            <a:picLocks noChangeAspect="1"/>
          </p:cNvPicPr>
          <p:nvPr userDrawn="1"/>
        </p:nvPicPr>
        <p:blipFill>
          <a:blip r:embed="rId27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 userDrawn="1"/>
        </p:nvSpPr>
        <p:spPr>
          <a:xfrm>
            <a:off x="5341" y="93613"/>
            <a:ext cx="141287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>
              <a:buNone/>
            </a:pPr>
            <a:r>
              <a:rPr lang="zh-CN" altLang="zh-CN" sz="1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描述简单的路线</a:t>
            </a:r>
            <a:endParaRPr lang="en-US" altLang="en-US" sz="1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32" name="组合 5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33" name="图片 10">
              <a:hlinkClick r:id="rId28" action="ppaction://hlinksldjump"/>
            </p:cNvPr>
            <p:cNvPicPr>
              <a:picLocks noChangeAspect="1"/>
            </p:cNvPicPr>
            <p:nvPr/>
          </p:nvPicPr>
          <p:blipFill>
            <a:blip r:embed="rId29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文本框 26">
              <a:hlinkClick r:id="rId28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9"/>
          <p:cNvPicPr>
            <a:picLocks noChangeAspect="1"/>
          </p:cNvPicPr>
          <p:nvPr userDrawn="1"/>
        </p:nvPicPr>
        <p:blipFill>
          <a:blip r:embed="rId27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图片 5"/>
          <p:cNvPicPr>
            <a:picLocks noChangeAspect="1"/>
          </p:cNvPicPr>
          <p:nvPr userDrawn="1"/>
        </p:nvPicPr>
        <p:blipFill>
          <a:blip r:embed="rId28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88" r:id="rId15"/>
    <p:sldLayoutId id="2147483689" r:id="rId16"/>
    <p:sldLayoutId id="2147483690" r:id="rId17"/>
    <p:sldLayoutId id="2147483691" r:id="rId18"/>
    <p:sldLayoutId id="2147483692" r:id="rId19"/>
    <p:sldLayoutId id="2147483693" r:id="rId20"/>
    <p:sldLayoutId id="2147483694" r:id="rId21"/>
    <p:sldLayoutId id="2147483695" r:id="rId22"/>
    <p:sldLayoutId id="2147483696" r:id="rId23"/>
    <p:sldLayoutId id="2147483697" r:id="rId24"/>
    <p:sldLayoutId id="2147483698" r:id="rId25"/>
  </p:sldLayoutIdLst>
  <p:txStyles>
    <p:titleStyle>
      <a:lvl1pPr algn="ctr" defTabSz="683895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  <p:sldLayoutId id="2147483734" r:id="rId13"/>
    <p:sldLayoutId id="2147483735" r:id="rId14"/>
    <p:sldLayoutId id="2147483736" r:id="rId15"/>
    <p:sldLayoutId id="2147483737" r:id="rId16"/>
    <p:sldLayoutId id="2147483738" r:id="rId17"/>
    <p:sldLayoutId id="2147483739" r:id="rId18"/>
    <p:sldLayoutId id="2147483740" r:id="rId19"/>
    <p:sldLayoutId id="2147483741" r:id="rId20"/>
    <p:sldLayoutId id="2147483742" r:id="rId21"/>
    <p:sldLayoutId id="2147483743" r:id="rId22"/>
    <p:sldLayoutId id="2147483744" r:id="rId23"/>
    <p:sldLayoutId id="2147483745" r:id="rId24"/>
    <p:sldLayoutId id="2147483746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7" Type="http://schemas.openxmlformats.org/officeDocument/2006/relationships/image" Target="../media/image6.png"/><Relationship Id="rId6" Type="http://schemas.openxmlformats.org/officeDocument/2006/relationships/slide" Target="slide9.xml"/><Relationship Id="rId5" Type="http://schemas.openxmlformats.org/officeDocument/2006/relationships/slide" Target="slide1.xml"/><Relationship Id="rId4" Type="http://schemas.openxmlformats.org/officeDocument/2006/relationships/slide" Target="slide14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0.jpe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9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7" name="组合 1"/>
          <p:cNvGrpSpPr/>
          <p:nvPr/>
        </p:nvGrpSpPr>
        <p:grpSpPr bwMode="auto">
          <a:xfrm>
            <a:off x="-252" y="0"/>
            <a:ext cx="3492752" cy="423863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252" y="0"/>
              <a:ext cx="3491628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39971" name="组合 5"/>
            <p:cNvGrpSpPr/>
            <p:nvPr/>
          </p:nvGrpSpPr>
          <p:grpSpPr bwMode="auto">
            <a:xfrm>
              <a:off x="0" y="62548"/>
              <a:ext cx="3275856" cy="277198"/>
              <a:chOff x="0" y="62548"/>
              <a:chExt cx="3275856" cy="277198"/>
            </a:xfrm>
          </p:grpSpPr>
          <p:sp>
            <p:nvSpPr>
              <p:cNvPr id="39972" name="文本框 22"/>
              <p:cNvSpPr txBox="1">
                <a:spLocks noChangeArrowheads="1"/>
              </p:cNvSpPr>
              <p:nvPr/>
            </p:nvSpPr>
            <p:spPr bwMode="auto">
              <a:xfrm>
                <a:off x="179367" y="62548"/>
                <a:ext cx="2338518" cy="2771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25374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3800" y="3719513"/>
            <a:ext cx="1800225" cy="431800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513" y="3719513"/>
            <a:ext cx="1800225" cy="431800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425" y="3025775"/>
            <a:ext cx="1800225" cy="431800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3938" y="3025775"/>
            <a:ext cx="1800225" cy="431800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450" y="3025775"/>
            <a:ext cx="1800225" cy="431800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66762" y="1435155"/>
            <a:ext cx="6063198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indent="0">
              <a:buNone/>
            </a:pPr>
            <a:r>
              <a:rPr lang="zh-CN" altLang="zh-CN" sz="6600" b="1" dirty="0">
                <a:solidFill>
                  <a:srgbClr val="000000"/>
                </a:solidFill>
              </a:rPr>
              <a:t>描述简单的路线</a:t>
            </a:r>
            <a:endParaRPr lang="en-US" altLang="en-US" sz="66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39946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 flipH="1">
            <a:off x="1612900" y="4457700"/>
            <a:ext cx="3222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39959" name="矩形 19"/>
          <p:cNvSpPr>
            <a:spLocks noChangeArrowheads="1"/>
          </p:cNvSpPr>
          <p:nvPr/>
        </p:nvSpPr>
        <p:spPr bwMode="auto">
          <a:xfrm>
            <a:off x="829914" y="519113"/>
            <a:ext cx="4897816" cy="6848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indent="0" algn="ctr">
              <a:buNone/>
            </a:pPr>
            <a:r>
              <a:rPr lang="en-US" altLang="zh-CN" sz="4000" b="1" dirty="0">
                <a:solidFill>
                  <a:schemeClr val="tx2"/>
                </a:solidFill>
              </a:rPr>
              <a:t> </a:t>
            </a:r>
            <a:r>
              <a:rPr lang="zh-CN" altLang="zh-CN" sz="4000" b="1" dirty="0">
                <a:solidFill>
                  <a:schemeClr val="tx2"/>
                </a:solidFill>
              </a:rPr>
              <a:t>图形变化和确定位置</a:t>
            </a:r>
            <a:endParaRPr lang="en-US" altLang="en-US" sz="4000" b="1" dirty="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39963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>
            <a:off x="6780213" y="4413250"/>
            <a:ext cx="322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9964" name="组合 22"/>
          <p:cNvGrpSpPr/>
          <p:nvPr/>
        </p:nvGrpSpPr>
        <p:grpSpPr bwMode="auto">
          <a:xfrm>
            <a:off x="231775" y="500063"/>
            <a:ext cx="654050" cy="703262"/>
            <a:chOff x="1306635" y="1385539"/>
            <a:chExt cx="654821" cy="702878"/>
          </a:xfrm>
        </p:grpSpPr>
        <p:pic>
          <p:nvPicPr>
            <p:cNvPr id="39965" name="图片 23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966" name="文本框 10"/>
            <p:cNvSpPr txBox="1">
              <a:spLocks noChangeArrowheads="1"/>
            </p:cNvSpPr>
            <p:nvPr/>
          </p:nvSpPr>
          <p:spPr bwMode="auto">
            <a:xfrm>
              <a:off x="1435375" y="1385539"/>
              <a:ext cx="407515" cy="6295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Box 3"/>
          <p:cNvSpPr txBox="1">
            <a:spLocks noChangeArrowheads="1"/>
          </p:cNvSpPr>
          <p:nvPr/>
        </p:nvSpPr>
        <p:spPr bwMode="auto">
          <a:xfrm>
            <a:off x="827584" y="624416"/>
            <a:ext cx="59039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小明从家去邮局该怎么走？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484" name="RL7.eps" descr="id:2147502369;FounderCE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47636"/>
            <a:ext cx="6408738" cy="2135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Text Box 10"/>
          <p:cNvSpPr txBox="1">
            <a:spLocks noChangeArrowheads="1"/>
          </p:cNvSpPr>
          <p:nvPr/>
        </p:nvSpPr>
        <p:spPr bwMode="auto">
          <a:xfrm>
            <a:off x="1331640" y="3363838"/>
            <a:ext cx="6624538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小明从家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向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偏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走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到学校，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 flipH="1" flipV="1">
            <a:off x="2889634" y="1563482"/>
            <a:ext cx="2825750" cy="1188244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 flipH="1">
            <a:off x="1944590" y="1507204"/>
            <a:ext cx="936625" cy="708422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1331640" y="3887796"/>
            <a:ext cx="5832450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再向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偏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走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到邮局。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34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矩形 41"/>
          <p:cNvSpPr>
            <a:spLocks noChangeArrowheads="1"/>
          </p:cNvSpPr>
          <p:nvPr/>
        </p:nvSpPr>
        <p:spPr bwMode="auto">
          <a:xfrm>
            <a:off x="468312" y="653652"/>
            <a:ext cx="835216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⑴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路公共汽车从火车站出发，向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   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   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千米到达新华书店，再向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    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    )55°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的方向行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    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千米到达公园。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508" name="Picture 8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4" y="1785232"/>
            <a:ext cx="7962900" cy="244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012160" y="643916"/>
            <a:ext cx="8286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290145" y="643144"/>
            <a:ext cx="5667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355976" y="1103523"/>
            <a:ext cx="827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730644" y="1103523"/>
            <a:ext cx="8286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043608" y="1523622"/>
            <a:ext cx="7762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" grpId="0"/>
      <p:bldP spid="13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矩形 41"/>
          <p:cNvSpPr>
            <a:spLocks noChangeArrowheads="1"/>
          </p:cNvSpPr>
          <p:nvPr/>
        </p:nvSpPr>
        <p:spPr bwMode="auto">
          <a:xfrm>
            <a:off x="223838" y="605565"/>
            <a:ext cx="845185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⑵由中心广场向南偏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   ) (    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的方向行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    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千米到达医院，再向北偏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   ) (    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的方向行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    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千米到达体育馆。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532" name="Picture 8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139554"/>
            <a:ext cx="7962900" cy="244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63888" y="612172"/>
            <a:ext cx="5667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716016" y="612172"/>
            <a:ext cx="1079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164288" y="605565"/>
            <a:ext cx="9350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66394" y="1036452"/>
            <a:ext cx="5667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148064" y="1090616"/>
            <a:ext cx="1081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7532114" y="1049388"/>
            <a:ext cx="9433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6" grpId="0"/>
      <p:bldP spid="7" grpId="0"/>
      <p:bldP spid="8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RL8.eps" descr="id:2147502406;FounderCE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402829"/>
            <a:ext cx="3467100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/>
          <p:nvPr/>
        </p:nvSpPr>
        <p:spPr>
          <a:xfrm>
            <a:off x="468314" y="594568"/>
            <a:ext cx="8351837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李明从家到涞百超市需要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分，从涞百超市到少年宫需要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分，他从家去少年宫走完全程的平均速度是多少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1260104" y="3552270"/>
            <a:ext cx="4833937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3×100+3.5×100=650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1271392" y="3968282"/>
            <a:ext cx="4833937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650÷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8+5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分）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1259632" y="4412160"/>
            <a:ext cx="4385810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平均速度是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每分行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3" grpId="0"/>
      <p:bldP spid="8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6081" y="1622126"/>
            <a:ext cx="7849278" cy="3037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这节课你们都学会了哪些知识？</a:t>
            </a:r>
            <a:endParaRPr lang="zh-CN" altLang="en-US" sz="2800" b="1" dirty="0">
              <a:latin typeface="+mn-ea"/>
              <a:ea typeface="+mn-ea"/>
            </a:endParaRPr>
          </a:p>
        </p:txBody>
      </p:sp>
      <p:pic>
        <p:nvPicPr>
          <p:cNvPr id="136197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725" y="492125"/>
            <a:ext cx="366713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6198" name="文本框 14"/>
          <p:cNvSpPr txBox="1">
            <a:spLocks noChangeArrowheads="1"/>
          </p:cNvSpPr>
          <p:nvPr/>
        </p:nvSpPr>
        <p:spPr bwMode="auto">
          <a:xfrm>
            <a:off x="611188" y="41116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课堂小结</a:t>
            </a:r>
            <a:endParaRPr lang="zh-CN" altLang="en-US" sz="3200" b="1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783813" y="2961221"/>
            <a:ext cx="7318742" cy="13630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画路线图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时，应遵循哪些步骤？在画路线图时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应先明确方向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再根据比例尺和实际距离算出图上距离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并标明建筑物的名称。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43839" y="1971470"/>
            <a:ext cx="7296109" cy="91986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描述路线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时，应注意哪些地方？ 在描述路线的时候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一定要先说清楚方向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再说出所到的建筑物。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2" name="组合 39"/>
          <p:cNvGrpSpPr/>
          <p:nvPr/>
        </p:nvGrpSpPr>
        <p:grpSpPr bwMode="auto">
          <a:xfrm>
            <a:off x="1136919" y="807499"/>
            <a:ext cx="5005775" cy="2493295"/>
            <a:chOff x="1349641" y="1473020"/>
            <a:chExt cx="5005519" cy="3324132"/>
          </a:xfrm>
        </p:grpSpPr>
        <p:cxnSp>
          <p:nvCxnSpPr>
            <p:cNvPr id="13" name="直接箭头连接符 12"/>
            <p:cNvCxnSpPr/>
            <p:nvPr/>
          </p:nvCxnSpPr>
          <p:spPr>
            <a:xfrm>
              <a:off x="2124301" y="3212951"/>
              <a:ext cx="3239921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箭头连接符 15"/>
            <p:cNvCxnSpPr/>
            <p:nvPr/>
          </p:nvCxnSpPr>
          <p:spPr>
            <a:xfrm>
              <a:off x="3743468" y="1484300"/>
              <a:ext cx="0" cy="3312852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75" name="组合 31"/>
            <p:cNvGrpSpPr/>
            <p:nvPr/>
          </p:nvGrpSpPr>
          <p:grpSpPr bwMode="auto">
            <a:xfrm>
              <a:off x="1403614" y="4292367"/>
              <a:ext cx="629982" cy="288902"/>
              <a:chOff x="971566" y="4292367"/>
              <a:chExt cx="629982" cy="288902"/>
            </a:xfrm>
          </p:grpSpPr>
          <p:cxnSp>
            <p:nvCxnSpPr>
              <p:cNvPr id="35" name="直接连接符 34"/>
              <p:cNvCxnSpPr/>
              <p:nvPr/>
            </p:nvCxnSpPr>
            <p:spPr>
              <a:xfrm>
                <a:off x="1511288" y="4292367"/>
                <a:ext cx="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990614" y="4581269"/>
                <a:ext cx="61115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V="1">
                <a:off x="971565" y="4436818"/>
                <a:ext cx="0" cy="14445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V="1">
                <a:off x="1601770" y="4436818"/>
                <a:ext cx="0" cy="14445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180" name="组合 27"/>
            <p:cNvGrpSpPr/>
            <p:nvPr/>
          </p:nvGrpSpPr>
          <p:grpSpPr bwMode="auto">
            <a:xfrm rot="-1551002">
              <a:off x="3643534" y="2735572"/>
              <a:ext cx="1242372" cy="149614"/>
              <a:chOff x="693607" y="3698956"/>
              <a:chExt cx="1242372" cy="149614"/>
            </a:xfrm>
          </p:grpSpPr>
          <p:grpSp>
            <p:nvGrpSpPr>
              <p:cNvPr id="7181" name="组合 20"/>
              <p:cNvGrpSpPr/>
              <p:nvPr/>
            </p:nvGrpSpPr>
            <p:grpSpPr bwMode="auto">
              <a:xfrm>
                <a:off x="693607" y="3698956"/>
                <a:ext cx="1222313" cy="146039"/>
                <a:chOff x="891630" y="4085628"/>
                <a:chExt cx="1222313" cy="146039"/>
              </a:xfrm>
            </p:grpSpPr>
            <p:cxnSp>
              <p:nvCxnSpPr>
                <p:cNvPr id="33" name="直接连接符 32"/>
                <p:cNvCxnSpPr/>
                <p:nvPr/>
              </p:nvCxnSpPr>
              <p:spPr>
                <a:xfrm>
                  <a:off x="891630" y="4228944"/>
                  <a:ext cx="1222313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/>
                <p:cNvCxnSpPr/>
                <p:nvPr/>
              </p:nvCxnSpPr>
              <p:spPr>
                <a:xfrm flipV="1">
                  <a:off x="1526384" y="4085628"/>
                  <a:ext cx="0" cy="146039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2" name="直接连接符 31"/>
              <p:cNvCxnSpPr/>
              <p:nvPr/>
            </p:nvCxnSpPr>
            <p:spPr>
              <a:xfrm flipV="1">
                <a:off x="1935979" y="3704118"/>
                <a:ext cx="0" cy="14445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弧形 23"/>
            <p:cNvSpPr/>
            <p:nvPr/>
          </p:nvSpPr>
          <p:spPr>
            <a:xfrm>
              <a:off x="3995867" y="3058976"/>
              <a:ext cx="180966" cy="282553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7186" name="TextBox 30"/>
            <p:cNvSpPr txBox="1">
              <a:spLocks noChangeArrowheads="1"/>
            </p:cNvSpPr>
            <p:nvPr/>
          </p:nvSpPr>
          <p:spPr bwMode="auto">
            <a:xfrm>
              <a:off x="4211959" y="2769135"/>
              <a:ext cx="1000024" cy="533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30°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87" name="TextBox 33"/>
            <p:cNvSpPr txBox="1">
              <a:spLocks noChangeArrowheads="1"/>
            </p:cNvSpPr>
            <p:nvPr/>
          </p:nvSpPr>
          <p:spPr bwMode="auto">
            <a:xfrm>
              <a:off x="4784546" y="2177950"/>
              <a:ext cx="935395" cy="615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医院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88" name="TextBox 34"/>
            <p:cNvSpPr txBox="1">
              <a:spLocks noChangeArrowheads="1"/>
            </p:cNvSpPr>
            <p:nvPr/>
          </p:nvSpPr>
          <p:spPr bwMode="auto">
            <a:xfrm>
              <a:off x="2654278" y="2670798"/>
              <a:ext cx="1432072" cy="615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图书馆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89" name="TextBox 36"/>
            <p:cNvSpPr txBox="1">
              <a:spLocks noChangeArrowheads="1"/>
            </p:cNvSpPr>
            <p:nvPr/>
          </p:nvSpPr>
          <p:spPr bwMode="auto">
            <a:xfrm>
              <a:off x="1349641" y="4067780"/>
              <a:ext cx="1322051" cy="533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200 m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9" name="直接箭头连接符 28"/>
            <p:cNvCxnSpPr/>
            <p:nvPr/>
          </p:nvCxnSpPr>
          <p:spPr>
            <a:xfrm flipV="1">
              <a:off x="5867435" y="1979561"/>
              <a:ext cx="0" cy="50319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91" name="TextBox 40"/>
            <p:cNvSpPr txBox="1">
              <a:spLocks noChangeArrowheads="1"/>
            </p:cNvSpPr>
            <p:nvPr/>
          </p:nvSpPr>
          <p:spPr bwMode="auto">
            <a:xfrm>
              <a:off x="5581074" y="1473020"/>
              <a:ext cx="774086" cy="615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北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244793" y="3408670"/>
            <a:ext cx="88352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医院在图书馆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偏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的方向上，距离是＿＿米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2982914" y="3422005"/>
            <a:ext cx="5397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3991987" y="3411529"/>
            <a:ext cx="5397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4695281" y="3362503"/>
            <a:ext cx="10880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7781132" y="3366705"/>
            <a:ext cx="8016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343285" y="4008833"/>
            <a:ext cx="85518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）图书馆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医院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偏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的方向上，距离是＿＿米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3013481" y="4008833"/>
            <a:ext cx="5397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4063074" y="3991332"/>
            <a:ext cx="5397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4562110" y="3988473"/>
            <a:ext cx="8810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7752669" y="3985493"/>
            <a:ext cx="8016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文本框 14"/>
          <p:cNvSpPr txBox="1">
            <a:spLocks noChangeArrowheads="1"/>
          </p:cNvSpPr>
          <p:nvPr/>
        </p:nvSpPr>
        <p:spPr bwMode="auto">
          <a:xfrm>
            <a:off x="611188" y="439738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50" name="图片 1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4793" y="492760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矩形 6"/>
          <p:cNvSpPr>
            <a:spLocks noChangeArrowheads="1"/>
          </p:cNvSpPr>
          <p:nvPr/>
        </p:nvSpPr>
        <p:spPr bwMode="auto">
          <a:xfrm>
            <a:off x="1274763" y="1043586"/>
            <a:ext cx="59039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说一说小方从家到公园的路线。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6" name="XS67.EPS" descr="id:2147505257;FounderCE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14" y="1762125"/>
            <a:ext cx="7843837" cy="2868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2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248" y="466090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14"/>
          <p:cNvSpPr txBox="1">
            <a:spLocks noChangeArrowheads="1"/>
          </p:cNvSpPr>
          <p:nvPr/>
        </p:nvSpPr>
        <p:spPr bwMode="auto">
          <a:xfrm>
            <a:off x="601883" y="35401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grpSp>
        <p:nvGrpSpPr>
          <p:cNvPr id="8" name="组合 30"/>
          <p:cNvGrpSpPr/>
          <p:nvPr/>
        </p:nvGrpSpPr>
        <p:grpSpPr bwMode="auto">
          <a:xfrm>
            <a:off x="115723" y="921703"/>
            <a:ext cx="911225" cy="986777"/>
            <a:chOff x="670145" y="1457273"/>
            <a:chExt cx="1555361" cy="1494434"/>
          </a:xfrm>
        </p:grpSpPr>
        <p:pic>
          <p:nvPicPr>
            <p:cNvPr id="9" name="图片 31" descr="28Z58PICt4r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矩形 32"/>
            <p:cNvSpPr>
              <a:spLocks noChangeArrowheads="1"/>
            </p:cNvSpPr>
            <p:nvPr/>
          </p:nvSpPr>
          <p:spPr bwMode="auto">
            <a:xfrm>
              <a:off x="696585" y="2322452"/>
              <a:ext cx="1234551" cy="6292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矩形 19"/>
          <p:cNvSpPr>
            <a:spLocks noChangeArrowheads="1"/>
          </p:cNvSpPr>
          <p:nvPr/>
        </p:nvSpPr>
        <p:spPr bwMode="auto">
          <a:xfrm>
            <a:off x="395288" y="605522"/>
            <a:ext cx="23765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理解题意。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54868" y="3634901"/>
            <a:ext cx="775811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在描述路线的时候</a:t>
            </a:r>
            <a:r>
              <a:rPr lang="en-US" altLang="zh-CN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不仅要描述经过的建筑物</a:t>
            </a:r>
            <a:r>
              <a:rPr lang="en-US" altLang="zh-CN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还要描述行走的方向。</a:t>
            </a:r>
            <a:endParaRPr lang="zh-CN" altLang="en-US" sz="28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01676" y="2665810"/>
            <a:ext cx="775811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把小方家和公园用线连接起来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然后看看连线上有哪些建筑物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就是小方从家到公园经过的路线。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22" name="XS67.EPS" descr="id:2147505257;FounderCE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6" y="627460"/>
            <a:ext cx="5256213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6" name="直接箭头连接符 35"/>
          <p:cNvCxnSpPr/>
          <p:nvPr/>
        </p:nvCxnSpPr>
        <p:spPr>
          <a:xfrm>
            <a:off x="3600450" y="1707357"/>
            <a:ext cx="2266950" cy="107156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箭头连接符 36"/>
          <p:cNvCxnSpPr/>
          <p:nvPr/>
        </p:nvCxnSpPr>
        <p:spPr>
          <a:xfrm>
            <a:off x="5899151" y="1814512"/>
            <a:ext cx="49213" cy="433388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箭头连接符 37"/>
          <p:cNvCxnSpPr/>
          <p:nvPr/>
        </p:nvCxnSpPr>
        <p:spPr>
          <a:xfrm>
            <a:off x="5940426" y="2232423"/>
            <a:ext cx="855663" cy="15478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箭头连接符 38"/>
          <p:cNvCxnSpPr/>
          <p:nvPr/>
        </p:nvCxnSpPr>
        <p:spPr>
          <a:xfrm flipV="1">
            <a:off x="6804025" y="1464469"/>
            <a:ext cx="19050" cy="767954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箭头连接符 39"/>
          <p:cNvCxnSpPr/>
          <p:nvPr/>
        </p:nvCxnSpPr>
        <p:spPr>
          <a:xfrm>
            <a:off x="3581401" y="1653779"/>
            <a:ext cx="485775" cy="0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箭头连接符 40"/>
          <p:cNvCxnSpPr/>
          <p:nvPr/>
        </p:nvCxnSpPr>
        <p:spPr>
          <a:xfrm flipH="1" flipV="1">
            <a:off x="4067176" y="1062038"/>
            <a:ext cx="3175" cy="594122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箭头连接符 41"/>
          <p:cNvCxnSpPr/>
          <p:nvPr/>
        </p:nvCxnSpPr>
        <p:spPr>
          <a:xfrm flipV="1">
            <a:off x="4071939" y="994172"/>
            <a:ext cx="2751137" cy="65484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箭头连接符 42"/>
          <p:cNvCxnSpPr/>
          <p:nvPr/>
        </p:nvCxnSpPr>
        <p:spPr>
          <a:xfrm>
            <a:off x="6813551" y="928688"/>
            <a:ext cx="9525" cy="535781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XS67.EPS" descr="id:2147505257;FounderCE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6" y="627460"/>
            <a:ext cx="5256213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矩形 19"/>
          <p:cNvSpPr>
            <a:spLocks noChangeArrowheads="1"/>
          </p:cNvSpPr>
          <p:nvPr/>
        </p:nvSpPr>
        <p:spPr bwMode="auto">
          <a:xfrm>
            <a:off x="481673" y="550247"/>
            <a:ext cx="28082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描述路线。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81673" y="1474793"/>
            <a:ext cx="2317055" cy="1200329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参照点不断变化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行走的路线也不唯一。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3600450" y="1707357"/>
            <a:ext cx="2266950" cy="107156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5899151" y="1814512"/>
            <a:ext cx="49213" cy="433388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5940426" y="2232423"/>
            <a:ext cx="855663" cy="15478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V="1">
            <a:off x="6804025" y="1464469"/>
            <a:ext cx="19050" cy="767954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3581401" y="1653779"/>
            <a:ext cx="485775" cy="0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H="1" flipV="1">
            <a:off x="4067176" y="1062038"/>
            <a:ext cx="3175" cy="594122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flipV="1">
            <a:off x="4071939" y="994172"/>
            <a:ext cx="2751137" cy="65484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>
            <a:off x="6813551" y="928688"/>
            <a:ext cx="9525" cy="535781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052513" y="3045619"/>
            <a:ext cx="179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小方家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>
            <a:off x="2568575" y="3233737"/>
            <a:ext cx="82073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2530475" y="3233738"/>
            <a:ext cx="8969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向东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348039" y="2882504"/>
            <a:ext cx="503237" cy="830997"/>
          </a:xfrm>
          <a:prstGeom prst="rect">
            <a:avLst/>
          </a:prstGeom>
          <a:noFill/>
          <a:ln w="9525">
            <a:solidFill>
              <a:srgbClr val="FF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医院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6" name="直接箭头连接符 25"/>
          <p:cNvCxnSpPr/>
          <p:nvPr/>
        </p:nvCxnSpPr>
        <p:spPr>
          <a:xfrm>
            <a:off x="3930650" y="3251597"/>
            <a:ext cx="81915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3892550" y="3251597"/>
            <a:ext cx="895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向南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4716464" y="2895600"/>
            <a:ext cx="503237" cy="830997"/>
          </a:xfrm>
          <a:prstGeom prst="rect">
            <a:avLst/>
          </a:prstGeom>
          <a:noFill/>
          <a:ln w="9525">
            <a:solidFill>
              <a:srgbClr val="FF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邮局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箭头连接符 28"/>
          <p:cNvCxnSpPr/>
          <p:nvPr/>
        </p:nvCxnSpPr>
        <p:spPr>
          <a:xfrm>
            <a:off x="5299075" y="3251597"/>
            <a:ext cx="81915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5260975" y="3251597"/>
            <a:ext cx="895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向东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6084889" y="2895600"/>
            <a:ext cx="503237" cy="830997"/>
          </a:xfrm>
          <a:prstGeom prst="rect">
            <a:avLst/>
          </a:prstGeom>
          <a:noFill/>
          <a:ln w="9525">
            <a:solidFill>
              <a:srgbClr val="FF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车站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2" name="直接箭头连接符 31"/>
          <p:cNvCxnSpPr/>
          <p:nvPr/>
        </p:nvCxnSpPr>
        <p:spPr>
          <a:xfrm>
            <a:off x="6667500" y="3251597"/>
            <a:ext cx="81915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6629400" y="3251597"/>
            <a:ext cx="895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向北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7451726" y="2895600"/>
            <a:ext cx="504825" cy="830997"/>
          </a:xfrm>
          <a:prstGeom prst="rect">
            <a:avLst/>
          </a:prstGeom>
          <a:noFill/>
          <a:ln w="9525">
            <a:solidFill>
              <a:srgbClr val="FF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公园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1042988" y="3977879"/>
            <a:ext cx="179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小方家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6" name="直接箭头连接符 35"/>
          <p:cNvCxnSpPr/>
          <p:nvPr/>
        </p:nvCxnSpPr>
        <p:spPr>
          <a:xfrm>
            <a:off x="2560638" y="4165997"/>
            <a:ext cx="64293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2522538" y="4165997"/>
            <a:ext cx="895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向东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3300732" y="3827860"/>
            <a:ext cx="649288" cy="830997"/>
          </a:xfrm>
          <a:prstGeom prst="rect">
            <a:avLst/>
          </a:prstGeom>
          <a:noFill/>
          <a:ln w="9525">
            <a:solidFill>
              <a:srgbClr val="FF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报亭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9" name="直接箭头连接符 38"/>
          <p:cNvCxnSpPr/>
          <p:nvPr/>
        </p:nvCxnSpPr>
        <p:spPr>
          <a:xfrm>
            <a:off x="4071939" y="4165997"/>
            <a:ext cx="668336" cy="1666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3883025" y="4270266"/>
            <a:ext cx="895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向北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4706939" y="3827860"/>
            <a:ext cx="503237" cy="830997"/>
          </a:xfrm>
          <a:prstGeom prst="rect">
            <a:avLst/>
          </a:prstGeom>
          <a:noFill/>
          <a:ln w="9525">
            <a:solidFill>
              <a:srgbClr val="FF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住宅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2" name="直接箭头连接符 41"/>
          <p:cNvCxnSpPr/>
          <p:nvPr/>
        </p:nvCxnSpPr>
        <p:spPr>
          <a:xfrm>
            <a:off x="5289550" y="4182666"/>
            <a:ext cx="81915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5251450" y="4182666"/>
            <a:ext cx="895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向东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6075364" y="3827860"/>
            <a:ext cx="503237" cy="830997"/>
          </a:xfrm>
          <a:prstGeom prst="rect">
            <a:avLst/>
          </a:prstGeom>
          <a:noFill/>
          <a:ln w="9525">
            <a:solidFill>
              <a:srgbClr val="FF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书店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5" name="直接箭头连接符 44"/>
          <p:cNvCxnSpPr/>
          <p:nvPr/>
        </p:nvCxnSpPr>
        <p:spPr>
          <a:xfrm>
            <a:off x="6657975" y="4182666"/>
            <a:ext cx="81915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6619875" y="4182666"/>
            <a:ext cx="895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向南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7443789" y="3827860"/>
            <a:ext cx="503237" cy="830997"/>
          </a:xfrm>
          <a:prstGeom prst="rect">
            <a:avLst/>
          </a:prstGeom>
          <a:noFill/>
          <a:ln w="9525">
            <a:solidFill>
              <a:srgbClr val="FF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公园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8" grpId="0" animBg="1"/>
      <p:bldP spid="23" grpId="0"/>
      <p:bldP spid="24" grpId="0"/>
      <p:bldP spid="7" grpId="0" animBg="1"/>
      <p:bldP spid="27" grpId="0"/>
      <p:bldP spid="28" grpId="0" animBg="1"/>
      <p:bldP spid="30" grpId="0"/>
      <p:bldP spid="31" grpId="0" animBg="1"/>
      <p:bldP spid="33" grpId="0"/>
      <p:bldP spid="34" grpId="0" animBg="1"/>
      <p:bldP spid="35" grpId="0"/>
      <p:bldP spid="37" grpId="0"/>
      <p:bldP spid="38" grpId="0" animBg="1"/>
      <p:bldP spid="40" grpId="0"/>
      <p:bldP spid="41" grpId="0" animBg="1"/>
      <p:bldP spid="43" grpId="0"/>
      <p:bldP spid="44" grpId="0" animBg="1"/>
      <p:bldP spid="46" grpId="0"/>
      <p:bldP spid="4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矩形 6"/>
          <p:cNvSpPr>
            <a:spLocks noChangeArrowheads="1"/>
          </p:cNvSpPr>
          <p:nvPr/>
        </p:nvSpPr>
        <p:spPr bwMode="auto">
          <a:xfrm>
            <a:off x="1170361" y="705263"/>
            <a:ext cx="720015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在情景导入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中路线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各段路的距离依次是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,300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,450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,600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1∶30000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的比例尺画图。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8" name="Rectangle 3"/>
          <p:cNvSpPr>
            <a:spLocks noChangeArrowheads="1"/>
          </p:cNvSpPr>
          <p:nvPr/>
        </p:nvSpPr>
        <p:spPr bwMode="auto">
          <a:xfrm>
            <a:off x="0" y="-23656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b="1"/>
          </a:p>
        </p:txBody>
      </p:sp>
      <p:sp>
        <p:nvSpPr>
          <p:cNvPr id="11269" name="Rectangle 4"/>
          <p:cNvSpPr>
            <a:spLocks noChangeArrowheads="1"/>
          </p:cNvSpPr>
          <p:nvPr/>
        </p:nvSpPr>
        <p:spPr bwMode="auto">
          <a:xfrm>
            <a:off x="0" y="80642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b="1">
              <a:latin typeface="Arial" panose="020B0604020202020204" pitchFamily="34" charset="0"/>
            </a:endParaRPr>
          </a:p>
        </p:txBody>
      </p:sp>
      <p:pic>
        <p:nvPicPr>
          <p:cNvPr id="11270" name="XS67.EPS" descr="id:2147505257;FounderCE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6087" y="2090258"/>
            <a:ext cx="5966738" cy="2172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直接箭头连接符 9"/>
          <p:cNvCxnSpPr/>
          <p:nvPr/>
        </p:nvCxnSpPr>
        <p:spPr>
          <a:xfrm>
            <a:off x="1907704" y="3312501"/>
            <a:ext cx="2471752" cy="107156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4382974" y="3456200"/>
            <a:ext cx="49213" cy="433388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>
            <a:off x="4572000" y="3914919"/>
            <a:ext cx="855663" cy="15479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flipV="1">
            <a:off x="5427663" y="3121635"/>
            <a:ext cx="19050" cy="767953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30"/>
          <p:cNvGrpSpPr/>
          <p:nvPr/>
        </p:nvGrpSpPr>
        <p:grpSpPr bwMode="auto">
          <a:xfrm>
            <a:off x="115723" y="698357"/>
            <a:ext cx="911225" cy="986777"/>
            <a:chOff x="670145" y="1457273"/>
            <a:chExt cx="1555361" cy="1494434"/>
          </a:xfrm>
        </p:grpSpPr>
        <p:pic>
          <p:nvPicPr>
            <p:cNvPr id="17" name="图片 31" descr="28Z58PICt4r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矩形 32"/>
            <p:cNvSpPr>
              <a:spLocks noChangeArrowheads="1"/>
            </p:cNvSpPr>
            <p:nvPr/>
          </p:nvSpPr>
          <p:spPr bwMode="auto">
            <a:xfrm>
              <a:off x="696585" y="2322452"/>
              <a:ext cx="1242759" cy="6292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5</a:t>
              </a:r>
              <a:endPara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矩形 6"/>
          <p:cNvSpPr>
            <a:spLocks noChangeArrowheads="1"/>
          </p:cNvSpPr>
          <p:nvPr/>
        </p:nvSpPr>
        <p:spPr bwMode="auto">
          <a:xfrm>
            <a:off x="395536" y="438371"/>
            <a:ext cx="19442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分析方法。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630488" y="2611042"/>
            <a:ext cx="28969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712788" y="3043238"/>
            <a:ext cx="796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小方家到医院的图上距离：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1200÷300=4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（厘米）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755650" y="3475435"/>
            <a:ext cx="73661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医院到邮局的图上距离：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300÷300=1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（厘米）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752476" y="3907631"/>
            <a:ext cx="77251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邮局到车站的图上距离：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450÷300=1.5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（厘米）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773114" y="4339829"/>
            <a:ext cx="73661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车站到公园的图上距离：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600÷300=2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（厘米）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XS67.EPS" descr="id:2147505257;FounderCE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38371"/>
            <a:ext cx="5966738" cy="2172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直接箭头连接符 15"/>
          <p:cNvCxnSpPr/>
          <p:nvPr/>
        </p:nvCxnSpPr>
        <p:spPr>
          <a:xfrm>
            <a:off x="2851369" y="1660614"/>
            <a:ext cx="2471752" cy="107156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>
            <a:off x="5326639" y="1804313"/>
            <a:ext cx="49213" cy="433388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>
            <a:off x="5515665" y="2263032"/>
            <a:ext cx="855663" cy="15479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 flipV="1">
            <a:off x="6371328" y="1469748"/>
            <a:ext cx="19050" cy="767953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3" grpId="0"/>
      <p:bldP spid="41" grpId="0"/>
      <p:bldP spid="42" grpId="0"/>
      <p:bldP spid="43" grpId="0"/>
      <p:bldP spid="4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矩形 6"/>
          <p:cNvSpPr>
            <a:spLocks noChangeArrowheads="1"/>
          </p:cNvSpPr>
          <p:nvPr/>
        </p:nvSpPr>
        <p:spPr bwMode="auto">
          <a:xfrm>
            <a:off x="539552" y="628829"/>
            <a:ext cx="23762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解决问题。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468438" y="1347614"/>
            <a:ext cx="634019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根据方向和图上距离画出路线图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682" y="3300347"/>
            <a:ext cx="2412268" cy="70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6562" y="2058378"/>
            <a:ext cx="503407" cy="77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232170"/>
            <a:ext cx="4262229" cy="59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897" y="2684653"/>
            <a:ext cx="148621" cy="75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4325" y="3300347"/>
            <a:ext cx="1463203" cy="144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774" y="2093801"/>
            <a:ext cx="190754" cy="1253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2" descr="课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2575" y="351116"/>
            <a:ext cx="5562600" cy="2784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Text Box 4"/>
          <p:cNvSpPr txBox="1">
            <a:spLocks noChangeArrowheads="1"/>
          </p:cNvSpPr>
          <p:nvPr/>
        </p:nvSpPr>
        <p:spPr bwMode="auto">
          <a:xfrm>
            <a:off x="679258" y="3231436"/>
            <a:ext cx="8521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小鹿从家出发，向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偏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     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方向走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米到公园。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 Box 4"/>
          <p:cNvSpPr txBox="1">
            <a:spLocks noChangeArrowheads="1"/>
          </p:cNvSpPr>
          <p:nvPr/>
        </p:nvSpPr>
        <p:spPr bwMode="auto">
          <a:xfrm>
            <a:off x="642742" y="3733898"/>
            <a:ext cx="8353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小猪从家出发，向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偏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     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方向走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米到公园。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 Box 5"/>
          <p:cNvSpPr txBox="1">
            <a:spLocks noChangeArrowheads="1"/>
          </p:cNvSpPr>
          <p:nvPr/>
        </p:nvSpPr>
        <p:spPr bwMode="auto">
          <a:xfrm>
            <a:off x="4906725" y="3685550"/>
            <a:ext cx="9413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15°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 Box 5"/>
          <p:cNvSpPr txBox="1">
            <a:spLocks noChangeArrowheads="1"/>
          </p:cNvSpPr>
          <p:nvPr/>
        </p:nvSpPr>
        <p:spPr bwMode="auto">
          <a:xfrm>
            <a:off x="4116661" y="3642027"/>
            <a:ext cx="7207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 Box 6"/>
          <p:cNvSpPr txBox="1">
            <a:spLocks noChangeArrowheads="1"/>
          </p:cNvSpPr>
          <p:nvPr/>
        </p:nvSpPr>
        <p:spPr bwMode="auto">
          <a:xfrm>
            <a:off x="3279281" y="3629648"/>
            <a:ext cx="7921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 Box 7"/>
          <p:cNvSpPr txBox="1">
            <a:spLocks noChangeArrowheads="1"/>
          </p:cNvSpPr>
          <p:nvPr/>
        </p:nvSpPr>
        <p:spPr bwMode="auto">
          <a:xfrm>
            <a:off x="6699248" y="3646774"/>
            <a:ext cx="9334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490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 Box 4"/>
          <p:cNvSpPr txBox="1">
            <a:spLocks noChangeArrowheads="1"/>
          </p:cNvSpPr>
          <p:nvPr/>
        </p:nvSpPr>
        <p:spPr bwMode="auto">
          <a:xfrm>
            <a:off x="642743" y="4226802"/>
            <a:ext cx="8353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小猴从家出发，向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偏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     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方向走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米到公园。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5131401" y="4208770"/>
            <a:ext cx="10556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10°</a:t>
            </a:r>
            <a:endParaRPr lang="en-US" altLang="zh-CN" sz="2800" b="1" baseline="7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 Box 10"/>
          <p:cNvSpPr txBox="1">
            <a:spLocks noChangeArrowheads="1"/>
          </p:cNvSpPr>
          <p:nvPr/>
        </p:nvSpPr>
        <p:spPr bwMode="auto">
          <a:xfrm>
            <a:off x="4164556" y="4116091"/>
            <a:ext cx="7207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 Box 11"/>
          <p:cNvSpPr txBox="1">
            <a:spLocks noChangeArrowheads="1"/>
          </p:cNvSpPr>
          <p:nvPr/>
        </p:nvSpPr>
        <p:spPr bwMode="auto">
          <a:xfrm>
            <a:off x="3279281" y="4100380"/>
            <a:ext cx="7921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 Box 12"/>
          <p:cNvSpPr txBox="1">
            <a:spLocks noChangeArrowheads="1"/>
          </p:cNvSpPr>
          <p:nvPr/>
        </p:nvSpPr>
        <p:spPr bwMode="auto">
          <a:xfrm>
            <a:off x="6810975" y="4165247"/>
            <a:ext cx="9334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 Box 5"/>
          <p:cNvSpPr txBox="1">
            <a:spLocks noChangeArrowheads="1"/>
          </p:cNvSpPr>
          <p:nvPr/>
        </p:nvSpPr>
        <p:spPr bwMode="auto">
          <a:xfrm>
            <a:off x="4940108" y="3169881"/>
            <a:ext cx="977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50°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 Box 15"/>
          <p:cNvSpPr txBox="1">
            <a:spLocks noChangeArrowheads="1"/>
          </p:cNvSpPr>
          <p:nvPr/>
        </p:nvSpPr>
        <p:spPr bwMode="auto">
          <a:xfrm>
            <a:off x="4143112" y="3195305"/>
            <a:ext cx="7207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 Box 16"/>
          <p:cNvSpPr txBox="1">
            <a:spLocks noChangeArrowheads="1"/>
          </p:cNvSpPr>
          <p:nvPr/>
        </p:nvSpPr>
        <p:spPr bwMode="auto">
          <a:xfrm>
            <a:off x="3286362" y="3153710"/>
            <a:ext cx="7921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 Box 17"/>
          <p:cNvSpPr txBox="1">
            <a:spLocks noChangeArrowheads="1"/>
          </p:cNvSpPr>
          <p:nvPr/>
        </p:nvSpPr>
        <p:spPr bwMode="auto">
          <a:xfrm>
            <a:off x="6571030" y="3195305"/>
            <a:ext cx="10096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513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512" y="517872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文本框 14"/>
          <p:cNvSpPr txBox="1">
            <a:spLocks noChangeArrowheads="1"/>
          </p:cNvSpPr>
          <p:nvPr/>
        </p:nvSpPr>
        <p:spPr bwMode="auto">
          <a:xfrm>
            <a:off x="545907" y="411510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1098</Words>
  <Application>WPS 演示</Application>
  <PresentationFormat>全屏显示(16:9)</PresentationFormat>
  <Paragraphs>202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14</vt:i4>
      </vt:variant>
    </vt:vector>
  </HeadingPairs>
  <TitlesOfParts>
    <vt:vector size="33" baseType="lpstr">
      <vt:lpstr>Arial</vt:lpstr>
      <vt:lpstr>宋体</vt:lpstr>
      <vt:lpstr>Wingdings</vt:lpstr>
      <vt:lpstr>黑体</vt:lpstr>
      <vt:lpstr>Calibri</vt:lpstr>
      <vt:lpstr>Calibri</vt:lpstr>
      <vt:lpstr>华文新魏</vt:lpstr>
      <vt:lpstr>楷体</vt:lpstr>
      <vt:lpstr>幼圆</vt:lpstr>
      <vt:lpstr>楷体_GB2312</vt:lpstr>
      <vt:lpstr>等线</vt:lpstr>
      <vt:lpstr>微软雅黑</vt:lpstr>
      <vt:lpstr>Arial Unicode MS</vt:lpstr>
      <vt:lpstr>Calibri Light</vt:lpstr>
      <vt:lpstr>Office 主题</vt:lpstr>
      <vt:lpstr>2_自定义设计方案</vt:lpstr>
      <vt:lpstr>1_自定义设计方案</vt:lpstr>
      <vt:lpstr>自定义设计方案</vt:lpstr>
      <vt:lpstr>3_自定义设计方案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163</cp:revision>
  <dcterms:created xsi:type="dcterms:W3CDTF">2018-09-11T05:46:00Z</dcterms:created>
  <dcterms:modified xsi:type="dcterms:W3CDTF">2023-08-29T00:57:34Z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9501201CE6CD4A53BFA359BC8C34AD3A_12</vt:lpwstr>
  </property>
</Properties>
</file>