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  <p:sldMasterId id="2147483709" r:id="rId6"/>
  </p:sldMasterIdLst>
  <p:notesMasterIdLst>
    <p:notesMasterId r:id="rId16"/>
  </p:notesMasterIdLst>
  <p:sldIdLst>
    <p:sldId id="256" r:id="rId7"/>
    <p:sldId id="346" r:id="rId8"/>
    <p:sldId id="384" r:id="rId9"/>
    <p:sldId id="347" r:id="rId10"/>
    <p:sldId id="348" r:id="rId11"/>
    <p:sldId id="371" r:id="rId12"/>
    <p:sldId id="375" r:id="rId13"/>
    <p:sldId id="378" r:id="rId14"/>
    <p:sldId id="38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0" y="76284"/>
            <a:ext cx="19440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zh-CN" altLang="en-US" sz="1200" b="1" kern="120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认识图形的放大或缩小</a:t>
            </a:r>
            <a:endParaRPr kumimoji="1" lang="zh-CN" altLang="en-US" sz="1200" b="1" kern="120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9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2813" y="1435155"/>
            <a:ext cx="7095532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kumimoji="1" lang="zh-CN" altLang="en-US" sz="5400" b="1" noProof="0" dirty="0" smtClean="0">
                <a:ln>
                  <a:noFill/>
                </a:ln>
                <a:uLnTx/>
                <a:uFillTx/>
                <a:latin typeface="+mn-ea"/>
                <a:ea typeface="+mn-ea"/>
                <a:sym typeface="+mn-ea"/>
              </a:rPr>
              <a:t>认识图形的放大</a:t>
            </a:r>
            <a:r>
              <a:rPr kumimoji="1" lang="zh-CN" altLang="en-US" sz="5400" b="1" noProof="0" dirty="0">
                <a:ln>
                  <a:noFill/>
                </a:ln>
                <a:uLnTx/>
                <a:uFillTx/>
                <a:latin typeface="+mn-ea"/>
                <a:ea typeface="+mn-ea"/>
                <a:sym typeface="+mn-ea"/>
              </a:rPr>
              <a:t>或缩小</a:t>
            </a:r>
            <a:endParaRPr kumimoji="1" lang="zh-CN" altLang="en-US" sz="5400" b="1" noProof="0" dirty="0">
              <a:ln>
                <a:noFill/>
              </a:ln>
              <a:uLnTx/>
              <a:uFillTx/>
              <a:latin typeface="+mn-ea"/>
              <a:ea typeface="+mn-ea"/>
              <a:sym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473202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kumimoji="1" lang="zh-CN" altLang="en-US" sz="4000" b="1" noProof="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  <a:sym typeface="+mn-ea"/>
              </a:rPr>
              <a:t>图形变化和确定位置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3073"/>
          <p:cNvSpPr txBox="1">
            <a:spLocks noRot="1"/>
          </p:cNvSpPr>
          <p:nvPr/>
        </p:nvSpPr>
        <p:spPr>
          <a:xfrm>
            <a:off x="1483170" y="920145"/>
            <a:ext cx="4024934" cy="857250"/>
          </a:xfr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观察，你发现了什么？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20061103_5711abf2860b574dd21188d79c0ed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1391" y="1853517"/>
            <a:ext cx="2808684" cy="21074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20061103_5711abf2860b574dd21188d79c0ed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5579" y="1853517"/>
            <a:ext cx="2808684" cy="21074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3077"/>
          <p:cNvSpPr txBox="1"/>
          <p:nvPr/>
        </p:nvSpPr>
        <p:spPr>
          <a:xfrm>
            <a:off x="1601391" y="4500276"/>
            <a:ext cx="5076825" cy="10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endParaRPr sz="100" b="1" dirty="0">
              <a:latin typeface="Arial" panose="020B0604020202020204" pitchFamily="34" charset="0"/>
            </a:endParaRPr>
          </a:p>
        </p:txBody>
      </p:sp>
      <p:sp>
        <p:nvSpPr>
          <p:cNvPr id="14" name="文本框 3078"/>
          <p:cNvSpPr txBox="1"/>
          <p:nvPr/>
        </p:nvSpPr>
        <p:spPr>
          <a:xfrm>
            <a:off x="1709738" y="4283582"/>
            <a:ext cx="561617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这是两张大小和画面都</a:t>
            </a:r>
            <a:r>
              <a:rPr lang="zh-CN" altLang="en-US" sz="24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完全相同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的图片。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1505" y="411510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6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110" y="464532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be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1729" y="2518172"/>
            <a:ext cx="428625" cy="24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 descr="be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5954" y="2193131"/>
            <a:ext cx="1458515" cy="82629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5"/>
          <p:cNvGrpSpPr/>
          <p:nvPr/>
        </p:nvGrpSpPr>
        <p:grpSpPr>
          <a:xfrm>
            <a:off x="3720704" y="1452563"/>
            <a:ext cx="3086100" cy="3132535"/>
            <a:chOff x="1338" y="-607"/>
            <a:chExt cx="3084" cy="3130"/>
          </a:xfrm>
        </p:grpSpPr>
        <p:sp>
          <p:nvSpPr>
            <p:cNvPr id="7177" name="Oval 6"/>
            <p:cNvSpPr/>
            <p:nvPr/>
          </p:nvSpPr>
          <p:spPr>
            <a:xfrm>
              <a:off x="1338" y="-607"/>
              <a:ext cx="2041" cy="2041"/>
            </a:xfrm>
            <a:prstGeom prst="ellipse">
              <a:avLst/>
            </a:prstGeom>
            <a:solidFill>
              <a:srgbClr val="66FFFF">
                <a:alpha val="12941"/>
              </a:srgbClr>
            </a:solidFill>
            <a:ln w="228600" cap="flat" cmpd="sng">
              <a:solidFill>
                <a:srgbClr val="292929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67500" tIns="35100" rIns="67500" bIns="35100" anchor="ctr"/>
            <a:lstStyle/>
            <a:p>
              <a:pPr eaLnBrk="1" hangingPunct="1"/>
              <a:endParaRPr lang="zh-CN" altLang="en-US" sz="100" dirty="0">
                <a:latin typeface="Calibri" panose="020F0502020204030204" pitchFamily="34" charset="0"/>
              </a:endParaRPr>
            </a:p>
          </p:txBody>
        </p:sp>
        <p:sp>
          <p:nvSpPr>
            <p:cNvPr id="7178" name="Freeform 7"/>
            <p:cNvSpPr/>
            <p:nvPr/>
          </p:nvSpPr>
          <p:spPr>
            <a:xfrm>
              <a:off x="2653" y="572"/>
              <a:ext cx="1769" cy="1951"/>
            </a:xfrm>
            <a:custGeom>
              <a:avLst/>
              <a:gdLst/>
              <a:ahLst/>
              <a:cxnLst>
                <a:cxn ang="0">
                  <a:pos x="0" y="908"/>
                </a:cxn>
                <a:cxn ang="0">
                  <a:pos x="545" y="1180"/>
                </a:cxn>
                <a:cxn ang="0">
                  <a:pos x="1406" y="1951"/>
                </a:cxn>
                <a:cxn ang="0">
                  <a:pos x="1633" y="1906"/>
                </a:cxn>
                <a:cxn ang="0">
                  <a:pos x="1724" y="1860"/>
                </a:cxn>
                <a:cxn ang="0">
                  <a:pos x="1769" y="1679"/>
                </a:cxn>
                <a:cxn ang="0">
                  <a:pos x="1134" y="726"/>
                </a:cxn>
                <a:cxn ang="0">
                  <a:pos x="817" y="46"/>
                </a:cxn>
                <a:cxn ang="0">
                  <a:pos x="681" y="0"/>
                </a:cxn>
                <a:cxn ang="0">
                  <a:pos x="454" y="635"/>
                </a:cxn>
                <a:cxn ang="0">
                  <a:pos x="0" y="908"/>
                </a:cxn>
              </a:cxnLst>
              <a:rect l="0" t="0" r="0" b="0"/>
              <a:pathLst>
                <a:path w="1769" h="1951">
                  <a:moveTo>
                    <a:pt x="0" y="908"/>
                  </a:moveTo>
                  <a:lnTo>
                    <a:pt x="545" y="1180"/>
                  </a:lnTo>
                  <a:lnTo>
                    <a:pt x="1406" y="1951"/>
                  </a:lnTo>
                  <a:lnTo>
                    <a:pt x="1633" y="1906"/>
                  </a:lnTo>
                  <a:lnTo>
                    <a:pt x="1724" y="1860"/>
                  </a:lnTo>
                  <a:lnTo>
                    <a:pt x="1769" y="1679"/>
                  </a:lnTo>
                  <a:lnTo>
                    <a:pt x="1134" y="726"/>
                  </a:lnTo>
                  <a:lnTo>
                    <a:pt x="817" y="46"/>
                  </a:lnTo>
                  <a:lnTo>
                    <a:pt x="681" y="0"/>
                  </a:lnTo>
                  <a:lnTo>
                    <a:pt x="454" y="635"/>
                  </a:lnTo>
                  <a:lnTo>
                    <a:pt x="0" y="908"/>
                  </a:lnTo>
                  <a:close/>
                </a:path>
              </a:pathLst>
            </a:custGeom>
            <a:solidFill>
              <a:srgbClr val="292929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pic>
        <p:nvPicPr>
          <p:cNvPr id="13" name="Picture 8" descr="be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635" y="2518172"/>
            <a:ext cx="428625" cy="24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WordArt 11"/>
          <p:cNvSpPr>
            <a:spLocks noTextEdit="1"/>
          </p:cNvSpPr>
          <p:nvPr/>
        </p:nvSpPr>
        <p:spPr>
          <a:xfrm>
            <a:off x="6731794" y="4731544"/>
            <a:ext cx="10287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6"/>
          <p:cNvSpPr/>
          <p:nvPr/>
        </p:nvSpPr>
        <p:spPr>
          <a:xfrm>
            <a:off x="1439466" y="1042055"/>
            <a:ext cx="66479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各组中的两张图片有什么相同与不同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7" name="111a.eps" descr="id:214750404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2154" y="1771650"/>
            <a:ext cx="4752380" cy="1367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111b.eps" descr="id:214750405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3172540"/>
            <a:ext cx="4812506" cy="1458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29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0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915988"/>
            <a:ext cx="1166813" cy="1062037"/>
            <a:chOff x="670145" y="1457273"/>
            <a:chExt cx="1555361" cy="1415170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62843" cy="5499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98" name="Picture 2" descr="C:\Documents and Settings\Administrator\桌面\6年级\p064-02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75" y="3669870"/>
            <a:ext cx="991281" cy="145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Administrator\桌面\6年级\p064-01-0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534" y="1833587"/>
            <a:ext cx="972087" cy="115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6610131" y="1438866"/>
            <a:ext cx="2533869" cy="807374"/>
          </a:xfrm>
          <a:prstGeom prst="cloudCallout">
            <a:avLst>
              <a:gd name="adj1" fmla="val -43409"/>
              <a:gd name="adj2" fmla="val 5358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50530" y="1488610"/>
            <a:ext cx="2448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两张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图片的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大小和画面内容完全相同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48236" y="3266183"/>
            <a:ext cx="2533869" cy="807374"/>
          </a:xfrm>
          <a:prstGeom prst="cloudCallout">
            <a:avLst>
              <a:gd name="adj1" fmla="val 40424"/>
              <a:gd name="adj2" fmla="val 4139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8635" y="3315927"/>
            <a:ext cx="2448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两张图片的内容相同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但大小不同。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12" grpId="0" animBg="1"/>
      <p:bldP spid="13" grpId="0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6"/>
          <p:cNvSpPr/>
          <p:nvPr/>
        </p:nvSpPr>
        <p:spPr>
          <a:xfrm>
            <a:off x="916457" y="555526"/>
            <a:ext cx="6822929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每组图中的两个图形之间什么有变化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什么没有变化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1" name="XS51.EPS" descr="说明: id:214750406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940" y="1592594"/>
            <a:ext cx="3155156" cy="11358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XS52.EPS" descr="说明: id:214750406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922" y="3274219"/>
            <a:ext cx="3257550" cy="13680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Rectangle 3"/>
          <p:cNvSpPr/>
          <p:nvPr/>
        </p:nvSpPr>
        <p:spPr>
          <a:xfrm>
            <a:off x="1143000" y="117589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sp>
        <p:nvSpPr>
          <p:cNvPr id="9224" name="Rectangle 4"/>
          <p:cNvSpPr/>
          <p:nvPr/>
        </p:nvSpPr>
        <p:spPr>
          <a:xfrm>
            <a:off x="1143000" y="1160577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zh-CN" sz="100" b="1" dirty="0">
              <a:latin typeface="Arial" panose="020B0604020202020204" pitchFamily="34" charset="0"/>
            </a:endParaRPr>
          </a:p>
        </p:txBody>
      </p:sp>
      <p:pic>
        <p:nvPicPr>
          <p:cNvPr id="5122" name="Picture 2" descr="C:\Documents and Settings\Administrator\桌面\6年级\p054-0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56419" y="2035072"/>
            <a:ext cx="673646" cy="10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Administrator\桌面\6年级\p056-01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28" y="3635826"/>
            <a:ext cx="865187" cy="106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Administrator\桌面\6年级\p064-03-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001" y="2050514"/>
            <a:ext cx="742125" cy="107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云形标注 10"/>
          <p:cNvSpPr/>
          <p:nvPr/>
        </p:nvSpPr>
        <p:spPr>
          <a:xfrm>
            <a:off x="1315234" y="3178131"/>
            <a:ext cx="2533869" cy="807374"/>
          </a:xfrm>
          <a:prstGeom prst="cloudCallout">
            <a:avLst>
              <a:gd name="adj1" fmla="val 40424"/>
              <a:gd name="adj2" fmla="val 4139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7055" y="3206719"/>
            <a:ext cx="2448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两张图片的内容相同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但大小不同。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4306217" y="1258327"/>
            <a:ext cx="1705848" cy="807374"/>
          </a:xfrm>
          <a:prstGeom prst="cloudCallout">
            <a:avLst>
              <a:gd name="adj1" fmla="val 40424"/>
              <a:gd name="adj2" fmla="val 4139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46615" y="1308071"/>
            <a:ext cx="15654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两个图形形状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6907670" y="1357815"/>
            <a:ext cx="1663431" cy="729270"/>
          </a:xfrm>
          <a:prstGeom prst="cloudCallout">
            <a:avLst>
              <a:gd name="adj1" fmla="val -37381"/>
              <a:gd name="adj2" fmla="val 6578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8069" y="1357815"/>
            <a:ext cx="1523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从左至右，图形</a:t>
            </a:r>
            <a:r>
              <a:rPr lang="zh-CN" altLang="en-US" sz="2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1022623" y="310754"/>
            <a:ext cx="6229027" cy="857250"/>
          </a:xfrm>
        </p:spPr>
        <p:txBody>
          <a:bodyPr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观察下图变化和上组的变化一样吗？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0" name="文本框 32779"/>
          <p:cNvSpPr txBox="1"/>
          <p:nvPr/>
        </p:nvSpPr>
        <p:spPr>
          <a:xfrm>
            <a:off x="836799" y="3225404"/>
            <a:ext cx="7470403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只有一部分发生变化，形状就会发生变化。如果图形的每一部份都发生相同的变化，形状不会改变。根据这个原理把图形放大或缩小。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81" name="图片 32780" descr="MCj0440398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588" y="1168004"/>
            <a:ext cx="20574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4" name="文本框 32783"/>
          <p:cNvSpPr txBox="1"/>
          <p:nvPr/>
        </p:nvSpPr>
        <p:spPr>
          <a:xfrm>
            <a:off x="3330178" y="1275160"/>
            <a:ext cx="1026319" cy="106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sz="100" b="1" dirty="0">
              <a:latin typeface="Arial" panose="020B0604020202020204" pitchFamily="34" charset="0"/>
            </a:endParaRPr>
          </a:p>
        </p:txBody>
      </p:sp>
      <p:grpSp>
        <p:nvGrpSpPr>
          <p:cNvPr id="32792" name="组合 32791"/>
          <p:cNvGrpSpPr/>
          <p:nvPr/>
        </p:nvGrpSpPr>
        <p:grpSpPr>
          <a:xfrm>
            <a:off x="4301729" y="1168004"/>
            <a:ext cx="2057400" cy="2057400"/>
            <a:chOff x="2653" y="709"/>
            <a:chExt cx="1728" cy="1728"/>
          </a:xfrm>
        </p:grpSpPr>
        <p:pic>
          <p:nvPicPr>
            <p:cNvPr id="32790" name="图片 32789" descr="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3" y="709"/>
              <a:ext cx="1728" cy="17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91" name="图片 32790" descr="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0" y="981"/>
              <a:ext cx="1407" cy="140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0"/>
          <p:cNvSpPr/>
          <p:nvPr/>
        </p:nvSpPr>
        <p:spPr>
          <a:xfrm>
            <a:off x="611560" y="1661139"/>
            <a:ext cx="806489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图形放大或缩小后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图形的形状和大小都发生了变化。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(    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2080" y="1979721"/>
            <a:ext cx="1541756" cy="159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/>
          <p:nvPr/>
        </p:nvSpPr>
        <p:spPr>
          <a:xfrm>
            <a:off x="1143000" y="-53861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sp>
        <p:nvSpPr>
          <p:cNvPr id="20484" name="矩形 10"/>
          <p:cNvSpPr/>
          <p:nvPr/>
        </p:nvSpPr>
        <p:spPr>
          <a:xfrm>
            <a:off x="724877" y="973138"/>
            <a:ext cx="11521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4640" y="2138192"/>
            <a:ext cx="57606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×</a:t>
            </a:r>
            <a:r>
              <a:rPr lang="zh-CN" altLang="zh-CN" sz="2700" b="1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lang="zh-CN" altLang="en-US" sz="27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755576" y="2715766"/>
            <a:ext cx="4536504" cy="1836233"/>
          </a:xfrm>
          <a:prstGeom prst="wedgeRoundRectCallout">
            <a:avLst>
              <a:gd name="adj1" fmla="val 56209"/>
              <a:gd name="adj2" fmla="val -41076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因为按一定的比例将图形放大或缩小时，只是改变了图形的大小，并没有改变图形的形状。所以以上说法是错误的。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793" y="5175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484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3"/>
          <p:cNvSpPr txBox="1"/>
          <p:nvPr/>
        </p:nvSpPr>
        <p:spPr>
          <a:xfrm>
            <a:off x="1039415" y="502365"/>
            <a:ext cx="71329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下面第一幅图片如何变化得到第二幅图片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7507" y="1951839"/>
            <a:ext cx="19297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长、宽放大到原来的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142471" y="2744391"/>
            <a:ext cx="1659806" cy="1571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右箭头 19"/>
          <p:cNvSpPr/>
          <p:nvPr/>
        </p:nvSpPr>
        <p:spPr>
          <a:xfrm rot="10800000">
            <a:off x="3142471" y="3433187"/>
            <a:ext cx="1659806" cy="13425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1119783" y="1090807"/>
            <a:ext cx="65335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第二幅图片如何变化得到第一幅图片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30" y="2655782"/>
            <a:ext cx="1273581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034" y="2265265"/>
            <a:ext cx="2641303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2912444"/>
            <a:ext cx="1133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2483" y="3516655"/>
            <a:ext cx="1133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73866" y="3010814"/>
            <a:ext cx="1133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65848" y="4065265"/>
            <a:ext cx="1133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3082301" y="3603600"/>
                <a:ext cx="1929733" cy="9934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长、宽缩小到原来的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2301" y="3603600"/>
                <a:ext cx="1929733" cy="993413"/>
              </a:xfrm>
              <a:prstGeom prst="rect">
                <a:avLst/>
              </a:prstGeom>
              <a:blipFill rotWithShape="1">
                <a:blip r:embed="rId3"/>
                <a:stretch>
                  <a:fillRect l="-1" t="-61" r="32" b="2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mph" presetSubtype="0" repeatCount="2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emph" presetSubtype="0" repeatCount="2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12" grpId="0"/>
      <p:bldP spid="19" grpId="0" animBg="1"/>
      <p:bldP spid="20" grpId="0" animBg="1"/>
      <p:bldP spid="11" grpId="0"/>
      <p:bldP spid="2" grpId="0"/>
      <p:bldP spid="2" grpId="1"/>
      <p:bldP spid="17" grpId="0"/>
      <p:bldP spid="17" grpId="1"/>
      <p:bldP spid="18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485900"/>
            <a:ext cx="7632065" cy="332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1258997" y="1706923"/>
            <a:ext cx="6625371" cy="1938992"/>
          </a:xfrm>
          <a:prstGeom prst="rect">
            <a:avLst/>
          </a:prstGeom>
          <a:solidFill>
            <a:srgbClr val="008000">
              <a:alpha val="36862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放大：把原来图形的每一边都放大相同的倍数， 角度大小不变。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缩小：把原来图形的每一边都缩小为原来的几分之几，角度不变。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圆：把它的半径放大或缩小。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232" name="矩形 21"/>
          <p:cNvSpPr>
            <a:spLocks noChangeArrowheads="1"/>
          </p:cNvSpPr>
          <p:nvPr/>
        </p:nvSpPr>
        <p:spPr bwMode="auto">
          <a:xfrm>
            <a:off x="1258997" y="3651870"/>
            <a:ext cx="6613293" cy="919867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一个图形的形状不变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当它变大的时候就是图形的放大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当它变小的时候就是图形的缩小。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8" grpId="0" bldLvl="0" animBg="1"/>
      <p:bldP spid="137232" grpId="0" bldLvl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</Words>
  <Application>WPS 演示</Application>
  <PresentationFormat>全屏显示(16:9)</PresentationFormat>
  <Paragraphs>83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Calibri</vt:lpstr>
      <vt:lpstr>楷体</vt:lpstr>
      <vt:lpstr>幼圆</vt:lpstr>
      <vt:lpstr>楷体_GB2312</vt:lpstr>
      <vt:lpstr>华文新魏</vt:lpstr>
      <vt:lpstr>Cambria Math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观察下图变化和上组的变化一样吗？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144</cp:revision>
  <dcterms:created xsi:type="dcterms:W3CDTF">2018-09-11T05:46:00Z</dcterms:created>
  <dcterms:modified xsi:type="dcterms:W3CDTF">2023-08-29T00:56:12Z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8DEBDC787BAD4A4E96E42BED052702AB_12</vt:lpwstr>
  </property>
</Properties>
</file>