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notesMasterIdLst>
    <p:notesMasterId r:id="rId17"/>
  </p:notesMasterIdLst>
  <p:sldIdLst>
    <p:sldId id="256" r:id="rId4"/>
    <p:sldId id="419" r:id="rId5"/>
    <p:sldId id="435" r:id="rId6"/>
    <p:sldId id="409" r:id="rId7"/>
    <p:sldId id="440" r:id="rId8"/>
    <p:sldId id="445" r:id="rId9"/>
    <p:sldId id="442" r:id="rId10"/>
    <p:sldId id="444" r:id="rId11"/>
    <p:sldId id="443" r:id="rId12"/>
    <p:sldId id="436" r:id="rId13"/>
    <p:sldId id="439" r:id="rId14"/>
    <p:sldId id="438" r:id="rId15"/>
    <p:sldId id="447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48" y="-90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4.png"/><Relationship Id="rId35" Type="http://schemas.openxmlformats.org/officeDocument/2006/relationships/slide" Target="../slides/slid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69776" y="83012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b="0" dirty="0">
                <a:latin typeface="黑体" panose="02010609060101010101" pitchFamily="49" charset="-122"/>
                <a:ea typeface="黑体" panose="02010609060101010101" pitchFamily="49" charset="-122"/>
              </a:rPr>
              <a:t>练习十四</a:t>
            </a:r>
            <a:endParaRPr lang="zh-CN" altLang="en-US" sz="11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5" action="ppaction://hlinksldjump"/>
            </p:cNvPr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2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88955" y="1491630"/>
            <a:ext cx="3546460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>
              <a:buNone/>
            </a:pPr>
            <a:r>
              <a:rPr lang="zh-CN" altLang="zh-CN" sz="6000" b="1" dirty="0">
                <a:solidFill>
                  <a:srgbClr val="000000"/>
                </a:solidFill>
                <a:ea typeface="宋体" panose="02010600030101010101" pitchFamily="2" charset="-122"/>
              </a:rPr>
              <a:t>练习十</a:t>
            </a:r>
            <a:r>
              <a:rPr lang="zh-CN" altLang="en-US" sz="6000" b="1" dirty="0">
                <a:solidFill>
                  <a:srgbClr val="000000"/>
                </a:solidFill>
                <a:ea typeface="宋体" panose="02010600030101010101" pitchFamily="2" charset="-122"/>
              </a:rPr>
              <a:t>四</a:t>
            </a:r>
            <a:endParaRPr lang="en-US" altLang="en-US" sz="6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11272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19"/>
          <p:cNvSpPr>
            <a:spLocks noChangeArrowheads="1"/>
          </p:cNvSpPr>
          <p:nvPr/>
        </p:nvSpPr>
        <p:spPr bwMode="auto">
          <a:xfrm>
            <a:off x="912813" y="519113"/>
            <a:ext cx="3729226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</a:rPr>
              <a:t>比和按比例分配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</a:endParaRPr>
          </a:p>
        </p:txBody>
      </p:sp>
      <p:grpSp>
        <p:nvGrpSpPr>
          <p:cNvPr id="27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28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483518"/>
            <a:ext cx="77768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有关资料显示，动物的小腿骨与大腿骨长度的比值越大，这种动物跑得越快。下表中是几种动物的小腿骨与大腿骨长度的参考数值，试比较哪种动物跑得较快。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68579" y="2345003"/>
          <a:ext cx="6343781" cy="2258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758"/>
                <a:gridCol w="1960009"/>
                <a:gridCol w="1942069"/>
                <a:gridCol w="1585945"/>
              </a:tblGrid>
              <a:tr h="564545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小腿骨长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(cm)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大腿骨长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(cm)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比值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645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大象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36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645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马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26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645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羚羊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6591950" y="2815879"/>
                <a:ext cx="396262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1950" y="2815879"/>
                <a:ext cx="396262" cy="670505"/>
              </a:xfrm>
              <a:prstGeom prst="rect">
                <a:avLst/>
              </a:prstGeom>
              <a:blipFill rotWithShape="1">
                <a:blip r:embed="rId1"/>
                <a:stretch>
                  <a:fillRect l="-4" t="-43" r="9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6520617" y="3386168"/>
                <a:ext cx="550151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𝟏𝟐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𝟏𝟑</m:t>
                          </m:r>
                        </m:den>
                      </m:f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0617" y="3386168"/>
                <a:ext cx="550151" cy="670568"/>
              </a:xfrm>
              <a:prstGeom prst="rect">
                <a:avLst/>
              </a:prstGeom>
              <a:blipFill rotWithShape="1">
                <a:blip r:embed="rId2"/>
                <a:stretch>
                  <a:fillRect l="-79" t="-52" r="8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6696018" y="4011910"/>
                <a:ext cx="396262" cy="6748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6018" y="4011910"/>
                <a:ext cx="396262" cy="674800"/>
              </a:xfrm>
              <a:prstGeom prst="rect">
                <a:avLst/>
              </a:prstGeom>
              <a:blipFill rotWithShape="1">
                <a:blip r:embed="rId3"/>
                <a:stretch>
                  <a:fillRect l="-146" t="-91" r="151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670319"/>
            <a:ext cx="7668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农场养的牛与羊的数量比是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9:20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。已知农场养牛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头，养羊多少只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6947" y="1748562"/>
            <a:ext cx="20488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180÷9×20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5696" y="2355726"/>
            <a:ext cx="18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20×20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3495" y="2890179"/>
            <a:ext cx="2018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71380" y="3842403"/>
            <a:ext cx="2768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答：养羊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592" y="670319"/>
            <a:ext cx="75963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皮鞋厂上半年皮鞋的产量与全年皮鞋的总产量比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，上半年皮鞋的产量是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双。下半年皮鞋的产量是多少双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11760" y="2262791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360÷5×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00509" y="2869955"/>
            <a:ext cx="18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72×4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98308" y="3404408"/>
            <a:ext cx="2018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（双）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9672" y="4095022"/>
            <a:ext cx="53122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答：下半年皮鞋的产量是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双。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2988" y="2144713"/>
            <a:ext cx="7058025" cy="26545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>
                <a:ea typeface="楷体" panose="02010609060101010101" pitchFamily="49" charset="-122"/>
              </a:rPr>
              <a:t>比的意义比的基本性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质</a:t>
            </a:r>
            <a:r>
              <a:rPr lang="zh-CN" altLang="en-US" sz="2800" b="1" dirty="0">
                <a:ea typeface="楷体" panose="02010609060101010101" pitchFamily="49" charset="-122"/>
              </a:rPr>
              <a:t>比与除法、分数的关系：求比值与化简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在运用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比</a:t>
            </a:r>
            <a:r>
              <a:rPr lang="zh-CN" altLang="en-US" sz="2800" b="1" dirty="0">
                <a:ea typeface="楷体" panose="02010609060101010101" pitchFamily="49" charset="-122"/>
              </a:rPr>
              <a:t>的基本性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质化简时要注</a:t>
            </a:r>
            <a:r>
              <a:rPr lang="zh-CN" altLang="en-US" sz="2800" b="1" dirty="0">
                <a:ea typeface="楷体" panose="02010609060101010101" pitchFamily="49" charset="-122"/>
              </a:rPr>
              <a:t>意：①前后项均为整数 ②前后项要互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质③ </a:t>
            </a:r>
            <a:r>
              <a:rPr lang="zh-CN" altLang="en-US" sz="2800" b="1" dirty="0">
                <a:ea typeface="楷体" panose="02010609060101010101" pitchFamily="49" charset="-122"/>
              </a:rPr>
              <a:t>结果是一个比</a:t>
            </a:r>
            <a:endParaRPr lang="en-US" altLang="zh-CN" sz="2800" b="1" dirty="0"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3203848" y="534749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比的认识</a:t>
            </a:r>
            <a:endParaRPr lang="en-US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75539" y="1109539"/>
          <a:ext cx="8426025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8111"/>
                <a:gridCol w="6667914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比的意义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两个数相除又叫做这两个数的比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各部分名称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“：”叫做比号，比号前面的数叫做比的前项，比号后面的数叫做比的后项。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注意事项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比的后项不能是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。比有两种情况：同种量和不同种量的比。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比值的意义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比的前项除以比的后项，所得的结果叫做比值。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注意事项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比值和比都可以用分数形式来表示，如既可以表示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1:4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又可以表示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1:4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的比值。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99792" y="1203598"/>
            <a:ext cx="3729226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比的基本性质和化简比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27584" y="1995686"/>
          <a:ext cx="7776864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56886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比的基本性质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比的前项和后项同时乘或除以相同的数</a:t>
                      </a: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(0</a:t>
                      </a: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除外</a:t>
                      </a: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),</a:t>
                      </a: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比值不变</a:t>
                      </a: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这叫做比的基本性质。</a:t>
                      </a:r>
                      <a:endParaRPr lang="zh-CN" alt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化简比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把比化成最简整数比的过程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叫做化简比。化简比的结果应是最简整数比。</a:t>
                      </a:r>
                      <a:endParaRPr lang="zh-CN" altLang="en-US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784" y="446335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644686" y="393631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5616" y="955606"/>
            <a:ext cx="72502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指出下列每个比的前项和后项，并求出比值。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1788413" y="1534285"/>
                <a:ext cx="5904656" cy="6161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3     0.2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0.8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latin typeface="Cambria Math" panose="02040503050406030204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latin typeface="Cambria Math" panose="02040503050406030204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0" i="1" dirty="0" smtClean="0">
                            <a:latin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dirty="0" smtClean="0">
                            <a:latin typeface="Cambria Math" panose="02040503050406030204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0" i="1" dirty="0" smtClean="0">
                            <a:latin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dirty="0" smtClean="0">
                            <a:latin typeface="Cambria Math" panose="02040503050406030204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8413" y="1534285"/>
                <a:ext cx="5904656" cy="616194"/>
              </a:xfrm>
              <a:prstGeom prst="rect">
                <a:avLst/>
              </a:prstGeom>
              <a:blipFill rotWithShape="1">
                <a:blip r:embed="rId2"/>
                <a:stretch>
                  <a:fillRect l="-4" t="-20" r="1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1331640" y="2200170"/>
            <a:ext cx="1221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53300" y="2661835"/>
            <a:ext cx="492443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dirty="0"/>
              <a:t>…</a:t>
            </a:r>
            <a:endParaRPr lang="zh-CN" alt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719172" y="2640415"/>
            <a:ext cx="492443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dirty="0"/>
              <a:t>…</a:t>
            </a:r>
            <a:endParaRPr lang="zh-CN" altLang="en-US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1237791" y="3042649"/>
            <a:ext cx="426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前项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6430" y="3037298"/>
            <a:ext cx="426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后项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2063301" y="2204697"/>
            <a:ext cx="13398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= 8÷3</a:t>
            </a:r>
            <a:r>
              <a:rPr lang="en-US" altLang="zh-CN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endParaRPr lang="en-US" altLang="zh-CN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2"/>
              <p:cNvSpPr>
                <a:spLocks noChangeArrowheads="1"/>
              </p:cNvSpPr>
              <p:nvPr/>
            </p:nvSpPr>
            <p:spPr bwMode="auto">
              <a:xfrm>
                <a:off x="3059833" y="2083638"/>
                <a:ext cx="669900" cy="703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0" i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8</m:t>
                        </m:r>
                      </m:num>
                      <m:den>
                        <m:r>
                          <a:rPr lang="en-US" altLang="zh-CN" sz="2800" b="0" i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    </a:t>
                </a:r>
                <a:endParaRPr lang="en-US" altLang="zh-CN" sz="24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18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59833" y="2083638"/>
                <a:ext cx="669900" cy="703782"/>
              </a:xfrm>
              <a:prstGeom prst="rect">
                <a:avLst/>
              </a:prstGeom>
              <a:blipFill rotWithShape="1">
                <a:blip r:embed="rId3"/>
                <a:stretch>
                  <a:fillRect l="-60" t="-29" r="56" b="5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4283968" y="2221765"/>
            <a:ext cx="1517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0.2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07812" y="2221765"/>
            <a:ext cx="1805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0.2÷0.8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7211571" y="2221765"/>
                <a:ext cx="962996" cy="615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4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1571" y="2221765"/>
                <a:ext cx="962996" cy="615233"/>
              </a:xfrm>
              <a:prstGeom prst="rect">
                <a:avLst/>
              </a:prstGeom>
              <a:blipFill rotWithShape="1">
                <a:blip r:embed="rId4"/>
                <a:stretch>
                  <a:fillRect l="-53" t="-87" r="22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1340589" y="3085577"/>
                <a:ext cx="526716" cy="669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0589" y="3085577"/>
                <a:ext cx="526716" cy="669414"/>
              </a:xfrm>
              <a:prstGeom prst="rect">
                <a:avLst/>
              </a:prstGeom>
              <a:blipFill rotWithShape="1">
                <a:blip r:embed="rId5"/>
                <a:stretch>
                  <a:fillRect l="-20" t="-17" r="77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1777414" y="3102523"/>
            <a:ext cx="1429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6÷7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765730" y="3045841"/>
                <a:ext cx="767808" cy="614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5730" y="3045841"/>
                <a:ext cx="767808" cy="614655"/>
              </a:xfrm>
              <a:prstGeom prst="rect">
                <a:avLst/>
              </a:prstGeom>
              <a:blipFill rotWithShape="1">
                <a:blip r:embed="rId6"/>
                <a:stretch>
                  <a:fillRect l="-40" t="-62" r="52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355389" y="3002160"/>
                <a:ext cx="1008700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0" i="1" dirty="0" smtClean="0">
                            <a:latin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dirty="0" smtClean="0">
                            <a:latin typeface="Cambria Math" panose="02040503050406030204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0" i="1" dirty="0" smtClean="0">
                            <a:latin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dirty="0" smtClean="0">
                            <a:latin typeface="Cambria Math" panose="02040503050406030204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389" y="3002160"/>
                <a:ext cx="1008700" cy="619913"/>
              </a:xfrm>
              <a:prstGeom prst="rect">
                <a:avLst/>
              </a:prstGeom>
              <a:blipFill rotWithShape="1">
                <a:blip r:embed="rId7"/>
                <a:stretch>
                  <a:fillRect l="-55" t="-83" r="24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5042583" y="3037707"/>
                <a:ext cx="1535616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latin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400" i="1" dirty="0">
                            <a:latin typeface="Cambria Math" panose="02040503050406030204"/>
                          </a:rPr>
                          <m:t>4</m:t>
                        </m:r>
                      </m:den>
                    </m:f>
                    <m:r>
                      <a:rPr lang="en-US" altLang="zh-CN" sz="2400" i="1" dirty="0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÷</a:t>
                </a:r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i="1" dirty="0">
                            <a:latin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dirty="0" smtClean="0">
                            <a:latin typeface="Cambria Math" panose="02040503050406030204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2583" y="3037707"/>
                <a:ext cx="1535616" cy="619913"/>
              </a:xfrm>
              <a:prstGeom prst="rect">
                <a:avLst/>
              </a:prstGeom>
              <a:blipFill rotWithShape="1">
                <a:blip r:embed="rId8"/>
                <a:stretch>
                  <a:fillRect l="-3" t="-81" r="15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6443763" y="3037707"/>
                <a:ext cx="767808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2400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3763" y="3037707"/>
                <a:ext cx="767808" cy="619913"/>
              </a:xfrm>
              <a:prstGeom prst="rect">
                <a:avLst/>
              </a:prstGeom>
              <a:blipFill rotWithShape="1">
                <a:blip r:embed="rId9"/>
                <a:stretch>
                  <a:fillRect l="-54" t="-81" r="67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4576711" y="2600723"/>
            <a:ext cx="492443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dirty="0"/>
              <a:t>…</a:t>
            </a:r>
            <a:endParaRPr lang="zh-CN" altLang="en-US" sz="2000" dirty="0"/>
          </a:p>
        </p:txBody>
      </p:sp>
      <p:sp>
        <p:nvSpPr>
          <p:cNvPr id="29" name="TextBox 28"/>
          <p:cNvSpPr txBox="1"/>
          <p:nvPr/>
        </p:nvSpPr>
        <p:spPr>
          <a:xfrm>
            <a:off x="5042583" y="2579303"/>
            <a:ext cx="492443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dirty="0"/>
              <a:t>…</a:t>
            </a:r>
            <a:endParaRPr lang="zh-CN" altLang="en-US" sz="2000" dirty="0"/>
          </a:p>
        </p:txBody>
      </p:sp>
      <p:sp>
        <p:nvSpPr>
          <p:cNvPr id="30" name="TextBox 29"/>
          <p:cNvSpPr txBox="1"/>
          <p:nvPr/>
        </p:nvSpPr>
        <p:spPr>
          <a:xfrm>
            <a:off x="5039841" y="2976186"/>
            <a:ext cx="426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后项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32401" y="3583796"/>
            <a:ext cx="492443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dirty="0"/>
              <a:t>…</a:t>
            </a:r>
            <a:endParaRPr lang="zh-CN" alt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4629207" y="3509090"/>
            <a:ext cx="492443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dirty="0"/>
              <a:t>…</a:t>
            </a:r>
            <a:endParaRPr lang="zh-CN" altLang="en-US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4695531" y="3959259"/>
            <a:ext cx="426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后项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62368" y="3041175"/>
            <a:ext cx="426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前项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14622" y="3959259"/>
            <a:ext cx="426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前项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"/>
                            </p:stCondLst>
                            <p:childTnLst>
                              <p:par>
                                <p:cTn id="1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00"/>
                            </p:stCondLst>
                            <p:childTnLst>
                              <p:par>
                                <p:cTn id="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2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8" grpId="1"/>
      <p:bldP spid="29" grpId="0"/>
      <p:bldP spid="29" grpId="1"/>
      <p:bldP spid="30" grpId="0"/>
      <p:bldP spid="30" grpId="1"/>
      <p:bldP spid="32" grpId="0"/>
      <p:bldP spid="32" grpId="1"/>
      <p:bldP spid="33" grpId="0"/>
      <p:bldP spid="33" grpId="1"/>
      <p:bldP spid="34" grpId="0"/>
      <p:bldP spid="34" grpId="1"/>
      <p:bldP spid="36" grpId="0"/>
      <p:bldP spid="36" grpId="1"/>
      <p:bldP spid="37" grpId="0"/>
      <p:bldP spid="3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584" y="483518"/>
            <a:ext cx="79208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写出下面每题中两个量的比，并化简。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⑴一个梯形的上底是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，下底是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⑵在无脊椎动物中，环节动物约有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种，软体动物约有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⑶小红去书店买书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分走了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⑷由于水运量的增加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,2010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年三峡库区需要大型拖船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艘，小型拖船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385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艘。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⑸声音在空气中每秒传播约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340m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，一种喷气式飞机每秒飞行约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580m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，“神舟五号”飞船每秒飞行约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8000m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24693" y="496210"/>
            <a:ext cx="750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1308100" y="903797"/>
            <a:ext cx="1268594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16︰20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4"/>
          <p:cNvSpPr txBox="1">
            <a:spLocks noChangeArrowheads="1"/>
          </p:cNvSpPr>
          <p:nvPr/>
        </p:nvSpPr>
        <p:spPr bwMode="auto">
          <a:xfrm>
            <a:off x="1299680" y="2609854"/>
            <a:ext cx="1579576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1200︰15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581093" y="903796"/>
            <a:ext cx="3285171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(16</a:t>
            </a:r>
            <a:r>
              <a:rPr lang="en-US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 ︰(20</a:t>
            </a:r>
            <a:r>
              <a:rPr lang="en-US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765404" y="957875"/>
            <a:ext cx="1111500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4︰5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876116" y="2610709"/>
            <a:ext cx="3907137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(1200</a:t>
            </a:r>
            <a:r>
              <a:rPr lang="en-US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 ︰(15</a:t>
            </a:r>
            <a:r>
              <a:rPr lang="en-US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6682132" y="2602256"/>
            <a:ext cx="1258976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80︰1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88245" y="3969718"/>
            <a:ext cx="7487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⑸喷气式飞机与“神舟五号”飞船速度的比：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8682" y="496210"/>
            <a:ext cx="451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⑴一个梯形的上底与下底的比：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8891" y="1361980"/>
            <a:ext cx="4200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⑵环节动物与软体动物的比：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285426" y="1762090"/>
            <a:ext cx="190178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3500︰8000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2906009" y="1792867"/>
            <a:ext cx="4529102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(3500</a:t>
            </a:r>
            <a:r>
              <a:rPr lang="en-US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 ︰(8000</a:t>
            </a:r>
            <a:r>
              <a:rPr lang="en-US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7311620" y="1823645"/>
            <a:ext cx="1258976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7︰16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6017" y="2169847"/>
            <a:ext cx="3745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⑶路程与时间的比：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1299680" y="3524478"/>
            <a:ext cx="1412864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50︰385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2876116" y="3525333"/>
            <a:ext cx="3413412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(50</a:t>
            </a:r>
            <a:r>
              <a:rPr lang="en-US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 ︰(385</a:t>
            </a:r>
            <a:r>
              <a:rPr lang="en-US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6590230" y="3505872"/>
            <a:ext cx="1412864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10︰77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88245" y="3066954"/>
            <a:ext cx="66828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⑷大型拖船与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艘，小型拖船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艘的比：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1168753" y="4419986"/>
            <a:ext cx="1720641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580︰8000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2745189" y="4420841"/>
            <a:ext cx="4028965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(580</a:t>
            </a:r>
            <a:r>
              <a:rPr lang="en-US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 ︰(8000</a:t>
            </a:r>
            <a:r>
              <a:rPr lang="en-US" altLang="en-US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6651735" y="4431383"/>
            <a:ext cx="1566752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29︰400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5" grpId="0"/>
      <p:bldP spid="39" grpId="0"/>
      <p:bldP spid="15" grpId="0"/>
      <p:bldP spid="18" grpId="0"/>
      <p:bldP spid="20" grpId="0"/>
      <p:bldP spid="21" grpId="0"/>
      <p:bldP spid="16" grpId="0"/>
      <p:bldP spid="2" grpId="0"/>
      <p:bldP spid="3" grpId="0"/>
      <p:bldP spid="19" grpId="0"/>
      <p:bldP spid="22" grpId="0"/>
      <p:bldP spid="23" grpId="0"/>
      <p:bldP spid="4" grpId="0"/>
      <p:bldP spid="24" grpId="0"/>
      <p:bldP spid="25" grpId="0"/>
      <p:bldP spid="26" grpId="0"/>
      <p:bldP spid="5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9828" y="365924"/>
            <a:ext cx="5653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年全国高考人数情况如下表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35130" y="901251"/>
          <a:ext cx="7709856" cy="828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3312"/>
                <a:gridCol w="2736304"/>
                <a:gridCol w="216024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应届高中毕业生人数</a:t>
                      </a:r>
                      <a:r>
                        <a:rPr lang="en-US" altLang="zh-CN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万人</a:t>
                      </a:r>
                      <a:r>
                        <a:rPr lang="en-US" altLang="zh-CN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高校计划招生人数</a:t>
                      </a:r>
                      <a:r>
                        <a:rPr lang="en-US" altLang="zh-CN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万人</a:t>
                      </a:r>
                      <a:r>
                        <a:rPr lang="en-US" altLang="zh-CN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报考人数</a:t>
                      </a:r>
                      <a:r>
                        <a:rPr lang="en-US" altLang="zh-CN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万人</a:t>
                      </a:r>
                      <a:r>
                        <a:rPr lang="en-US" altLang="zh-CN" b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800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680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930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394249" y="1750045"/>
            <a:ext cx="5184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写出某两个量的比，并化简。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9651" y="4124444"/>
            <a:ext cx="4763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应届高中毕业生人数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与报考人数</a:t>
            </a:r>
            <a:endParaRPr lang="zh-CN" altLang="en-US" b="1" dirty="0"/>
          </a:p>
        </p:txBody>
      </p:sp>
      <p:sp>
        <p:nvSpPr>
          <p:cNvPr id="12" name="矩形 11"/>
          <p:cNvSpPr/>
          <p:nvPr/>
        </p:nvSpPr>
        <p:spPr>
          <a:xfrm>
            <a:off x="1179827" y="2283718"/>
            <a:ext cx="62718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应届高中毕业生人数与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高校计划招生人数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98578" y="2801806"/>
            <a:ext cx="7265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）∶（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680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）＝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sz="2400" b="1" dirty="0"/>
          </a:p>
        </p:txBody>
      </p:sp>
      <p:sp>
        <p:nvSpPr>
          <p:cNvPr id="16" name="矩形 15"/>
          <p:cNvSpPr/>
          <p:nvPr/>
        </p:nvSpPr>
        <p:spPr>
          <a:xfrm>
            <a:off x="1200044" y="3245019"/>
            <a:ext cx="4925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高校计划招生人数与报考人数：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>
            <a:off x="1671759" y="3706684"/>
            <a:ext cx="67886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680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）∶（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930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）＝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93</a:t>
            </a:r>
            <a:endParaRPr lang="zh-CN" altLang="en-US" sz="2400" b="1" dirty="0"/>
          </a:p>
        </p:txBody>
      </p:sp>
      <p:sp>
        <p:nvSpPr>
          <p:cNvPr id="19" name="矩形 18"/>
          <p:cNvSpPr/>
          <p:nvPr/>
        </p:nvSpPr>
        <p:spPr>
          <a:xfrm>
            <a:off x="1501698" y="4525170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）∶（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930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）＝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93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  <p:bldP spid="12" grpId="0"/>
      <p:bldP spid="15" grpId="0"/>
      <p:bldP spid="16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6648" y="383858"/>
            <a:ext cx="280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化简下面各比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899592" y="916533"/>
                <a:ext cx="7416824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10    0.4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0.6    0.25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𝟒𝟖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𝟑𝟐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916533"/>
                <a:ext cx="7416824" cy="625812"/>
              </a:xfrm>
              <a:prstGeom prst="rect">
                <a:avLst/>
              </a:prstGeom>
              <a:blipFill rotWithShape="1">
                <a:blip r:embed="rId1"/>
                <a:stretch>
                  <a:fillRect l="-6" t="-36" r="6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624524" y="1533048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6÷2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）∶（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10÷2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）＝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4524" y="2036107"/>
            <a:ext cx="8388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0.4×10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）∶（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0.6×10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）＝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4÷2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）∶（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6÷2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）＝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890" y="2848535"/>
            <a:ext cx="81927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0.25×100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）∶（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1×100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）＝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25÷25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）∶（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100÷25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513624" y="3700000"/>
                <a:ext cx="6722672" cy="6258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</a:rPr>
                          <m:t>𝟒𝟖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</a:rPr>
                          <m:t>𝟑𝟐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＝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48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＝（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48÷16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）∶（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32÷16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）＝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624" y="3700000"/>
                <a:ext cx="6722672" cy="625812"/>
              </a:xfrm>
              <a:prstGeom prst="rect">
                <a:avLst/>
              </a:prstGeom>
              <a:blipFill rotWithShape="1">
                <a:blip r:embed="rId2"/>
                <a:stretch>
                  <a:fillRect l="-8" t="-78" r="7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588431" y="4260320"/>
                <a:ext cx="6863294" cy="6258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 panose="02040503050406030204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en-US" altLang="zh-CN" sz="2400" b="1" i="1" dirty="0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 （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 panose="02040503050406030204"/>
                          </a:rPr>
                          <m:t>𝟐𝟎</m:t>
                        </m:r>
                      </m:den>
                    </m:f>
                    <m:r>
                      <a:rPr lang="en-US" altLang="zh-CN" sz="2400" b="1" i="1" dirty="0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×20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）∶（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en-US" altLang="zh-CN" sz="2400" b="1" i="1" dirty="0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×20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）＝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431" y="4260320"/>
                <a:ext cx="6863294" cy="625812"/>
              </a:xfrm>
              <a:prstGeom prst="rect">
                <a:avLst/>
              </a:prstGeom>
              <a:blipFill rotWithShape="1">
                <a:blip r:embed="rId3"/>
                <a:stretch>
                  <a:fillRect l="-6" t="-17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7" y="545061"/>
            <a:ext cx="1224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7" y="1087744"/>
            <a:ext cx="48245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⑴右图中长方形的长与宽的比是（   ），比值是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6335" y="2139702"/>
            <a:ext cx="489180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⑵把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盐溶解到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水中，盐与水的比是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，最简整数比是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；盐与盐水的比是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，比值是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30423" y="159257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865924" y="1416953"/>
                <a:ext cx="437940" cy="7848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5924" y="1416953"/>
                <a:ext cx="437940" cy="784830"/>
              </a:xfrm>
              <a:prstGeom prst="rect">
                <a:avLst/>
              </a:prstGeom>
              <a:blipFill rotWithShape="1">
                <a:blip r:embed="rId1"/>
                <a:stretch>
                  <a:fillRect l="-127" t="-34" r="79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3299772" y="2664083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 dirty="0"/>
          </a:p>
        </p:txBody>
      </p:sp>
      <p:sp>
        <p:nvSpPr>
          <p:cNvPr id="11" name="矩形 10"/>
          <p:cNvSpPr/>
          <p:nvPr/>
        </p:nvSpPr>
        <p:spPr>
          <a:xfrm>
            <a:off x="2532020" y="304673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/>
          </a:p>
        </p:txBody>
      </p:sp>
      <p:sp>
        <p:nvSpPr>
          <p:cNvPr id="12" name="矩形 11"/>
          <p:cNvSpPr/>
          <p:nvPr/>
        </p:nvSpPr>
        <p:spPr>
          <a:xfrm>
            <a:off x="1962232" y="3479155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</a:t>
            </a:r>
            <a:endParaRPr lang="zh-CN" altLang="en-US" sz="24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5012828" y="3316898"/>
                <a:ext cx="437940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2828" y="3316898"/>
                <a:ext cx="437940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32" t="-37" r="129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Documents and Settings\Administrator\桌面\6年级\p053-01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334" y="1160127"/>
            <a:ext cx="2792040" cy="23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1919</Words>
  <Application>WPS 演示</Application>
  <PresentationFormat>全屏显示(16:9)</PresentationFormat>
  <Paragraphs>275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Cambria Math</vt:lpstr>
      <vt:lpstr>华文新魏</vt:lpstr>
      <vt:lpstr>Cambria Math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280</cp:revision>
  <dcterms:created xsi:type="dcterms:W3CDTF">2018-09-11T05:46:00Z</dcterms:created>
  <dcterms:modified xsi:type="dcterms:W3CDTF">2023-08-29T00:58:29Z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78160AE4B1AA4448B084EC7544E44310_12</vt:lpwstr>
  </property>
</Properties>
</file>