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5" r:id="rId3"/>
  </p:sldMasterIdLst>
  <p:sldIdLst>
    <p:sldId id="256" r:id="rId4"/>
    <p:sldId id="301" r:id="rId5"/>
    <p:sldId id="380" r:id="rId6"/>
    <p:sldId id="383" r:id="rId7"/>
    <p:sldId id="378" r:id="rId8"/>
    <p:sldId id="377" r:id="rId9"/>
    <p:sldId id="376" r:id="rId10"/>
    <p:sldId id="381" r:id="rId11"/>
    <p:sldId id="375" r:id="rId12"/>
    <p:sldId id="374" r:id="rId13"/>
    <p:sldId id="379" r:id="rId14"/>
    <p:sldId id="373" r:id="rId15"/>
    <p:sldId id="382" r:id="rId16"/>
    <p:sldId id="271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90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B04182-DD99-499D-BE1B-CDA71FEA2F0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1DE485-0C59-4388-AF4C-D2284FD54E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0FA3E1-B7D0-42BF-81B9-3EBCB3A4287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434BF9-1474-4ADB-998B-2E1E26C1D6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9EE4A4-03A8-4DB1-AA13-35F77D28EA54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1E3AB6-00E7-44D3-AB56-D962871E6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9AF60D-327F-4AD0-B3A9-EBA85107ADC3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E842D8-D39F-405B-9AA5-0FC00BC8B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8F722C-904C-43EB-82BC-E464D87461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8F6FE1-3089-42D8-80E7-6CF84C1D4E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E7A934-6844-4CE2-BAC8-A64624120BA3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B7D454-D6AB-4D48-8B79-2BA64F1780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9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2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60B346-3FD2-45D8-80E5-6D9BC5C1F604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D6EEB-00D6-46D7-B3B6-B68E1AABB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5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0A9F45-E71B-43F3-B9AA-919F0FD280A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9597C80-8138-402B-9243-91731F6508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7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D15D66-1C44-4CA4-8340-E422AD18F067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1D0A70-9EC8-4EC2-865B-82D86D2A19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0588330-CC79-45B0-9B07-137BC876E334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A427C5F-5DB9-4EFA-8853-BC45653E52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ACC2DE4-EB8F-48A8-8A18-EECB33BA2239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B32D9D-70E7-4D98-A64A-D4D138847C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392716-BF3A-436B-AAFB-9DE9429757AA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529A74-EAE3-412A-8DB1-EBDE322159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FD2A8B-214E-4867-8A37-368F7519723B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88CEFA-6711-4B52-81EC-7F36E42118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5CFB49-89CE-440E-B73A-4954416D80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2068CB-516C-4E7C-943E-86F9A8968D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6E8DD-F1F6-4D2B-86DD-50F2E7DC440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C24452-F30D-441D-B606-05C0B56F4F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F780C1-2ED1-42B6-8F81-42CB072E6D41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CAB617-4E15-4B17-9687-05FB4132F7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76B4FF-7A78-462D-B1A7-59AB2BADF16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EF9A1F1-28A5-478E-A601-D1C6988471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0939C-4FA7-45DF-B066-81874CDED7F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6C81A9-0E06-4B4A-8E5C-4F8142CE3D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CA6892-17A0-49AD-BF66-A961CAE694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9F056C-E36E-46A5-99F2-1434E0685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2.png"/><Relationship Id="rId28" Type="http://schemas.openxmlformats.org/officeDocument/2006/relationships/image" Target="../media/image1.png"/><Relationship Id="rId27" Type="http://schemas.openxmlformats.org/officeDocument/2006/relationships/image" Target="../media/image4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20C81F-9612-4B33-B805-A843C1D2F7D3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DB43FE-219D-4622-B3CB-B9C4332AD9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38.png"/><Relationship Id="rId2" Type="http://schemas.openxmlformats.org/officeDocument/2006/relationships/image" Target="../media/image56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image" Target="../media/image73.png"/><Relationship Id="rId7" Type="http://schemas.openxmlformats.org/officeDocument/2006/relationships/image" Target="../media/image72.png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75.png"/><Relationship Id="rId1" Type="http://schemas.openxmlformats.org/officeDocument/2006/relationships/image" Target="../media/image7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4" Type="http://schemas.openxmlformats.org/officeDocument/2006/relationships/slideLayout" Target="../slideLayouts/slideLayout26.xml"/><Relationship Id="rId13" Type="http://schemas.openxmlformats.org/officeDocument/2006/relationships/image" Target="../media/image20.png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3" Type="http://schemas.openxmlformats.org/officeDocument/2006/relationships/slideLayout" Target="../slideLayouts/slideLayout26.xml"/><Relationship Id="rId12" Type="http://schemas.openxmlformats.org/officeDocument/2006/relationships/image" Target="../media/image31.png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38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5418591" y="2710433"/>
            <a:ext cx="3185857" cy="1094360"/>
          </a:xfrm>
          <a:prstGeom prst="cloudCallout">
            <a:avLst>
              <a:gd name="adj1" fmla="val -52711"/>
              <a:gd name="adj2" fmla="val -1608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流程图: 可选过程 18"/>
              <p:cNvSpPr/>
              <p:nvPr/>
            </p:nvSpPr>
            <p:spPr>
              <a:xfrm>
                <a:off x="5544616" y="2710433"/>
                <a:ext cx="3059832" cy="984678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去年香梨产量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今年香梨产量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流程图: 可选过程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4616" y="2710433"/>
                <a:ext cx="3059832" cy="984678"/>
              </a:xfrm>
              <a:prstGeom prst="flowChartAlternateProcess">
                <a:avLst/>
              </a:prstGeom>
              <a:blipFill rotWithShape="1">
                <a:blip r:embed="rId2"/>
                <a:stretch>
                  <a:fillRect l="-14" t="-26" r="6" b="5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04833" y="2272985"/>
            <a:ext cx="1322516" cy="124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927735" y="577731"/>
                <a:ext cx="7676713" cy="1145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复兴镇今年香梨大丰收，年产量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万吨，是去年产量的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。去年这个镇香梨产量是多少万吨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735" y="577731"/>
                <a:ext cx="7676713" cy="1145570"/>
              </a:xfrm>
              <a:prstGeom prst="rect">
                <a:avLst/>
              </a:prstGeom>
              <a:blipFill rotWithShape="1">
                <a:blip r:embed="rId4"/>
                <a:stretch>
                  <a:fillRect t="-45" r="3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648338" y="4200329"/>
            <a:ext cx="5508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去年这个镇香梨产量是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万吨。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050722" y="1669718"/>
            <a:ext cx="6698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088699" y="2181520"/>
                <a:ext cx="142539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8699" y="2181520"/>
                <a:ext cx="1425390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13" t="-41" r="44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240679" y="2724298"/>
                <a:ext cx="1694695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0679" y="2724298"/>
                <a:ext cx="1694695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24" t="-21" r="16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245793" y="3444278"/>
                <a:ext cx="1694695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5793" y="3444278"/>
                <a:ext cx="1694695" cy="721031"/>
              </a:xfrm>
              <a:prstGeom prst="rect">
                <a:avLst/>
              </a:prstGeom>
              <a:blipFill rotWithShape="1">
                <a:blip r:embed="rId7"/>
                <a:stretch>
                  <a:fillRect l="-26" t="-5" r="18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2291130" y="4156909"/>
            <a:ext cx="1176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21410" y="1669718"/>
            <a:ext cx="5242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设去年这个镇香梨产量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2" grpId="0"/>
      <p:bldP spid="23" grpId="0"/>
      <p:bldP spid="24" grpId="0"/>
      <p:bldP spid="25" grpId="0"/>
      <p:bldP spid="26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96968" y="606820"/>
            <a:ext cx="76794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有一片近似长方形的草原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如下图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，中间有一个面积是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3km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的湖，这片草原的长是多少千米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677" y="2084821"/>
            <a:ext cx="28289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流程图: 可选过程 16"/>
              <p:cNvSpPr/>
              <p:nvPr/>
            </p:nvSpPr>
            <p:spPr>
              <a:xfrm>
                <a:off x="3984793" y="2266616"/>
                <a:ext cx="1581809" cy="801370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6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湖面面积占草原面积的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16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16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zh-CN" altLang="en-US" sz="16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1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流程图: 可选过程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4793" y="2266616"/>
                <a:ext cx="1581809" cy="801370"/>
              </a:xfrm>
              <a:prstGeom prst="flowChartAlternateProcess">
                <a:avLst/>
              </a:prstGeom>
              <a:blipFill rotWithShape="1">
                <a:blip r:embed="rId3"/>
                <a:stretch>
                  <a:fillRect l="-11" t="-38" r="12" b="38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流程图: 可选过程 20"/>
          <p:cNvSpPr/>
          <p:nvPr/>
        </p:nvSpPr>
        <p:spPr>
          <a:xfrm>
            <a:off x="2354884" y="2456820"/>
            <a:ext cx="819944" cy="420961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4km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3574821" y="3230909"/>
            <a:ext cx="819944" cy="420961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?km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97701" y="3742889"/>
            <a:ext cx="17140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解题思路：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447038" y="3867894"/>
            <a:ext cx="2124962" cy="792088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先求出草原的面积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6260698" y="1966241"/>
            <a:ext cx="2646304" cy="1024209"/>
          </a:xfrm>
          <a:prstGeom prst="cloudCallout">
            <a:avLst>
              <a:gd name="adj1" fmla="val -52711"/>
              <a:gd name="adj2" fmla="val -1608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流程图: 可选过程 11"/>
              <p:cNvSpPr/>
              <p:nvPr/>
            </p:nvSpPr>
            <p:spPr>
              <a:xfrm>
                <a:off x="6364061" y="1986007"/>
                <a:ext cx="2376263" cy="984678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草原的面积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𝟏𝟐</m:t>
                        </m:r>
                      </m:den>
                    </m:f>
                  </m:oMath>
                </a14:m>
                <a:endPara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湖面面积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流程图: 可选过程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4061" y="1986007"/>
                <a:ext cx="2376263" cy="984678"/>
              </a:xfrm>
              <a:prstGeom prst="flowChartAlternateProcess">
                <a:avLst/>
              </a:prstGeom>
              <a:blipFill rotWithShape="1">
                <a:blip r:embed="rId4"/>
                <a:stretch>
                  <a:fillRect l="-4" t="-37" r="8" b="16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右箭头 1"/>
          <p:cNvSpPr/>
          <p:nvPr/>
        </p:nvSpPr>
        <p:spPr>
          <a:xfrm>
            <a:off x="4776881" y="4266109"/>
            <a:ext cx="659215" cy="1514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491827" y="4010756"/>
            <a:ext cx="2392541" cy="523220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再求草原的长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152139" y="2877781"/>
            <a:ext cx="756084" cy="379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标注 15"/>
          <p:cNvSpPr/>
          <p:nvPr/>
        </p:nvSpPr>
        <p:spPr>
          <a:xfrm>
            <a:off x="4908223" y="3031716"/>
            <a:ext cx="1584176" cy="555652"/>
          </a:xfrm>
          <a:prstGeom prst="wedgeRoundRectCallout">
            <a:avLst>
              <a:gd name="adj1" fmla="val -87434"/>
              <a:gd name="adj2" fmla="val -86154"/>
              <a:gd name="adj3" fmla="val 1666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Documents and Settings\Administrator\桌面\6年级\p007-02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188" y="1687548"/>
            <a:ext cx="1192322" cy="155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7" grpId="0"/>
      <p:bldP spid="21" grpId="0"/>
      <p:bldP spid="22" grpId="0"/>
      <p:bldP spid="9" grpId="0"/>
      <p:bldP spid="10" grpId="0" animBg="1"/>
      <p:bldP spid="11" grpId="0" animBg="1"/>
      <p:bldP spid="12" grpId="0"/>
      <p:bldP spid="2" grpId="0" animBg="1"/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5124" y="703033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41861" y="600173"/>
            <a:ext cx="2166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草原的面积：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6045" y="1281614"/>
            <a:ext cx="641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568666" y="1682477"/>
                <a:ext cx="1401346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8666" y="1682477"/>
                <a:ext cx="1401346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15" t="-51" r="8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693295" y="2227152"/>
                <a:ext cx="1670650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3295" y="2227152"/>
                <a:ext cx="1670650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23" t="-29" r="21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1629316" y="3576803"/>
            <a:ext cx="1176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76733" y="1281614"/>
            <a:ext cx="41313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设草原的面积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45205" y="2946131"/>
            <a:ext cx="1718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3×12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004048" y="2133498"/>
            <a:ext cx="2166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草原的长：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5918" y="2859782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36÷4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12160" y="2831985"/>
            <a:ext cx="1893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507194" y="3723878"/>
            <a:ext cx="4457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答：这片草原的长是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894" y="971098"/>
            <a:ext cx="18478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927736" y="627534"/>
                <a:ext cx="6090641" cy="1601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昆虫在飞行时要很快地振动翅膀，蚂蚱每秒能震动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次，是蜜蜂每秒振动次数的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。蜜蜂每秒振动多少次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736" y="627534"/>
                <a:ext cx="6090641" cy="1601529"/>
              </a:xfrm>
              <a:prstGeom prst="rect">
                <a:avLst/>
              </a:prstGeom>
              <a:blipFill rotWithShape="1">
                <a:blip r:embed="rId3"/>
                <a:stretch>
                  <a:fillRect t="-10" r="6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云形标注 19"/>
          <p:cNvSpPr/>
          <p:nvPr/>
        </p:nvSpPr>
        <p:spPr>
          <a:xfrm>
            <a:off x="360998" y="2150034"/>
            <a:ext cx="3454270" cy="1376087"/>
          </a:xfrm>
          <a:prstGeom prst="cloudCallout">
            <a:avLst>
              <a:gd name="adj1" fmla="val 27405"/>
              <a:gd name="adj2" fmla="val 72626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流程图: 可选过程 20"/>
              <p:cNvSpPr/>
              <p:nvPr/>
            </p:nvSpPr>
            <p:spPr>
              <a:xfrm>
                <a:off x="251520" y="2238586"/>
                <a:ext cx="3600400" cy="1198984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蜜蜂每秒振动次数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𝟐𝟓</m:t>
                        </m:r>
                      </m:den>
                    </m:f>
                  </m:oMath>
                </a14:m>
                <a:endPara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蚂蚱每秒能震动次数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流程图: 可选过程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238586"/>
                <a:ext cx="3600400" cy="1198984"/>
              </a:xfrm>
              <a:prstGeom prst="flowChartAlternateProcess">
                <a:avLst/>
              </a:prstGeom>
              <a:blipFill rotWithShape="1">
                <a:blip r:embed="rId4"/>
                <a:stretch>
                  <a:fillRect l="-2" t="-18" b="26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4" name="Picture 4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309" y="3291830"/>
            <a:ext cx="1312147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691256" y="2103183"/>
            <a:ext cx="641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561741" y="2504046"/>
                <a:ext cx="158248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741" y="2504046"/>
                <a:ext cx="1582484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34" t="-34" r="38" b="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4878506" y="2861387"/>
                <a:ext cx="1851789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506" y="2861387"/>
                <a:ext cx="1851789" cy="714683"/>
              </a:xfrm>
              <a:prstGeom prst="rect">
                <a:avLst/>
              </a:prstGeom>
              <a:blipFill rotWithShape="1">
                <a:blip r:embed="rId7"/>
                <a:stretch>
                  <a:fillRect l="-24" t="-11" r="31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4911897" y="4136762"/>
            <a:ext cx="1358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225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342131" y="2109702"/>
            <a:ext cx="3604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设蜜蜂每秒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振动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4878505" y="3558048"/>
                <a:ext cx="1851789" cy="718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505" y="3558048"/>
                <a:ext cx="1851789" cy="718979"/>
              </a:xfrm>
              <a:prstGeom prst="rect">
                <a:avLst/>
              </a:prstGeom>
              <a:blipFill rotWithShape="1">
                <a:blip r:embed="rId8"/>
                <a:stretch>
                  <a:fillRect l="-23" t="-20" r="30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815268" y="4620280"/>
            <a:ext cx="44747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答：蜜蜂每秒振动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225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8878" y="1731896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783812" y="3098486"/>
            <a:ext cx="7100555" cy="10577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根据分数乘法的意义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找到等量关系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正确列出方程。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813" y="1923678"/>
            <a:ext cx="7100555" cy="10577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会列方程解答“已知一个数的几分之几是多少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求这个数”的简单实际问题。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pitchFamily="49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3563888" y="627534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问题解决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34997" y="1208659"/>
          <a:ext cx="7416376" cy="3547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2947"/>
                <a:gridCol w="4183429"/>
              </a:tblGrid>
              <a:tr h="722872">
                <a:tc gridSpan="2"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已知一个数的几分之几是多少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求这个数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都是求单位“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的实际问题，可以用方程法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也可以用算术法。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1151724">
                <a:tc>
                  <a:txBody>
                    <a:bodyPr/>
                    <a:lstStyle/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方程法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: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找出单位“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设未知量为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x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②找出题中的数量关系式。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③列出方程。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算术法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: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找出单位“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②找出已知量和已知量占单位“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的几分之几。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③列出除法算式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即已知量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÷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已知量占单位“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的几分之几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单位“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的量。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8335" y="1369510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06185" y="1244805"/>
            <a:ext cx="12287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726245" y="2209505"/>
                <a:ext cx="772969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6245" y="2209505"/>
                <a:ext cx="772969" cy="612796"/>
              </a:xfrm>
              <a:prstGeom prst="rect">
                <a:avLst/>
              </a:prstGeom>
              <a:blipFill rotWithShape="1">
                <a:blip r:embed="rId2"/>
                <a:stretch>
                  <a:fillRect l="-41" t="-55" r="63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2981309" y="2139544"/>
                <a:ext cx="780983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1309" y="2139544"/>
                <a:ext cx="780983" cy="612796"/>
              </a:xfrm>
              <a:prstGeom prst="rect">
                <a:avLst/>
              </a:prstGeom>
              <a:blipFill rotWithShape="1">
                <a:blip r:embed="rId3"/>
                <a:stretch>
                  <a:fillRect l="-79" t="-37" r="71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4373203" y="2123235"/>
                <a:ext cx="780983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3203" y="2123235"/>
                <a:ext cx="780983" cy="610936"/>
              </a:xfrm>
              <a:prstGeom prst="rect">
                <a:avLst/>
              </a:prstGeom>
              <a:blipFill rotWithShape="1">
                <a:blip r:embed="rId4"/>
                <a:stretch>
                  <a:fillRect l="-76" t="-70" r="67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5664893" y="2117698"/>
                <a:ext cx="1433406" cy="6365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14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4893" y="2117698"/>
                <a:ext cx="1433406" cy="636585"/>
              </a:xfrm>
              <a:prstGeom prst="rect">
                <a:avLst/>
              </a:prstGeom>
              <a:blipFill rotWithShape="1">
                <a:blip r:embed="rId5"/>
                <a:stretch>
                  <a:fillRect l="-4" t="-96" r="19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807399" y="3339619"/>
                <a:ext cx="614271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7399" y="3339619"/>
                <a:ext cx="614271" cy="612796"/>
              </a:xfrm>
              <a:prstGeom prst="rect">
                <a:avLst/>
              </a:prstGeom>
              <a:blipFill rotWithShape="1">
                <a:blip r:embed="rId6"/>
                <a:stretch>
                  <a:fillRect l="-10" t="-25" r="47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517776" y="2788144"/>
                <a:ext cx="614271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7776" y="2788144"/>
                <a:ext cx="614271" cy="612796"/>
              </a:xfrm>
              <a:prstGeom prst="rect">
                <a:avLst/>
              </a:prstGeom>
              <a:blipFill rotWithShape="1">
                <a:blip r:embed="rId7"/>
                <a:stretch>
                  <a:fillRect l="-21" t="-81" r="57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807399" y="2739912"/>
                <a:ext cx="1018227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7399" y="2739912"/>
                <a:ext cx="1018227" cy="610936"/>
              </a:xfrm>
              <a:prstGeom prst="rect">
                <a:avLst/>
              </a:prstGeom>
              <a:blipFill rotWithShape="1">
                <a:blip r:embed="rId8"/>
                <a:stretch>
                  <a:fillRect l="-6" t="-85" r="38" b="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205651" y="2728404"/>
                <a:ext cx="1010213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5651" y="2728404"/>
                <a:ext cx="1010213" cy="610936"/>
              </a:xfrm>
              <a:prstGeom prst="rect">
                <a:avLst/>
              </a:prstGeom>
              <a:blipFill rotWithShape="1">
                <a:blip r:embed="rId9"/>
                <a:stretch>
                  <a:fillRect l="-5" t="-73" r="60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5475576" y="2921065"/>
                <a:ext cx="1662635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/>
                              <a:ea typeface="Cambria Math" panose="02040503050406030204"/>
                            </a:rPr>
                            <m:t>14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16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5576" y="2921065"/>
                <a:ext cx="1662635" cy="618374"/>
              </a:xfrm>
              <a:prstGeom prst="rect">
                <a:avLst/>
              </a:prstGeom>
              <a:blipFill rotWithShape="1">
                <a:blip r:embed="rId10"/>
                <a:stretch>
                  <a:fillRect l="-36" t="-11" r="11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180173" y="3295176"/>
                <a:ext cx="742511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0173" y="3295176"/>
                <a:ext cx="742511" cy="610936"/>
              </a:xfrm>
              <a:prstGeom prst="rect">
                <a:avLst/>
              </a:prstGeom>
              <a:blipFill rotWithShape="1">
                <a:blip r:embed="rId11"/>
                <a:stretch>
                  <a:fillRect l="-81" t="-26" r="22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/>
          <p:cNvCxnSpPr/>
          <p:nvPr/>
        </p:nvCxnSpPr>
        <p:spPr>
          <a:xfrm>
            <a:off x="5824915" y="3008750"/>
            <a:ext cx="125134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244326" y="3315148"/>
            <a:ext cx="208050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824915" y="3278909"/>
            <a:ext cx="125134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747519" y="2981832"/>
            <a:ext cx="310515" cy="19812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285784" y="3007534"/>
            <a:ext cx="125134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819708" y="3288886"/>
            <a:ext cx="125134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760577" y="270136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92625" y="3400752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64925" y="3358473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86752" y="272101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9671" y="270136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70420" y="3400752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263128" y="3574078"/>
            <a:ext cx="125134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759423" y="2835461"/>
            <a:ext cx="125134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218276" y="366940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703886" y="256595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5606226" y="3939902"/>
                <a:ext cx="61427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0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1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6226" y="3939902"/>
                <a:ext cx="614271" cy="369332"/>
              </a:xfrm>
              <a:prstGeom prst="rect">
                <a:avLst/>
              </a:prstGeom>
              <a:blipFill rotWithShape="1">
                <a:blip r:embed="rId12"/>
                <a:stretch>
                  <a:fillRect l="-73" t="-98" r="6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0" name="图片 1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39700" y="56448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文本框 14"/>
          <p:cNvSpPr txBox="1">
            <a:spLocks noChangeArrowheads="1"/>
          </p:cNvSpPr>
          <p:nvPr/>
        </p:nvSpPr>
        <p:spPr bwMode="auto">
          <a:xfrm>
            <a:off x="558800" y="48351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9" grpId="0"/>
      <p:bldP spid="10" grpId="0"/>
      <p:bldP spid="11" grpId="0"/>
      <p:bldP spid="16" grpId="0"/>
      <p:bldP spid="17" grpId="0"/>
      <p:bldP spid="20" grpId="0"/>
      <p:bldP spid="23" grpId="0"/>
      <p:bldP spid="24" grpId="0"/>
      <p:bldP spid="2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5714" y="935669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13564" y="810964"/>
            <a:ext cx="12287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584556" y="1740362"/>
                <a:ext cx="780983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4556" y="1740362"/>
                <a:ext cx="780983" cy="611771"/>
              </a:xfrm>
              <a:prstGeom prst="rect">
                <a:avLst/>
              </a:prstGeom>
              <a:blipFill rotWithShape="1">
                <a:blip r:embed="rId2"/>
                <a:stretch>
                  <a:fillRect l="-30" t="-76" r="2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232065" y="1773881"/>
                <a:ext cx="780983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8</m:t>
                      </m:r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065" y="1773881"/>
                <a:ext cx="780983" cy="611771"/>
              </a:xfrm>
              <a:prstGeom prst="rect">
                <a:avLst/>
              </a:prstGeom>
              <a:blipFill rotWithShape="1">
                <a:blip r:embed="rId3"/>
                <a:stretch>
                  <a:fillRect l="-70" t="-53" r="62" b="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4667691" y="1814804"/>
                <a:ext cx="772969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b="0" i="1" dirty="0" smtClean="0">
                          <a:latin typeface="Cambria Math" panose="02040503050406030204"/>
                          <a:ea typeface="Cambria Math" panose="02040503050406030204"/>
                        </a:rPr>
                        <m:t>6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7691" y="1814804"/>
                <a:ext cx="772969" cy="612732"/>
              </a:xfrm>
              <a:prstGeom prst="rect">
                <a:avLst/>
              </a:prstGeom>
              <a:blipFill rotWithShape="1">
                <a:blip r:embed="rId4"/>
                <a:stretch>
                  <a:fillRect l="-57" t="-99" r="80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6014675" y="1773881"/>
                <a:ext cx="1433406" cy="6173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11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22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4675" y="1773881"/>
                <a:ext cx="1433406" cy="617348"/>
              </a:xfrm>
              <a:prstGeom prst="rect">
                <a:avLst/>
              </a:prstGeom>
              <a:blipFill rotWithShape="1">
                <a:blip r:embed="rId5"/>
                <a:stretch>
                  <a:fillRect l="-41" t="-53" r="12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3060625" y="2264433"/>
                <a:ext cx="1010213" cy="6165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8</m:t>
                      </m:r>
                      <m:r>
                        <a:rPr lang="en-US" altLang="zh-CN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0625" y="2264433"/>
                <a:ext cx="1010213" cy="616515"/>
              </a:xfrm>
              <a:prstGeom prst="rect">
                <a:avLst/>
              </a:prstGeom>
              <a:blipFill rotWithShape="1">
                <a:blip r:embed="rId6"/>
                <a:stretch>
                  <a:fillRect l="-55" t="-4" r="48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3103825" y="2880948"/>
                <a:ext cx="7425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0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10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3825" y="2880948"/>
                <a:ext cx="742511" cy="369332"/>
              </a:xfrm>
              <a:prstGeom prst="rect">
                <a:avLst/>
              </a:prstGeom>
              <a:blipFill rotWithShape="1">
                <a:blip r:embed="rId7"/>
                <a:stretch>
                  <a:fillRect l="-78" t="-159" r="19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/>
              <p:nvPr/>
            </p:nvSpPr>
            <p:spPr>
              <a:xfrm>
                <a:off x="1443643" y="2357470"/>
                <a:ext cx="1146468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3643" y="2357470"/>
                <a:ext cx="1146468" cy="611771"/>
              </a:xfrm>
              <a:prstGeom prst="rect">
                <a:avLst/>
              </a:prstGeom>
              <a:blipFill rotWithShape="1">
                <a:blip r:embed="rId8"/>
                <a:stretch>
                  <a:fillRect l="-25" t="-57" r="51" b="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/>
              <p:cNvSpPr txBox="1"/>
              <p:nvPr/>
            </p:nvSpPr>
            <p:spPr>
              <a:xfrm>
                <a:off x="1470674" y="2962778"/>
                <a:ext cx="742511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18</m:t>
                          </m:r>
                        </m:num>
                        <m:den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0674" y="2962778"/>
                <a:ext cx="742511" cy="611771"/>
              </a:xfrm>
              <a:prstGeom prst="rect">
                <a:avLst/>
              </a:prstGeom>
              <a:blipFill rotWithShape="1">
                <a:blip r:embed="rId9"/>
                <a:stretch>
                  <a:fillRect l="-2" t="-82" r="28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/>
              <p:cNvSpPr txBox="1"/>
              <p:nvPr/>
            </p:nvSpPr>
            <p:spPr>
              <a:xfrm>
                <a:off x="4598757" y="2571023"/>
                <a:ext cx="61427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0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8757" y="2571023"/>
                <a:ext cx="614271" cy="369332"/>
              </a:xfrm>
              <a:prstGeom prst="rect">
                <a:avLst/>
              </a:prstGeom>
              <a:blipFill rotWithShape="1">
                <a:blip r:embed="rId10"/>
                <a:stretch>
                  <a:fillRect l="-14" t="-147" r="51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/>
              <p:cNvSpPr txBox="1"/>
              <p:nvPr/>
            </p:nvSpPr>
            <p:spPr>
              <a:xfrm>
                <a:off x="5798651" y="2438247"/>
                <a:ext cx="1662635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/>
                            </a:rPr>
                            <m:t>11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i="1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i="1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8651" y="2438247"/>
                <a:ext cx="1662635" cy="612732"/>
              </a:xfrm>
              <a:prstGeom prst="rect">
                <a:avLst/>
              </a:prstGeom>
              <a:blipFill rotWithShape="1">
                <a:blip r:embed="rId11"/>
                <a:stretch>
                  <a:fillRect l="-28" t="-79" r="2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1" name="直接连接符 50"/>
          <p:cNvCxnSpPr/>
          <p:nvPr/>
        </p:nvCxnSpPr>
        <p:spPr>
          <a:xfrm>
            <a:off x="6230956" y="2872344"/>
            <a:ext cx="125134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6691007" y="2515410"/>
            <a:ext cx="208050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711356" y="2864874"/>
            <a:ext cx="125134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156264" y="2537747"/>
            <a:ext cx="208050" cy="17120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124021" y="2957947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702232" y="222332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91007" y="294881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091823" y="223801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Box 58"/>
              <p:cNvSpPr txBox="1"/>
              <p:nvPr/>
            </p:nvSpPr>
            <p:spPr>
              <a:xfrm>
                <a:off x="5803849" y="3251173"/>
                <a:ext cx="742511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849" y="3251173"/>
                <a:ext cx="742511" cy="611771"/>
              </a:xfrm>
              <a:prstGeom prst="rect">
                <a:avLst/>
              </a:prstGeom>
              <a:blipFill rotWithShape="1">
                <a:blip r:embed="rId12"/>
                <a:stretch>
                  <a:fillRect l="-79" t="-99" r="20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21" grpId="0"/>
      <p:bldP spid="22" grpId="0"/>
      <p:bldP spid="47" grpId="0"/>
      <p:bldP spid="48" grpId="0"/>
      <p:bldP spid="49" grpId="0"/>
      <p:bldP spid="50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6048630" y="1768127"/>
            <a:ext cx="2483810" cy="1136475"/>
          </a:xfrm>
          <a:prstGeom prst="cloudCallout">
            <a:avLst>
              <a:gd name="adj1" fmla="val -53563"/>
              <a:gd name="adj2" fmla="val 41914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流程图: 可选过程 18"/>
              <p:cNvSpPr/>
              <p:nvPr/>
            </p:nvSpPr>
            <p:spPr>
              <a:xfrm>
                <a:off x="6159917" y="1906555"/>
                <a:ext cx="2261235" cy="801370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图书总本数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endPara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连环画本数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流程图: 可选过程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9917" y="1906555"/>
                <a:ext cx="2261235" cy="801370"/>
              </a:xfrm>
              <a:prstGeom prst="flowChartAlternateProcess">
                <a:avLst/>
              </a:prstGeom>
              <a:blipFill rotWithShape="1">
                <a:blip r:embed="rId2"/>
                <a:stretch>
                  <a:fillRect l="-18" t="-5424" r="18" b="-543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410" y="2075240"/>
            <a:ext cx="1262220" cy="131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008442" y="602450"/>
                <a:ext cx="6876171" cy="1145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学校图书室有连环画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本，占图书总数的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。图书室共有多少本图书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442" y="602450"/>
                <a:ext cx="6876171" cy="1145570"/>
              </a:xfrm>
              <a:prstGeom prst="rect">
                <a:avLst/>
              </a:prstGeom>
              <a:blipFill rotWithShape="1">
                <a:blip r:embed="rId4"/>
                <a:stretch>
                  <a:fillRect l="-1" t="-41" r="7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397669" y="4189393"/>
            <a:ext cx="4494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图书室共有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810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本图书。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050722" y="1669718"/>
            <a:ext cx="6698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2530942" y="2189920"/>
                <a:ext cx="160653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0942" y="2189920"/>
                <a:ext cx="1606530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29" t="-62" r="28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682922" y="2732698"/>
                <a:ext cx="1875835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2922" y="2732698"/>
                <a:ext cx="1875835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3" t="-41" r="5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688036" y="3452678"/>
                <a:ext cx="1875835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8036" y="3452678"/>
                <a:ext cx="1875835" cy="712631"/>
              </a:xfrm>
              <a:prstGeom prst="rect">
                <a:avLst/>
              </a:prstGeom>
              <a:blipFill rotWithShape="1">
                <a:blip r:embed="rId7"/>
                <a:stretch>
                  <a:fillRect l="-4" t="-26" r="7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2733373" y="4165309"/>
            <a:ext cx="1358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810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921410" y="1669718"/>
            <a:ext cx="45227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设图书室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共有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图书。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  <p:bldP spid="19" grpId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95170" y="2063739"/>
            <a:ext cx="1182113" cy="128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893252" y="555526"/>
                <a:ext cx="7855211" cy="1145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九寨沟中最大最深的湖泊一长海，最宽处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4400m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，是最长处的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。长海的最长处是多少米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252" y="555526"/>
                <a:ext cx="7855211" cy="1145570"/>
              </a:xfrm>
              <a:prstGeom prst="rect">
                <a:avLst/>
              </a:prstGeom>
              <a:blipFill rotWithShape="1">
                <a:blip r:embed="rId3"/>
                <a:stretch>
                  <a:fillRect l="-6" t="-47" r="-452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461576" y="4426767"/>
            <a:ext cx="46824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长海的最长处是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8000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259632" y="1767532"/>
            <a:ext cx="6698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798745" y="2287734"/>
                <a:ext cx="1944763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4400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8745" y="2287734"/>
                <a:ext cx="1944763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5" t="-65" r="3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891832" y="3017893"/>
                <a:ext cx="2214068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4400÷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1832" y="3017893"/>
                <a:ext cx="2214068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2" t="-52" r="2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891832" y="3732576"/>
                <a:ext cx="2214068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4400×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𝟐𝟎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𝟏𝟏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1832" y="3732576"/>
                <a:ext cx="2214068" cy="712631"/>
              </a:xfrm>
              <a:prstGeom prst="rect">
                <a:avLst/>
              </a:prstGeom>
              <a:blipFill rotWithShape="1">
                <a:blip r:embed="rId6"/>
                <a:stretch>
                  <a:fillRect l="-2" t="-6" r="23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2896946" y="4380823"/>
            <a:ext cx="1539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8000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130320" y="1767532"/>
            <a:ext cx="40698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设长海的最长处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云形标注 29"/>
          <p:cNvSpPr/>
          <p:nvPr/>
        </p:nvSpPr>
        <p:spPr>
          <a:xfrm>
            <a:off x="6178101" y="2009168"/>
            <a:ext cx="2786387" cy="1010443"/>
          </a:xfrm>
          <a:prstGeom prst="cloudCallout">
            <a:avLst>
              <a:gd name="adj1" fmla="val -57115"/>
              <a:gd name="adj2" fmla="val 23945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流程图: 可选过程 30"/>
              <p:cNvSpPr/>
              <p:nvPr/>
            </p:nvSpPr>
            <p:spPr>
              <a:xfrm>
                <a:off x="6300193" y="2022078"/>
                <a:ext cx="2520279" cy="1044050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最长处米数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𝟐𝟎</m:t>
                        </m:r>
                      </m:den>
                    </m:f>
                  </m:oMath>
                </a14:m>
                <a:endPara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最宽处米数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流程图: 可选过程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3" y="2022078"/>
                <a:ext cx="2520279" cy="1044050"/>
              </a:xfrm>
              <a:prstGeom prst="flowChartAlternateProcess">
                <a:avLst/>
              </a:prstGeom>
              <a:blipFill rotWithShape="1">
                <a:blip r:embed="rId7"/>
                <a:stretch>
                  <a:fillRect l="-14" t="-23" r="13" b="33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26" grpId="0"/>
      <p:bldP spid="28" grpId="0"/>
      <p:bldP spid="29" grpId="0"/>
      <p:bldP spid="30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043608" y="530101"/>
                <a:ext cx="7344816" cy="21903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某农场有黑牛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150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头，是黄牛头数的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。黄牛有多少头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某农场有黄牛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头，黑牛头数是黄牛的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。黑牛有多少头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30101"/>
                <a:ext cx="7344816" cy="2190343"/>
              </a:xfrm>
              <a:prstGeom prst="rect">
                <a:avLst/>
              </a:prstGeom>
              <a:blipFill rotWithShape="1">
                <a:blip r:embed="rId2"/>
                <a:stretch>
                  <a:fillRect l="-4" t="-23" r="-838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/>
          <p:cNvCxnSpPr/>
          <p:nvPr/>
        </p:nvCxnSpPr>
        <p:spPr>
          <a:xfrm>
            <a:off x="5436096" y="1023695"/>
            <a:ext cx="151216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标注 8"/>
          <p:cNvSpPr/>
          <p:nvPr/>
        </p:nvSpPr>
        <p:spPr>
          <a:xfrm>
            <a:off x="5508104" y="1147481"/>
            <a:ext cx="1584176" cy="632425"/>
          </a:xfrm>
          <a:prstGeom prst="wedgeRoundRectCallout">
            <a:avLst>
              <a:gd name="adj1" fmla="val -18169"/>
              <a:gd name="adj2" fmla="val -70963"/>
              <a:gd name="adj3" fmla="val 1666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5393" y="2843051"/>
            <a:ext cx="17094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369536" y="2588553"/>
            <a:ext cx="2103284" cy="1010443"/>
          </a:xfrm>
          <a:prstGeom prst="cloudCallout">
            <a:avLst>
              <a:gd name="adj1" fmla="val -48532"/>
              <a:gd name="adj2" fmla="val 5039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流程图: 可选过程 12"/>
              <p:cNvSpPr/>
              <p:nvPr/>
            </p:nvSpPr>
            <p:spPr>
              <a:xfrm>
                <a:off x="6369536" y="2540976"/>
                <a:ext cx="1959268" cy="1044050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黄牛头数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endPara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黑牛头数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流程图: 可选过程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9536" y="2540976"/>
                <a:ext cx="1959268" cy="1044050"/>
              </a:xfrm>
              <a:prstGeom prst="flowChartAlternateProcess">
                <a:avLst/>
              </a:prstGeom>
              <a:blipFill rotWithShape="1">
                <a:blip r:embed="rId3"/>
                <a:stretch>
                  <a:fillRect l="-25" t="-33" r="7" b="43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181101" y="2870174"/>
            <a:ext cx="641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3243722" y="3271037"/>
                <a:ext cx="1606530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150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3722" y="3271037"/>
                <a:ext cx="1606530" cy="721031"/>
              </a:xfrm>
              <a:prstGeom prst="rect">
                <a:avLst/>
              </a:prstGeom>
              <a:blipFill rotWithShape="1">
                <a:blip r:embed="rId4"/>
                <a:stretch>
                  <a:fillRect l="-9" t="-21" r="8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368351" y="3815712"/>
                <a:ext cx="1875835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150÷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8351" y="3815712"/>
                <a:ext cx="1875835" cy="721031"/>
              </a:xfrm>
              <a:prstGeom prst="rect">
                <a:avLst/>
              </a:prstGeom>
              <a:blipFill rotWithShape="1">
                <a:blip r:embed="rId5"/>
                <a:stretch>
                  <a:fillRect l="-17" t="-88" r="19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3389562" y="4443958"/>
            <a:ext cx="1358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051789" y="2870174"/>
            <a:ext cx="26003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设黄牛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951" y="3104661"/>
            <a:ext cx="1221133" cy="140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074325" y="4443958"/>
            <a:ext cx="31311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黄牛有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头。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9" grpId="0" animBg="1"/>
      <p:bldP spid="11" grpId="0"/>
      <p:bldP spid="12" grpId="0" animBg="1"/>
      <p:bldP spid="13" grpId="0"/>
      <p:bldP spid="14" grpId="0"/>
      <p:bldP spid="15" grpId="0"/>
      <p:bldP spid="16" grpId="0"/>
      <p:bldP spid="17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043608" y="530101"/>
                <a:ext cx="7344816" cy="11519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某农场有黄牛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头，黑牛头数是黄牛的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。黑牛有多少头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30101"/>
                <a:ext cx="7344816" cy="1151918"/>
              </a:xfrm>
              <a:prstGeom prst="rect">
                <a:avLst/>
              </a:prstGeom>
              <a:blipFill rotWithShape="1">
                <a:blip r:embed="rId2"/>
                <a:stretch>
                  <a:fillRect l="-4" t="-44" r="-838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/>
          <p:cNvCxnSpPr/>
          <p:nvPr/>
        </p:nvCxnSpPr>
        <p:spPr>
          <a:xfrm>
            <a:off x="6948264" y="1048584"/>
            <a:ext cx="7560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标注 8"/>
          <p:cNvSpPr/>
          <p:nvPr/>
        </p:nvSpPr>
        <p:spPr>
          <a:xfrm>
            <a:off x="6802114" y="1309266"/>
            <a:ext cx="1584176" cy="632425"/>
          </a:xfrm>
          <a:prstGeom prst="wedgeRoundRectCallout">
            <a:avLst>
              <a:gd name="adj1" fmla="val -18169"/>
              <a:gd name="adj2" fmla="val -88758"/>
              <a:gd name="adj3" fmla="val 1666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39552" y="1779662"/>
            <a:ext cx="17094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5817976" y="2564263"/>
            <a:ext cx="3016659" cy="1135041"/>
          </a:xfrm>
          <a:prstGeom prst="cloudCallout">
            <a:avLst>
              <a:gd name="adj1" fmla="val -52729"/>
              <a:gd name="adj2" fmla="val 51636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5964827" y="2564263"/>
            <a:ext cx="2952328" cy="98175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求一个数的几分之几是多少，用乘法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69969" y="2357654"/>
            <a:ext cx="9472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783032" y="2258748"/>
                <a:ext cx="1245854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3032" y="2258748"/>
                <a:ext cx="1245854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47" t="-7" r="46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2892442" y="2357654"/>
            <a:ext cx="2170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（头）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Administrator\桌面\6年级\p002-05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622" y="2731672"/>
            <a:ext cx="1158354" cy="151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593447" y="3284405"/>
            <a:ext cx="31311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黑牛有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头。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9" grpId="0" animBg="1"/>
      <p:bldP spid="11" grpId="0"/>
      <p:bldP spid="12" grpId="0" animBg="1"/>
      <p:bldP spid="13" grpId="0"/>
      <p:bldP spid="14" grpId="0"/>
      <p:bldP spid="15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6227540" y="1832337"/>
            <a:ext cx="2448915" cy="1333452"/>
          </a:xfrm>
          <a:prstGeom prst="cloudCallout">
            <a:avLst>
              <a:gd name="adj1" fmla="val -53071"/>
              <a:gd name="adj2" fmla="val 57086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6454112" y="2167882"/>
            <a:ext cx="2261235" cy="55610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求一个数的几分之几是多少，用乘法。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7312" y="2130180"/>
            <a:ext cx="1296144" cy="1333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945142" y="577731"/>
                <a:ext cx="8019346" cy="1145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世界上最大的鸟是鸵鸟，体重可达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75kg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个鸵鸟蛋重是鸵岛体重的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个鸵岛蛋重多少千克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142" y="577731"/>
                <a:ext cx="8019346" cy="1145570"/>
              </a:xfrm>
              <a:prstGeom prst="rect">
                <a:avLst/>
              </a:prstGeom>
              <a:blipFill rotWithShape="1">
                <a:blip r:embed="rId3"/>
                <a:stretch>
                  <a:fillRect l="-3" t="-45" r="2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/>
          <p:cNvCxnSpPr/>
          <p:nvPr/>
        </p:nvCxnSpPr>
        <p:spPr>
          <a:xfrm>
            <a:off x="2123728" y="1635646"/>
            <a:ext cx="151216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标注 3"/>
          <p:cNvSpPr/>
          <p:nvPr/>
        </p:nvSpPr>
        <p:spPr>
          <a:xfrm>
            <a:off x="2153519" y="1851670"/>
            <a:ext cx="1584176" cy="632425"/>
          </a:xfrm>
          <a:prstGeom prst="wedgeRoundRectCallout">
            <a:avLst>
              <a:gd name="adj1" fmla="val -21721"/>
              <a:gd name="adj2" fmla="val -86535"/>
              <a:gd name="adj3" fmla="val 1666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2121812" y="2751002"/>
                <a:ext cx="158248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75×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1812" y="2751002"/>
                <a:ext cx="1582484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8" t="-25" r="22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3475443" y="2748950"/>
                <a:ext cx="1303562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千克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5443" y="2748950"/>
                <a:ext cx="1303562" cy="712631"/>
              </a:xfrm>
              <a:prstGeom prst="rect">
                <a:avLst/>
              </a:prstGeom>
              <a:blipFill rotWithShape="1">
                <a:blip r:embed="rId5"/>
                <a:stretch>
                  <a:fillRect l="-7" t="-5" r="4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274212" y="3795886"/>
                <a:ext cx="4217821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个鸵岛蛋重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千克。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4212" y="3795886"/>
                <a:ext cx="4217821" cy="712631"/>
              </a:xfrm>
              <a:prstGeom prst="rect">
                <a:avLst/>
              </a:prstGeom>
              <a:blipFill rotWithShape="1">
                <a:blip r:embed="rId6"/>
                <a:stretch>
                  <a:fillRect l="-7" t="-69" r="10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4" grpId="0" animBg="1"/>
      <p:bldP spid="22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2D050"/>
        </a:solidFill>
        <a:ln>
          <a:noFill/>
        </a:ln>
      </a:spPr>
      <a:bodyPr rtlCol="0" anchor="ctr"/>
      <a:lstStyle>
        <a:defPPr algn="ctr">
          <a:defRPr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1757</Words>
  <Application>WPS 演示</Application>
  <PresentationFormat>全屏显示(16:9)</PresentationFormat>
  <Paragraphs>282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楷体</vt:lpstr>
      <vt:lpstr>黑体</vt:lpstr>
      <vt:lpstr>Calibri</vt:lpstr>
      <vt:lpstr>楷体_GB2312</vt:lpstr>
      <vt:lpstr>幼圆</vt:lpstr>
      <vt:lpstr>Cambria Math</vt:lpstr>
      <vt:lpstr>Times New Roman</vt:lpstr>
      <vt:lpstr>Cambria Math</vt:lpstr>
      <vt:lpstr>等线</vt:lpstr>
      <vt:lpstr>微软雅黑</vt:lpstr>
      <vt:lpstr>Arial Unicode MS</vt:lpstr>
      <vt:lpstr>2_自定义设计方案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162</cp:revision>
  <dcterms:created xsi:type="dcterms:W3CDTF">2018-09-11T05:46:00Z</dcterms:created>
  <dcterms:modified xsi:type="dcterms:W3CDTF">2023-08-29T01:01:09Z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D47D2DBE572640FBBD2829E78E2381B9_12</vt:lpwstr>
  </property>
</Properties>
</file>