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0" r:id="rId3"/>
  </p:sldMasterIdLst>
  <p:notesMasterIdLst>
    <p:notesMasterId r:id="rId18"/>
  </p:notesMasterIdLst>
  <p:sldIdLst>
    <p:sldId id="256" r:id="rId4"/>
    <p:sldId id="419" r:id="rId5"/>
    <p:sldId id="454" r:id="rId6"/>
    <p:sldId id="455" r:id="rId7"/>
    <p:sldId id="456" r:id="rId8"/>
    <p:sldId id="457" r:id="rId9"/>
    <p:sldId id="458" r:id="rId10"/>
    <p:sldId id="459" r:id="rId11"/>
    <p:sldId id="460" r:id="rId12"/>
    <p:sldId id="463" r:id="rId13"/>
    <p:sldId id="465" r:id="rId14"/>
    <p:sldId id="466" r:id="rId15"/>
    <p:sldId id="467" r:id="rId16"/>
    <p:sldId id="468" r:id="rId17"/>
  </p:sldIdLst>
  <p:sldSz cx="9144000" cy="5143500" type="screen16x9"/>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18" userDrawn="1">
          <p15:clr>
            <a:srgbClr val="A4A3A4"/>
          </p15:clr>
        </p15:guide>
        <p15:guide id="2" pos="2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357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97" autoAdjust="0"/>
    <p:restoredTop sz="99852" autoAdjust="0"/>
  </p:normalViewPr>
  <p:slideViewPr>
    <p:cSldViewPr showGuides="1">
      <p:cViewPr varScale="1">
        <p:scale>
          <a:sx n="111" d="100"/>
          <a:sy n="111" d="100"/>
        </p:scale>
        <p:origin x="-90" y="-204"/>
      </p:cViewPr>
      <p:guideLst>
        <p:guide orient="horz" pos="1518"/>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image" Target="../media/image4.png"/><Relationship Id="rId35" Type="http://schemas.openxmlformats.org/officeDocument/2006/relationships/slide" Target="../slides/slide1.xml"/><Relationship Id="rId34" Type="http://schemas.openxmlformats.org/officeDocument/2006/relationships/image" Target="../media/image3.png"/><Relationship Id="rId33" Type="http://schemas.openxmlformats.org/officeDocument/2006/relationships/image" Target="../media/image2.png"/><Relationship Id="rId32" Type="http://schemas.openxmlformats.org/officeDocument/2006/relationships/image" Target="../media/image1.png"/><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56.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0" Type="http://schemas.openxmlformats.org/officeDocument/2006/relationships/slideLayout" Target="../slideLayouts/slideLayout51.xml"/><Relationship Id="rId2" Type="http://schemas.openxmlformats.org/officeDocument/2006/relationships/slideLayout" Target="../slideLayouts/slideLayout33.xml"/><Relationship Id="rId19" Type="http://schemas.openxmlformats.org/officeDocument/2006/relationships/slideLayout" Target="../slideLayouts/slideLayout50.xml"/><Relationship Id="rId18" Type="http://schemas.openxmlformats.org/officeDocument/2006/relationships/slideLayout" Target="../slideLayouts/slideLayout49.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2"/>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269776" y="83012"/>
            <a:ext cx="93610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100" b="0" dirty="0">
                <a:latin typeface="黑体" panose="02010609060101010101" pitchFamily="49" charset="-122"/>
                <a:ea typeface="黑体" panose="02010609060101010101" pitchFamily="49" charset="-122"/>
              </a:rPr>
              <a:t>练习二十一</a:t>
            </a:r>
            <a:endParaRPr lang="zh-CN" altLang="en-US" sz="1100" b="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35" action="ppaction://hlinksldjump"/>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35"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slide" Target="slide14.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8.png"/><Relationship Id="rId1" Type="http://schemas.openxmlformats.org/officeDocument/2006/relationships/image" Target="../media/image57.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39.png"/><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a:t>
                </a:r>
                <a:r>
                  <a:rPr kumimoji="1" lang="zh-CN" altLang="en-US" sz="1200" dirty="0" smtClean="0">
                    <a:latin typeface="黑体" panose="02010609060101010101" pitchFamily="49" charset="-122"/>
                    <a:ea typeface="黑体" panose="02010609060101010101" pitchFamily="49" charset="-122"/>
                  </a:rPr>
                  <a:t>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14" name="矩形 13"/>
          <p:cNvSpPr/>
          <p:nvPr/>
        </p:nvSpPr>
        <p:spPr>
          <a:xfrm>
            <a:off x="2247860" y="1419622"/>
            <a:ext cx="4340363" cy="992579"/>
          </a:xfrm>
          <a:prstGeom prst="rect">
            <a:avLst/>
          </a:prstGeom>
          <a:noFill/>
          <a:effectLst>
            <a:softEdge rad="0"/>
          </a:effectLst>
        </p:spPr>
        <p:txBody>
          <a:bodyPr wrap="square" lIns="68580" tIns="34290" rIns="68580" bIns="34290" rtlCol="0">
            <a:spAutoFit/>
          </a:bodyPr>
          <a:lstStyle/>
          <a:p>
            <a:pPr indent="0">
              <a:buNone/>
            </a:pPr>
            <a:r>
              <a:rPr lang="zh-CN" altLang="en-US" sz="6000" b="1" dirty="0"/>
              <a:t>练习二十一</a:t>
            </a:r>
            <a:endParaRPr lang="en-US" altLang="en-US" sz="6000" b="1" dirty="0">
              <a:solidFill>
                <a:srgbClr val="000000"/>
              </a:solidFill>
              <a:latin typeface="宋体" panose="02010600030101010101" pitchFamily="2" charset="-122"/>
            </a:endParaRPr>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pic>
        <p:nvPicPr>
          <p:cNvPr id="22" name="图片 5"/>
          <p:cNvPicPr>
            <a:picLocks noChangeAspect="1"/>
          </p:cNvPicPr>
          <p:nvPr/>
        </p:nvPicPr>
        <p:blipFill rotWithShape="1">
          <a:blip r:embed="rId1" cstate="print"/>
          <a:srcRect l="35500" r="32250" b="80044"/>
          <a:stretch>
            <a:fillRect/>
          </a:stretch>
        </p:blipFill>
        <p:spPr bwMode="auto">
          <a:xfrm>
            <a:off x="5508104" y="4446606"/>
            <a:ext cx="321771" cy="287729"/>
          </a:xfrm>
          <a:prstGeom prst="rect">
            <a:avLst/>
          </a:prstGeom>
          <a:noFill/>
          <a:ln w="9525">
            <a:noFill/>
            <a:miter lim="800000"/>
            <a:headEnd/>
            <a:tailEnd/>
          </a:ln>
          <a:effectLst/>
        </p:spPr>
      </p:pic>
      <p:sp>
        <p:nvSpPr>
          <p:cNvPr id="26" name="矩形 19"/>
          <p:cNvSpPr>
            <a:spLocks noChangeArrowheads="1"/>
          </p:cNvSpPr>
          <p:nvPr/>
        </p:nvSpPr>
        <p:spPr bwMode="auto">
          <a:xfrm>
            <a:off x="1043608" y="499535"/>
            <a:ext cx="3216266" cy="684803"/>
          </a:xfrm>
          <a:prstGeom prst="rect">
            <a:avLst/>
          </a:prstGeom>
          <a:noFill/>
          <a:ln w="9525">
            <a:noFill/>
            <a:miter lim="800000"/>
          </a:ln>
        </p:spPr>
        <p:txBody>
          <a:bodyPr wrap="none" lIns="68580" tIns="34290" rIns="68580" bIns="34290">
            <a:spAutoFit/>
          </a:bodyPr>
          <a:lstStyle/>
          <a:p>
            <a:pPr indent="0" algn="ctr">
              <a:buNone/>
            </a:pPr>
            <a:r>
              <a:rPr lang="zh-CN" altLang="en-US" sz="4000" b="1" dirty="0" smtClean="0">
                <a:solidFill>
                  <a:schemeClr val="tx2"/>
                </a:solidFill>
                <a:latin typeface="宋体" panose="02010600030101010101" pitchFamily="2" charset="-122"/>
              </a:rPr>
              <a:t>分数混合运算</a:t>
            </a:r>
            <a:endParaRPr lang="en-US" altLang="en-US" sz="4000" b="1" dirty="0">
              <a:solidFill>
                <a:schemeClr val="tx2"/>
              </a:solidFill>
              <a:latin typeface="宋体" panose="02010600030101010101" pitchFamily="2" charset="-122"/>
            </a:endParaRPr>
          </a:p>
        </p:txBody>
      </p:sp>
      <p:grpSp>
        <p:nvGrpSpPr>
          <p:cNvPr id="27" name="组合 22"/>
          <p:cNvGrpSpPr/>
          <p:nvPr/>
        </p:nvGrpSpPr>
        <p:grpSpPr bwMode="auto">
          <a:xfrm>
            <a:off x="231775" y="500063"/>
            <a:ext cx="654050" cy="703262"/>
            <a:chOff x="1306635" y="1385539"/>
            <a:chExt cx="654821" cy="702878"/>
          </a:xfrm>
        </p:grpSpPr>
        <p:pic>
          <p:nvPicPr>
            <p:cNvPr id="28" name="图片 23"/>
            <p:cNvPicPr>
              <a:picLocks noChangeAspect="1"/>
            </p:cNvPicPr>
            <p:nvPr/>
          </p:nvPicPr>
          <p:blipFill>
            <a:blip r:embed="rId2"/>
            <a:srcRect/>
            <a:stretch>
              <a:fillRect/>
            </a:stretch>
          </p:blipFill>
          <p:spPr bwMode="auto">
            <a:xfrm>
              <a:off x="1306635" y="1440417"/>
              <a:ext cx="654821" cy="648000"/>
            </a:xfrm>
            <a:prstGeom prst="rect">
              <a:avLst/>
            </a:prstGeom>
            <a:noFill/>
            <a:ln w="9525">
              <a:noFill/>
              <a:miter lim="800000"/>
              <a:headEnd/>
              <a:tailEnd/>
            </a:ln>
          </p:spPr>
        </p:pic>
        <p:sp>
          <p:nvSpPr>
            <p:cNvPr id="29" name="文本框 10"/>
            <p:cNvSpPr txBox="1">
              <a:spLocks noChangeArrowheads="1"/>
            </p:cNvSpPr>
            <p:nvPr/>
          </p:nvSpPr>
          <p:spPr bwMode="auto">
            <a:xfrm>
              <a:off x="1435375" y="1385539"/>
              <a:ext cx="408468" cy="625133"/>
            </a:xfrm>
            <a:prstGeom prst="rect">
              <a:avLst/>
            </a:prstGeom>
            <a:noFill/>
            <a:ln w="9525">
              <a:noFill/>
              <a:miter lim="800000"/>
            </a:ln>
          </p:spPr>
          <p:txBody>
            <a:bodyPr wrap="none">
              <a:spAutoFit/>
            </a:bodyPr>
            <a:lstStyle/>
            <a:p>
              <a:r>
                <a:rPr kumimoji="1" lang="en-US" altLang="zh-CN" sz="3500" b="1" dirty="0">
                  <a:solidFill>
                    <a:srgbClr val="0050AA"/>
                  </a:solidFill>
                  <a:latin typeface="宋体" panose="02010600030101010101" pitchFamily="2" charset="-122"/>
                </a:rPr>
                <a:t>6</a:t>
              </a:r>
              <a:endParaRPr kumimoji="1" lang="zh-CN" altLang="en-US" sz="3500" b="1" dirty="0">
                <a:solidFill>
                  <a:srgbClr val="0050AA"/>
                </a:solidFill>
                <a:latin typeface="宋体" panose="02010600030101010101" pitchFamily="2" charset="-122"/>
              </a:endParaRPr>
            </a:p>
          </p:txBody>
        </p:sp>
      </p:grpSp>
      <p:sp>
        <p:nvSpPr>
          <p:cNvPr id="25" name="单圆角矩形 24"/>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单圆角矩形 29"/>
          <p:cNvSpPr/>
          <p:nvPr/>
        </p:nvSpPr>
        <p:spPr>
          <a:xfrm>
            <a:off x="2195736" y="3719576"/>
            <a:ext cx="1799760" cy="432048"/>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单圆角矩形 30"/>
          <p:cNvSpPr/>
          <p:nvPr/>
        </p:nvSpPr>
        <p:spPr>
          <a:xfrm>
            <a:off x="5004488" y="3025309"/>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单圆角矩形 31"/>
          <p:cNvSpPr/>
          <p:nvPr/>
        </p:nvSpPr>
        <p:spPr>
          <a:xfrm>
            <a:off x="2196176" y="3025309"/>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圆角矩形 32">
            <a:hlinkClick r:id="rId3" action="ppaction://hlinksldjump"/>
          </p:cNvPr>
          <p:cNvSpPr/>
          <p:nvPr/>
        </p:nvSpPr>
        <p:spPr>
          <a:xfrm>
            <a:off x="2256741"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smtClean="0">
                <a:latin typeface="+mj-ea"/>
                <a:ea typeface="+mj-ea"/>
              </a:rPr>
              <a:t>复习旧知</a:t>
            </a:r>
            <a:endParaRPr lang="zh-CN" altLang="en-US" sz="2800" b="1" dirty="0">
              <a:latin typeface="+mj-ea"/>
              <a:ea typeface="+mj-ea"/>
            </a:endParaRPr>
          </a:p>
        </p:txBody>
      </p:sp>
      <p:sp>
        <p:nvSpPr>
          <p:cNvPr id="34" name="圆角矩形 33">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课堂小结</a:t>
            </a:r>
            <a:endParaRPr lang="zh-CN" altLang="en-US" sz="2800" b="1" dirty="0">
              <a:latin typeface="+mj-ea"/>
              <a:ea typeface="+mj-ea"/>
            </a:endParaRPr>
          </a:p>
        </p:txBody>
      </p:sp>
      <p:sp>
        <p:nvSpPr>
          <p:cNvPr id="35" name="圆角矩形 34">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36" name="圆角矩形 35">
            <a:hlinkClick r:id="rId6" action="ppaction://hlinksldjump"/>
          </p:cNvPr>
          <p:cNvSpPr/>
          <p:nvPr/>
        </p:nvSpPr>
        <p:spPr>
          <a:xfrm>
            <a:off x="5112724"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smtClean="0">
                <a:latin typeface="+mj-ea"/>
                <a:ea typeface="+mj-ea"/>
              </a:rPr>
              <a:t>巩固练习</a:t>
            </a:r>
            <a:endParaRPr lang="zh-CN" altLang="en-US" sz="2800" b="1" dirty="0">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2" name="矩形 1"/>
              <p:cNvSpPr/>
              <p:nvPr/>
            </p:nvSpPr>
            <p:spPr>
              <a:xfrm>
                <a:off x="755576" y="448092"/>
                <a:ext cx="7704856" cy="1143518"/>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生物小组</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位同学去参观恐龙博物馆，每张票价</a:t>
                </a:r>
                <a:r>
                  <a:rPr lang="en-US" altLang="zh-CN" sz="2800" b="1" dirty="0">
                    <a:latin typeface="楷体" panose="02010609060101010101" pitchFamily="49" charset="-122"/>
                    <a:ea typeface="楷体" panose="02010609060101010101" pitchFamily="49" charset="-122"/>
                  </a:rPr>
                  <a:t>10</a:t>
                </a:r>
                <a:r>
                  <a:rPr lang="zh-CN" altLang="en-US" sz="2800" b="1" dirty="0">
                    <a:latin typeface="楷体" panose="02010609060101010101" pitchFamily="49" charset="-122"/>
                    <a:ea typeface="楷体" panose="02010609060101010101" pitchFamily="49" charset="-122"/>
                  </a:rPr>
                  <a:t>元，满</a:t>
                </a:r>
                <a:r>
                  <a:rPr lang="en-US" altLang="zh-CN" sz="2800" b="1" dirty="0">
                    <a:latin typeface="楷体" panose="02010609060101010101" pitchFamily="49" charset="-122"/>
                    <a:ea typeface="楷体" panose="02010609060101010101" pitchFamily="49" charset="-122"/>
                  </a:rPr>
                  <a:t>20</a:t>
                </a:r>
                <a:r>
                  <a:rPr lang="zh-CN" altLang="en-US" sz="2800" b="1" dirty="0">
                    <a:latin typeface="楷体" panose="02010609060101010101" pitchFamily="49" charset="-122"/>
                    <a:ea typeface="楷体" panose="02010609060101010101" pitchFamily="49" charset="-122"/>
                  </a:rPr>
                  <a:t>张优惠</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𝟒</m:t>
                        </m:r>
                      </m:den>
                    </m:f>
                  </m:oMath>
                </a14:m>
                <a:r>
                  <a:rPr lang="zh-CN" altLang="en-US" sz="2800" b="1" dirty="0">
                    <a:latin typeface="楷体" panose="02010609060101010101" pitchFamily="49" charset="-122"/>
                    <a:ea typeface="楷体" panose="02010609060101010101" pitchFamily="49" charset="-122"/>
                  </a:rPr>
                  <a:t>。怎样买票合算</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2" name="矩形 1"/>
              <p:cNvSpPr>
                <a:spLocks noRot="1" noChangeAspect="1" noMove="1" noResize="1" noEditPoints="1" noAdjustHandles="1" noChangeArrowheads="1" noChangeShapeType="1" noTextEdit="1"/>
              </p:cNvSpPr>
              <p:nvPr/>
            </p:nvSpPr>
            <p:spPr>
              <a:xfrm>
                <a:off x="755576" y="448092"/>
                <a:ext cx="7704856" cy="1143518"/>
              </a:xfrm>
              <a:prstGeom prst="rect">
                <a:avLst/>
              </a:prstGeom>
              <a:blipFill rotWithShape="1">
                <a:blip r:embed="rId1"/>
                <a:stretch>
                  <a:fillRect l="-7" t="-36" r="4" b="26"/>
                </a:stretch>
              </a:blipFill>
            </p:spPr>
            <p:txBody>
              <a:bodyPr/>
              <a:lstStyle/>
              <a:p>
                <a:r>
                  <a:rPr lang="zh-CN" altLang="en-US">
                    <a:noFill/>
                  </a:rPr>
                  <a:t> </a:t>
                </a:r>
              </a:p>
            </p:txBody>
          </p:sp>
        </mc:Fallback>
      </mc:AlternateContent>
      <p:sp>
        <p:nvSpPr>
          <p:cNvPr id="4" name="矩形 3"/>
          <p:cNvSpPr/>
          <p:nvPr/>
        </p:nvSpPr>
        <p:spPr>
          <a:xfrm>
            <a:off x="755576" y="2319199"/>
            <a:ext cx="3240360" cy="523220"/>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10×18</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180</a:t>
            </a:r>
            <a:r>
              <a:rPr lang="zh-CN" altLang="en-US" sz="2800" b="1" dirty="0">
                <a:latin typeface="楷体" panose="02010609060101010101" pitchFamily="49" charset="-122"/>
                <a:ea typeface="楷体" panose="02010609060101010101" pitchFamily="49" charset="-122"/>
              </a:rPr>
              <a:t>（元）</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5" name="矩形 4"/>
              <p:cNvSpPr/>
              <p:nvPr/>
            </p:nvSpPr>
            <p:spPr>
              <a:xfrm>
                <a:off x="4499992" y="2219138"/>
                <a:ext cx="3024336" cy="712631"/>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10×20×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𝟒</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4499992" y="2219138"/>
                <a:ext cx="3024336" cy="712631"/>
              </a:xfrm>
              <a:prstGeom prst="rect">
                <a:avLst/>
              </a:prstGeom>
              <a:blipFill rotWithShape="1">
                <a:blip r:embed="rId2"/>
                <a:stretch>
                  <a:fillRect l="-13" t="-63" r="7" b="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4444084" y="2840245"/>
                <a:ext cx="1997485" cy="712631"/>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200×</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𝟑</m:t>
                        </m:r>
                      </m:num>
                      <m:den>
                        <m:r>
                          <a:rPr lang="en-US" altLang="zh-CN" sz="2800" b="1" i="1" smtClean="0">
                            <a:latin typeface="Cambria Math" panose="02040503050406030204"/>
                          </a:rPr>
                          <m:t>𝟒</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4444084" y="2840245"/>
                <a:ext cx="1997485" cy="712631"/>
              </a:xfrm>
              <a:prstGeom prst="rect">
                <a:avLst/>
              </a:prstGeom>
              <a:blipFill rotWithShape="1">
                <a:blip r:embed="rId3"/>
                <a:stretch>
                  <a:fillRect l="-18" t="-74" r="6" b="7"/>
                </a:stretch>
              </a:blipFill>
            </p:spPr>
            <p:txBody>
              <a:bodyPr/>
              <a:lstStyle/>
              <a:p>
                <a:r>
                  <a:rPr lang="zh-CN" altLang="en-US">
                    <a:noFill/>
                  </a:rPr>
                  <a:t> </a:t>
                </a:r>
              </a:p>
            </p:txBody>
          </p:sp>
        </mc:Fallback>
      </mc:AlternateContent>
      <p:sp>
        <p:nvSpPr>
          <p:cNvPr id="7" name="矩形 6"/>
          <p:cNvSpPr/>
          <p:nvPr/>
        </p:nvSpPr>
        <p:spPr>
          <a:xfrm>
            <a:off x="4449746" y="3540950"/>
            <a:ext cx="1997485"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150</a:t>
            </a:r>
            <a:r>
              <a:rPr lang="zh-CN" altLang="en-US" sz="2800" b="1" dirty="0">
                <a:latin typeface="楷体" panose="02010609060101010101" pitchFamily="49" charset="-122"/>
                <a:ea typeface="楷体" panose="02010609060101010101" pitchFamily="49" charset="-122"/>
              </a:rPr>
              <a:t>（元）</a:t>
            </a:r>
            <a:endParaRPr lang="zh-CN" altLang="en-US" sz="2800" b="1" dirty="0">
              <a:latin typeface="楷体" panose="02010609060101010101" pitchFamily="49" charset="-122"/>
              <a:ea typeface="楷体" panose="02010609060101010101" pitchFamily="49" charset="-122"/>
            </a:endParaRPr>
          </a:p>
        </p:txBody>
      </p:sp>
      <p:sp>
        <p:nvSpPr>
          <p:cNvPr id="3" name="矩形 2"/>
          <p:cNvSpPr/>
          <p:nvPr/>
        </p:nvSpPr>
        <p:spPr>
          <a:xfrm>
            <a:off x="4061410" y="1788098"/>
            <a:ext cx="1620957" cy="523220"/>
          </a:xfrm>
          <a:prstGeom prst="rect">
            <a:avLst/>
          </a:prstGeom>
        </p:spPr>
        <p:txBody>
          <a:bodyPr wrap="none">
            <a:spAutoFit/>
          </a:bodyPr>
          <a:lstStyle/>
          <a:p>
            <a:r>
              <a:rPr lang="zh-CN" altLang="en-US" sz="2800" b="1" dirty="0">
                <a:latin typeface="楷体" panose="02010609060101010101" pitchFamily="49" charset="-122"/>
                <a:ea typeface="楷体" panose="02010609060101010101" pitchFamily="49" charset="-122"/>
              </a:rPr>
              <a:t>满</a:t>
            </a:r>
            <a:r>
              <a:rPr lang="en-US" altLang="zh-CN" sz="2800" b="1" dirty="0">
                <a:latin typeface="楷体" panose="02010609060101010101" pitchFamily="49" charset="-122"/>
                <a:ea typeface="楷体" panose="02010609060101010101" pitchFamily="49" charset="-122"/>
              </a:rPr>
              <a:t>20</a:t>
            </a:r>
            <a:r>
              <a:rPr lang="zh-CN" altLang="en-US" sz="2800" b="1" dirty="0">
                <a:latin typeface="楷体" panose="02010609060101010101" pitchFamily="49" charset="-122"/>
                <a:ea typeface="楷体" panose="02010609060101010101" pitchFamily="49" charset="-122"/>
              </a:rPr>
              <a:t>张：</a:t>
            </a:r>
            <a:endParaRPr lang="zh-CN" altLang="en-US" sz="2800" b="1" dirty="0"/>
          </a:p>
        </p:txBody>
      </p:sp>
      <p:sp>
        <p:nvSpPr>
          <p:cNvPr id="9" name="矩形 8"/>
          <p:cNvSpPr/>
          <p:nvPr/>
        </p:nvSpPr>
        <p:spPr>
          <a:xfrm>
            <a:off x="1115616" y="1794724"/>
            <a:ext cx="1620957" cy="523220"/>
          </a:xfrm>
          <a:prstGeom prst="rect">
            <a:avLst/>
          </a:prstGeom>
        </p:spPr>
        <p:txBody>
          <a:bodyPr wrap="none">
            <a:spAutoFit/>
          </a:bodyPr>
          <a:lstStyle/>
          <a:p>
            <a:r>
              <a:rPr lang="zh-CN" altLang="en-US" sz="2800" b="1" dirty="0">
                <a:latin typeface="楷体" panose="02010609060101010101" pitchFamily="49" charset="-122"/>
                <a:ea typeface="楷体" panose="02010609060101010101" pitchFamily="49" charset="-122"/>
              </a:rPr>
              <a:t>买</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张：</a:t>
            </a:r>
            <a:endParaRPr lang="zh-CN" altLang="en-US" sz="2800" b="1" dirty="0"/>
          </a:p>
        </p:txBody>
      </p:sp>
      <p:sp>
        <p:nvSpPr>
          <p:cNvPr id="10" name="矩形 9"/>
          <p:cNvSpPr/>
          <p:nvPr/>
        </p:nvSpPr>
        <p:spPr>
          <a:xfrm>
            <a:off x="4216152" y="4084061"/>
            <a:ext cx="3592016"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答：买</a:t>
            </a:r>
            <a:r>
              <a:rPr lang="en-US" altLang="zh-CN" sz="2800" b="1" dirty="0">
                <a:latin typeface="楷体" panose="02010609060101010101" pitchFamily="49" charset="-122"/>
                <a:ea typeface="楷体" panose="02010609060101010101" pitchFamily="49" charset="-122"/>
              </a:rPr>
              <a:t>20</a:t>
            </a:r>
            <a:r>
              <a:rPr lang="zh-CN" altLang="en-US" sz="2800" b="1" dirty="0">
                <a:latin typeface="楷体" panose="02010609060101010101" pitchFamily="49" charset="-122"/>
                <a:ea typeface="楷体" panose="02010609060101010101" pitchFamily="49" charset="-122"/>
              </a:rPr>
              <a:t>张票合算。</a:t>
            </a:r>
            <a:endParaRPr lang="zh-CN" altLang="en-US" sz="2800" b="1" dirty="0">
              <a:latin typeface="楷体" panose="02010609060101010101" pitchFamily="49" charset="-122"/>
              <a:ea typeface="楷体" panose="02010609060101010101" pitchFamily="49" charset="-122"/>
            </a:endParaRPr>
          </a:p>
        </p:txBody>
      </p:sp>
      <p:sp>
        <p:nvSpPr>
          <p:cNvPr id="11" name="矩形 10"/>
          <p:cNvSpPr/>
          <p:nvPr/>
        </p:nvSpPr>
        <p:spPr>
          <a:xfrm>
            <a:off x="2051720" y="4089649"/>
            <a:ext cx="1796008" cy="523220"/>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150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180</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3"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2" name="矩形 1"/>
              <p:cNvSpPr/>
              <p:nvPr/>
            </p:nvSpPr>
            <p:spPr>
              <a:xfrm>
                <a:off x="614412" y="483518"/>
                <a:ext cx="8208913" cy="714683"/>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学校举行环境保护征文赛，获奖文章占征文总数的</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𝟑</m:t>
                        </m:r>
                      </m:num>
                      <m:den>
                        <m:r>
                          <a:rPr lang="en-US" altLang="zh-CN" sz="2800" b="1" i="1" smtClean="0">
                            <a:latin typeface="Cambria Math" panose="02040503050406030204"/>
                          </a:rPr>
                          <m:t>𝟓</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2" name="矩形 1"/>
              <p:cNvSpPr>
                <a:spLocks noRot="1" noChangeAspect="1" noMove="1" noResize="1" noEditPoints="1" noAdjustHandles="1" noChangeArrowheads="1" noChangeShapeType="1" noTextEdit="1"/>
              </p:cNvSpPr>
              <p:nvPr/>
            </p:nvSpPr>
            <p:spPr>
              <a:xfrm>
                <a:off x="614412" y="483518"/>
                <a:ext cx="8208913" cy="714683"/>
              </a:xfrm>
              <a:prstGeom prst="rect">
                <a:avLst/>
              </a:prstGeom>
              <a:blipFill rotWithShape="1">
                <a:blip r:embed="rId1"/>
                <a:stretch>
                  <a:fillRect l="-4" t="-40" r="-3125" b="83"/>
                </a:stretch>
              </a:blipFill>
            </p:spPr>
            <p:txBody>
              <a:bodyPr/>
              <a:lstStyle/>
              <a:p>
                <a:r>
                  <a:rPr lang="zh-CN" altLang="en-US">
                    <a:noFill/>
                  </a:rPr>
                  <a:t> </a:t>
                </a:r>
              </a:p>
            </p:txBody>
          </p:sp>
        </mc:Fallback>
      </mc:AlternateContent>
      <p:graphicFrame>
        <p:nvGraphicFramePr>
          <p:cNvPr id="4" name="表格 3"/>
          <p:cNvGraphicFramePr>
            <a:graphicFrameLocks noGrp="1"/>
          </p:cNvGraphicFramePr>
          <p:nvPr/>
        </p:nvGraphicFramePr>
        <p:xfrm>
          <a:off x="2130885" y="1187813"/>
          <a:ext cx="3551812" cy="1584960"/>
        </p:xfrm>
        <a:graphic>
          <a:graphicData uri="http://schemas.openxmlformats.org/drawingml/2006/table">
            <a:tbl>
              <a:tblPr firstRow="1" bandRow="1">
                <a:tableStyleId>{5C22544A-7EE6-4342-B048-85BDC9FD1C3A}</a:tableStyleId>
              </a:tblPr>
              <a:tblGrid>
                <a:gridCol w="1775906"/>
                <a:gridCol w="1775906"/>
              </a:tblGrid>
              <a:tr h="370840">
                <a:tc>
                  <a:txBody>
                    <a:bodyPr/>
                    <a:lstStyle/>
                    <a:p>
                      <a:pPr algn="ctr"/>
                      <a:r>
                        <a:rPr lang="zh-CN" altLang="en-US" sz="2000" dirty="0">
                          <a:latin typeface="楷体" panose="02010609060101010101" pitchFamily="49" charset="-122"/>
                          <a:ea typeface="楷体" panose="02010609060101010101" pitchFamily="49" charset="-122"/>
                        </a:rPr>
                        <a:t>获奖等级</a:t>
                      </a:r>
                      <a:endParaRPr lang="zh-CN" altLang="en-US" sz="2000" dirty="0">
                        <a:latin typeface="楷体" panose="02010609060101010101" pitchFamily="49" charset="-122"/>
                        <a:ea typeface="楷体" panose="02010609060101010101" pitchFamily="49" charset="-122"/>
                      </a:endParaRPr>
                    </a:p>
                  </a:txBody>
                  <a:tcPr/>
                </a:tc>
                <a:tc>
                  <a:txBody>
                    <a:bodyPr/>
                    <a:lstStyle/>
                    <a:p>
                      <a:pPr algn="ctr"/>
                      <a:r>
                        <a:rPr lang="zh-CN" altLang="en-US" sz="2000" dirty="0">
                          <a:latin typeface="楷体" panose="02010609060101010101" pitchFamily="49" charset="-122"/>
                          <a:ea typeface="楷体" panose="02010609060101010101" pitchFamily="49" charset="-122"/>
                        </a:rPr>
                        <a:t>获奖文章</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篇</a:t>
                      </a:r>
                      <a:r>
                        <a:rPr lang="en-US" altLang="zh-CN" sz="2000" dirty="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a:txBody>
                  <a:tcPr/>
                </a:tc>
              </a:tr>
              <a:tr h="370840">
                <a:tc>
                  <a:txBody>
                    <a:bodyPr/>
                    <a:lstStyle/>
                    <a:p>
                      <a:pPr algn="ctr"/>
                      <a:r>
                        <a:rPr lang="zh-CN" altLang="en-US" sz="2000" dirty="0">
                          <a:latin typeface="楷体" panose="02010609060101010101" pitchFamily="49" charset="-122"/>
                          <a:ea typeface="楷体" panose="02010609060101010101" pitchFamily="49" charset="-122"/>
                        </a:rPr>
                        <a:t>一</a:t>
                      </a:r>
                      <a:endParaRPr lang="zh-CN" altLang="en-US" sz="2000" dirty="0">
                        <a:latin typeface="楷体" panose="02010609060101010101" pitchFamily="49" charset="-122"/>
                        <a:ea typeface="楷体" panose="02010609060101010101" pitchFamily="49" charset="-122"/>
                      </a:endParaRPr>
                    </a:p>
                  </a:txBody>
                  <a:tcPr/>
                </a:tc>
                <a:tc>
                  <a:txBody>
                    <a:bodyPr/>
                    <a:lstStyle/>
                    <a:p>
                      <a:pPr algn="ctr"/>
                      <a:r>
                        <a:rPr lang="en-US" altLang="zh-CN" sz="2000" dirty="0">
                          <a:latin typeface="楷体" panose="02010609060101010101" pitchFamily="49" charset="-122"/>
                          <a:ea typeface="楷体" panose="02010609060101010101" pitchFamily="49" charset="-122"/>
                        </a:rPr>
                        <a:t>6</a:t>
                      </a:r>
                      <a:endParaRPr lang="zh-CN" altLang="en-US" sz="2000" dirty="0">
                        <a:latin typeface="楷体" panose="02010609060101010101" pitchFamily="49" charset="-122"/>
                        <a:ea typeface="楷体" panose="02010609060101010101" pitchFamily="49" charset="-122"/>
                      </a:endParaRPr>
                    </a:p>
                  </a:txBody>
                  <a:tcPr/>
                </a:tc>
              </a:tr>
              <a:tr h="370840">
                <a:tc>
                  <a:txBody>
                    <a:bodyPr/>
                    <a:lstStyle/>
                    <a:p>
                      <a:pPr algn="ctr"/>
                      <a:r>
                        <a:rPr lang="zh-CN" altLang="en-US" sz="2000" dirty="0">
                          <a:latin typeface="楷体" panose="02010609060101010101" pitchFamily="49" charset="-122"/>
                          <a:ea typeface="楷体" panose="02010609060101010101" pitchFamily="49" charset="-122"/>
                        </a:rPr>
                        <a:t>二</a:t>
                      </a:r>
                      <a:endParaRPr lang="zh-CN" altLang="en-US" sz="2000" dirty="0">
                        <a:latin typeface="楷体" panose="02010609060101010101" pitchFamily="49" charset="-122"/>
                        <a:ea typeface="楷体" panose="02010609060101010101" pitchFamily="49" charset="-122"/>
                      </a:endParaRPr>
                    </a:p>
                  </a:txBody>
                  <a:tcPr/>
                </a:tc>
                <a:tc>
                  <a:txBody>
                    <a:bodyPr/>
                    <a:lstStyle/>
                    <a:p>
                      <a:pPr algn="ctr"/>
                      <a:r>
                        <a:rPr lang="en-US" altLang="zh-CN" sz="2000" dirty="0">
                          <a:latin typeface="楷体" panose="02010609060101010101" pitchFamily="49" charset="-122"/>
                          <a:ea typeface="楷体" panose="02010609060101010101" pitchFamily="49" charset="-122"/>
                        </a:rPr>
                        <a:t>14</a:t>
                      </a:r>
                      <a:endParaRPr lang="zh-CN" altLang="en-US" sz="2000" dirty="0">
                        <a:latin typeface="楷体" panose="02010609060101010101" pitchFamily="49" charset="-122"/>
                        <a:ea typeface="楷体" panose="02010609060101010101" pitchFamily="49" charset="-122"/>
                      </a:endParaRPr>
                    </a:p>
                  </a:txBody>
                  <a:tcPr/>
                </a:tc>
              </a:tr>
              <a:tr h="370840">
                <a:tc>
                  <a:txBody>
                    <a:bodyPr/>
                    <a:lstStyle/>
                    <a:p>
                      <a:pPr algn="ctr"/>
                      <a:r>
                        <a:rPr lang="zh-CN" altLang="en-US" sz="2000" dirty="0">
                          <a:latin typeface="楷体" panose="02010609060101010101" pitchFamily="49" charset="-122"/>
                          <a:ea typeface="楷体" panose="02010609060101010101" pitchFamily="49" charset="-122"/>
                        </a:rPr>
                        <a:t>三</a:t>
                      </a:r>
                      <a:endParaRPr lang="zh-CN" altLang="en-US" sz="2000" dirty="0">
                        <a:latin typeface="楷体" panose="02010609060101010101" pitchFamily="49" charset="-122"/>
                        <a:ea typeface="楷体" panose="02010609060101010101" pitchFamily="49" charset="-122"/>
                      </a:endParaRPr>
                    </a:p>
                  </a:txBody>
                  <a:tcPr/>
                </a:tc>
                <a:tc>
                  <a:txBody>
                    <a:bodyPr/>
                    <a:lstStyle/>
                    <a:p>
                      <a:pPr algn="ctr"/>
                      <a:r>
                        <a:rPr lang="en-US" altLang="zh-CN" sz="2000" dirty="0">
                          <a:latin typeface="楷体" panose="02010609060101010101" pitchFamily="49" charset="-122"/>
                          <a:ea typeface="楷体" panose="02010609060101010101" pitchFamily="49" charset="-122"/>
                        </a:rPr>
                        <a:t>25</a:t>
                      </a:r>
                      <a:endParaRPr lang="zh-CN" altLang="en-US" sz="2000" dirty="0">
                        <a:latin typeface="楷体" panose="02010609060101010101" pitchFamily="49" charset="-122"/>
                        <a:ea typeface="楷体" panose="02010609060101010101" pitchFamily="49" charset="-122"/>
                      </a:endParaRPr>
                    </a:p>
                  </a:txBody>
                  <a:tcPr/>
                </a:tc>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3579" y="1635646"/>
            <a:ext cx="1114425"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8"/>
          <p:cNvSpPr>
            <a:spLocks noChangeArrowheads="1"/>
          </p:cNvSpPr>
          <p:nvPr/>
        </p:nvSpPr>
        <p:spPr bwMode="auto">
          <a:xfrm>
            <a:off x="6698174" y="1281704"/>
            <a:ext cx="2341970" cy="720080"/>
          </a:xfrm>
          <a:prstGeom prst="cloudCallout">
            <a:avLst>
              <a:gd name="adj1" fmla="val -46928"/>
              <a:gd name="adj2" fmla="val 47452"/>
            </a:avLst>
          </a:prstGeom>
          <a:solidFill>
            <a:srgbClr val="92D050"/>
          </a:solidFill>
          <a:ln w="12700">
            <a:solidFill>
              <a:schemeClr val="tx1"/>
            </a:solidFill>
            <a:round/>
          </a:ln>
          <a:effectLst/>
        </p:spPr>
        <p:txBody>
          <a:bodyPr anchor="ct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49" charset="-122"/>
                <a:ea typeface="黑体" panose="02010609060101010101" pitchFamily="49" charset="-122"/>
              </a:defRPr>
            </a:lvl4pPr>
            <a:lvl5pPr marL="2057400" indent="-228600">
              <a:spcBef>
                <a:spcPct val="20000"/>
              </a:spcBef>
              <a:defRPr sz="20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20000"/>
              </a:spcBef>
              <a:spcAft>
                <a:spcPct val="0"/>
              </a:spcAft>
              <a:defRPr sz="20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20000"/>
              </a:spcBef>
              <a:spcAft>
                <a:spcPct val="0"/>
              </a:spcAft>
              <a:defRPr sz="20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20000"/>
              </a:spcBef>
              <a:spcAft>
                <a:spcPct val="0"/>
              </a:spcAft>
              <a:defRPr sz="20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20000"/>
              </a:spcBef>
              <a:spcAft>
                <a:spcPct val="0"/>
              </a:spcAft>
              <a:defRPr sz="2000" b="1">
                <a:solidFill>
                  <a:schemeClr val="tx1"/>
                </a:solidFill>
                <a:latin typeface="黑体" panose="02010609060101010101" pitchFamily="49" charset="-122"/>
                <a:ea typeface="黑体" panose="02010609060101010101" pitchFamily="49" charset="-122"/>
              </a:defRPr>
            </a:lvl9pPr>
          </a:lstStyle>
          <a:p>
            <a:pPr eaLnBrk="1" hangingPunct="1">
              <a:spcBef>
                <a:spcPct val="0"/>
              </a:spcBef>
            </a:pPr>
            <a:endParaRPr lang="zh-CN" altLang="en-US" sz="2400" dirty="0">
              <a:latin typeface="楷体" panose="02010609060101010101" pitchFamily="49" charset="-122"/>
              <a:ea typeface="楷体" panose="02010609060101010101" pitchFamily="49" charset="-122"/>
            </a:endParaRPr>
          </a:p>
        </p:txBody>
      </p:sp>
      <p:sp>
        <p:nvSpPr>
          <p:cNvPr id="9" name="矩形 8"/>
          <p:cNvSpPr/>
          <p:nvPr/>
        </p:nvSpPr>
        <p:spPr>
          <a:xfrm>
            <a:off x="6871498" y="1281703"/>
            <a:ext cx="1995321" cy="707886"/>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此次比赛共征集多少篇文章？</a:t>
            </a:r>
            <a:endParaRPr lang="zh-CN" altLang="en-US" sz="2000" b="1" dirty="0">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4268477" y="4401443"/>
            <a:ext cx="433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400" b="1" dirty="0">
                <a:latin typeface="楷体" panose="02010609060101010101" pitchFamily="49" charset="-122"/>
                <a:ea typeface="楷体" panose="02010609060101010101" pitchFamily="49" charset="-122"/>
              </a:rPr>
              <a:t>答</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此次比赛共征集</a:t>
            </a:r>
            <a:r>
              <a:rPr lang="en-US" altLang="zh-CN" sz="2400" b="1" dirty="0">
                <a:latin typeface="楷体" panose="02010609060101010101" pitchFamily="49" charset="-122"/>
                <a:ea typeface="楷体" panose="02010609060101010101" pitchFamily="49" charset="-122"/>
              </a:rPr>
              <a:t>75</a:t>
            </a:r>
            <a:r>
              <a:rPr lang="zh-CN" altLang="en-US" sz="2400" b="1" dirty="0">
                <a:latin typeface="楷体" panose="02010609060101010101" pitchFamily="49" charset="-122"/>
                <a:ea typeface="楷体" panose="02010609060101010101" pitchFamily="49" charset="-122"/>
              </a:rPr>
              <a:t>篇文章</a:t>
            </a:r>
            <a:r>
              <a:rPr lang="zh-CN"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11" name="TextBox 10"/>
          <p:cNvSpPr txBox="1"/>
          <p:nvPr/>
        </p:nvSpPr>
        <p:spPr>
          <a:xfrm>
            <a:off x="1377315" y="2807221"/>
            <a:ext cx="3554726"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解：设共</a:t>
            </a:r>
            <a:r>
              <a:rPr lang="zh-CN" altLang="en-US" sz="2400" b="1" dirty="0" smtClean="0">
                <a:latin typeface="楷体" panose="02010609060101010101" pitchFamily="49" charset="-122"/>
                <a:ea typeface="楷体" panose="02010609060101010101" pitchFamily="49" charset="-122"/>
              </a:rPr>
              <a:t>征集</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smtClean="0">
                <a:latin typeface="楷体" panose="02010609060101010101" pitchFamily="49" charset="-122"/>
                <a:ea typeface="楷体" panose="02010609060101010101" pitchFamily="49" charset="-122"/>
              </a:rPr>
              <a:t>篇</a:t>
            </a:r>
            <a:r>
              <a:rPr lang="zh-CN" altLang="en-US" sz="2400" b="1" dirty="0">
                <a:latin typeface="楷体" panose="02010609060101010101" pitchFamily="49" charset="-122"/>
                <a:ea typeface="楷体" panose="02010609060101010101" pitchFamily="49" charset="-122"/>
              </a:rPr>
              <a:t>文章。</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2" name="TextBox 11"/>
              <p:cNvSpPr txBox="1"/>
              <p:nvPr/>
            </p:nvSpPr>
            <p:spPr>
              <a:xfrm>
                <a:off x="1795961" y="3233223"/>
                <a:ext cx="3136079" cy="625877"/>
              </a:xfrm>
              <a:prstGeom prst="rect">
                <a:avLst/>
              </a:prstGeom>
              <a:noFill/>
            </p:spPr>
            <p:txBody>
              <a:bodyPr wrap="square" rtlCol="0">
                <a:spAutoFit/>
              </a:bodyPr>
              <a:lstStyle/>
              <a:p>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𝟑</m:t>
                        </m:r>
                      </m:num>
                      <m:den>
                        <m:r>
                          <a:rPr lang="en-US" altLang="zh-CN" sz="2400" b="1" i="1" dirty="0" smtClean="0">
                            <a:latin typeface="Cambria Math" panose="02040503050406030204"/>
                            <a:ea typeface="楷体" panose="02010609060101010101" pitchFamily="49" charset="-122"/>
                          </a:rPr>
                          <m:t>𝟓</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a:t>
                </a:r>
                <a:endParaRPr lang="zh-CN" altLang="en-US" sz="2400" b="1" dirty="0">
                  <a:latin typeface="楷体" panose="02010609060101010101" pitchFamily="49" charset="-122"/>
                  <a:ea typeface="楷体" panose="02010609060101010101" pitchFamily="49" charset="-122"/>
                </a:endParaRPr>
              </a:p>
            </p:txBody>
          </p:sp>
        </mc:Choice>
        <mc:Fallback>
          <p:sp>
            <p:nvSpPr>
              <p:cNvPr id="12" name="TextBox 11"/>
              <p:cNvSpPr txBox="1">
                <a:spLocks noRot="1" noChangeAspect="1" noMove="1" noResize="1" noEditPoints="1" noAdjustHandles="1" noChangeArrowheads="1" noChangeShapeType="1" noTextEdit="1"/>
              </p:cNvSpPr>
              <p:nvPr/>
            </p:nvSpPr>
            <p:spPr>
              <a:xfrm>
                <a:off x="1795961" y="3233223"/>
                <a:ext cx="3136079" cy="625877"/>
              </a:xfrm>
              <a:prstGeom prst="rect">
                <a:avLst/>
              </a:prstGeom>
              <a:blipFill rotWithShape="1">
                <a:blip r:embed="rId3"/>
                <a:stretch>
                  <a:fillRect l="-6" t="-70" r="20" b="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TextBox 12"/>
              <p:cNvSpPr txBox="1"/>
              <p:nvPr/>
            </p:nvSpPr>
            <p:spPr>
              <a:xfrm>
                <a:off x="2419209" y="3692357"/>
                <a:ext cx="2008775" cy="625877"/>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45÷</a:t>
                </a:r>
                <a:r>
                  <a:rPr lang="en-US" altLang="zh-CN" sz="2400" b="1" dirty="0">
                    <a:ea typeface="楷体" panose="02010609060101010101" pitchFamily="49" charset="-122"/>
                  </a:rPr>
                  <a:t> </a:t>
                </a:r>
                <a14:m>
                  <m:oMath xmlns:m="http://schemas.openxmlformats.org/officeDocument/2006/math">
                    <m:f>
                      <m:fPr>
                        <m:ctrlPr>
                          <a:rPr lang="en-US" altLang="zh-CN" sz="2400" b="1" i="1" dirty="0">
                            <a:latin typeface="Cambria Math" panose="02040503050406030204"/>
                            <a:ea typeface="楷体" panose="02010609060101010101" pitchFamily="49" charset="-122"/>
                          </a:rPr>
                        </m:ctrlPr>
                      </m:fPr>
                      <m:num>
                        <m:r>
                          <a:rPr lang="en-US" altLang="zh-CN" sz="2400" b="1" i="1" dirty="0">
                            <a:latin typeface="Cambria Math" panose="02040503050406030204"/>
                            <a:ea typeface="楷体" panose="02010609060101010101" pitchFamily="49" charset="-122"/>
                          </a:rPr>
                          <m:t>𝟑</m:t>
                        </m:r>
                      </m:num>
                      <m:den>
                        <m:r>
                          <a:rPr lang="en-US" altLang="zh-CN" sz="2400" b="1" i="1" dirty="0">
                            <a:latin typeface="Cambria Math" panose="02040503050406030204"/>
                            <a:ea typeface="楷体" panose="02010609060101010101" pitchFamily="49" charset="-122"/>
                          </a:rPr>
                          <m:t>𝟓</m:t>
                        </m:r>
                      </m:den>
                    </m:f>
                    <m:r>
                      <a:rPr lang="en-US" altLang="zh-CN" sz="2400" b="1" i="1" dirty="0">
                        <a:latin typeface="Cambria Math" panose="02040503050406030204"/>
                        <a:ea typeface="楷体" panose="02010609060101010101" pitchFamily="49" charset="-122"/>
                      </a:rPr>
                      <m:t> </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13" name="TextBox 12"/>
              <p:cNvSpPr txBox="1">
                <a:spLocks noRot="1" noChangeAspect="1" noMove="1" noResize="1" noEditPoints="1" noAdjustHandles="1" noChangeArrowheads="1" noChangeShapeType="1" noTextEdit="1"/>
              </p:cNvSpPr>
              <p:nvPr/>
            </p:nvSpPr>
            <p:spPr>
              <a:xfrm>
                <a:off x="2419209" y="3692357"/>
                <a:ext cx="2008775" cy="625877"/>
              </a:xfrm>
              <a:prstGeom prst="rect">
                <a:avLst/>
              </a:prstGeom>
              <a:blipFill rotWithShape="1">
                <a:blip r:embed="rId4"/>
                <a:stretch>
                  <a:fillRect l="-25" t="-75" r="6" b="37"/>
                </a:stretch>
              </a:blipFill>
            </p:spPr>
            <p:txBody>
              <a:bodyPr/>
              <a:lstStyle/>
              <a:p>
                <a:r>
                  <a:rPr lang="zh-CN" altLang="en-US">
                    <a:noFill/>
                  </a:rPr>
                  <a:t> </a:t>
                </a:r>
              </a:p>
            </p:txBody>
          </p:sp>
        </mc:Fallback>
      </mc:AlternateContent>
      <p:sp>
        <p:nvSpPr>
          <p:cNvPr id="14" name="TextBox 13"/>
          <p:cNvSpPr txBox="1"/>
          <p:nvPr/>
        </p:nvSpPr>
        <p:spPr>
          <a:xfrm>
            <a:off x="2583632" y="4300058"/>
            <a:ext cx="1710493" cy="461665"/>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75</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1500"/>
                            </p:stCondLst>
                            <p:childTnLst>
                              <p:par>
                                <p:cTn id="15" presetID="55"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0.70"/>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anim calcmode="lin" valueType="num">
                                      <p:cBhvr>
                                        <p:cTn id="27" dur="1000" fill="hold"/>
                                        <p:tgtEl>
                                          <p:spTgt spid="1026"/>
                                        </p:tgtEl>
                                        <p:attrNameLst>
                                          <p:attrName>ppt_w</p:attrName>
                                        </p:attrNameLst>
                                      </p:cBhvr>
                                      <p:tavLst>
                                        <p:tav tm="0">
                                          <p:val>
                                            <p:strVal val="#ppt_w*0.70"/>
                                          </p:val>
                                        </p:tav>
                                        <p:tav tm="100000">
                                          <p:val>
                                            <p:strVal val="#ppt_w"/>
                                          </p:val>
                                        </p:tav>
                                      </p:tavLst>
                                    </p:anim>
                                    <p:anim calcmode="lin" valueType="num">
                                      <p:cBhvr>
                                        <p:cTn id="28" dur="1000" fill="hold"/>
                                        <p:tgtEl>
                                          <p:spTgt spid="1026"/>
                                        </p:tgtEl>
                                        <p:attrNameLst>
                                          <p:attrName>ppt_h</p:attrName>
                                        </p:attrNameLst>
                                      </p:cBhvr>
                                      <p:tavLst>
                                        <p:tav tm="0">
                                          <p:val>
                                            <p:strVal val="#ppt_h"/>
                                          </p:val>
                                        </p:tav>
                                        <p:tav tm="100000">
                                          <p:val>
                                            <p:strVal val="#ppt_h"/>
                                          </p:val>
                                        </p:tav>
                                      </p:tavLst>
                                    </p:anim>
                                    <p:animEffect transition="in" filter="fade">
                                      <p:cBhvr>
                                        <p:cTn id="29" dur="1000"/>
                                        <p:tgtEl>
                                          <p:spTgt spid="102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2" name="矩形 1"/>
              <p:cNvSpPr/>
              <p:nvPr/>
            </p:nvSpPr>
            <p:spPr>
              <a:xfrm>
                <a:off x="611560" y="448092"/>
                <a:ext cx="4752528" cy="1570173"/>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一个养兔场卖出肉兔总只数的</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𝟓</m:t>
                        </m:r>
                      </m:num>
                      <m:den>
                        <m:r>
                          <a:rPr lang="en-US" altLang="zh-CN" sz="2800" b="1" i="1" smtClean="0">
                            <a:latin typeface="Cambria Math" panose="02040503050406030204"/>
                          </a:rPr>
                          <m:t>𝟕</m:t>
                        </m:r>
                      </m:den>
                    </m:f>
                  </m:oMath>
                </a14:m>
                <a:r>
                  <a:rPr lang="zh-CN" altLang="en-US" sz="2800" b="1" dirty="0">
                    <a:latin typeface="楷体" panose="02010609060101010101" pitchFamily="49" charset="-122"/>
                    <a:ea typeface="楷体" panose="02010609060101010101" pitchFamily="49" charset="-122"/>
                  </a:rPr>
                  <a:t>后，还剩</a:t>
                </a:r>
                <a:r>
                  <a:rPr lang="en-US" altLang="zh-CN" sz="2800" b="1" dirty="0">
                    <a:latin typeface="楷体" panose="02010609060101010101" pitchFamily="49" charset="-122"/>
                    <a:ea typeface="楷体" panose="02010609060101010101" pitchFamily="49" charset="-122"/>
                  </a:rPr>
                  <a:t>1200</a:t>
                </a:r>
                <a:r>
                  <a:rPr lang="zh-CN" altLang="en-US" sz="2800" b="1" dirty="0">
                    <a:latin typeface="楷体" panose="02010609060101010101" pitchFamily="49" charset="-122"/>
                    <a:ea typeface="楷体" panose="02010609060101010101" pitchFamily="49" charset="-122"/>
                  </a:rPr>
                  <a:t>只。这个养兔场原有肉兔多少只</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2" name="矩形 1"/>
              <p:cNvSpPr>
                <a:spLocks noRot="1" noChangeAspect="1" noMove="1" noResize="1" noEditPoints="1" noAdjustHandles="1" noChangeArrowheads="1" noChangeShapeType="1" noTextEdit="1"/>
              </p:cNvSpPr>
              <p:nvPr/>
            </p:nvSpPr>
            <p:spPr>
              <a:xfrm>
                <a:off x="611560" y="448092"/>
                <a:ext cx="4752528" cy="1570173"/>
              </a:xfrm>
              <a:prstGeom prst="rect">
                <a:avLst/>
              </a:prstGeom>
              <a:blipFill rotWithShape="1">
                <a:blip r:embed="rId1"/>
                <a:stretch>
                  <a:fillRect l="-1" t="-27" r="5" b="15"/>
                </a:stretch>
              </a:blipFill>
            </p:spPr>
            <p:txBody>
              <a:bodyPr/>
              <a:lstStyle/>
              <a:p>
                <a:r>
                  <a:rPr lang="zh-CN" altLang="en-US">
                    <a:noFill/>
                  </a:rPr>
                  <a:t> </a:t>
                </a:r>
              </a:p>
            </p:txBody>
          </p:sp>
        </mc:Fallback>
      </mc:AlternateContent>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711583"/>
            <a:ext cx="3076575"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a:spLocks noChangeArrowheads="1"/>
          </p:cNvSpPr>
          <p:nvPr/>
        </p:nvSpPr>
        <p:spPr bwMode="auto">
          <a:xfrm>
            <a:off x="1111665" y="4064480"/>
            <a:ext cx="4647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400" b="1" dirty="0">
                <a:latin typeface="楷体" panose="02010609060101010101" pitchFamily="49" charset="-122"/>
                <a:ea typeface="楷体" panose="02010609060101010101" pitchFamily="49" charset="-122"/>
              </a:rPr>
              <a:t>答</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这个养兔场原有肉兔</a:t>
            </a:r>
            <a:r>
              <a:rPr lang="en-US" altLang="zh-CN" sz="2400" b="1" dirty="0">
                <a:latin typeface="楷体" panose="02010609060101010101" pitchFamily="49" charset="-122"/>
                <a:ea typeface="楷体" panose="02010609060101010101" pitchFamily="49" charset="-122"/>
              </a:rPr>
              <a:t>4200</a:t>
            </a:r>
            <a:r>
              <a:rPr lang="zh-CN" altLang="en-US" sz="2400" b="1" dirty="0">
                <a:latin typeface="楷体" panose="02010609060101010101" pitchFamily="49" charset="-122"/>
                <a:ea typeface="楷体" panose="02010609060101010101" pitchFamily="49" charset="-122"/>
              </a:rPr>
              <a:t>只</a:t>
            </a:r>
            <a:r>
              <a:rPr lang="zh-CN"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6" name="TextBox 5"/>
          <p:cNvSpPr txBox="1"/>
          <p:nvPr/>
        </p:nvSpPr>
        <p:spPr>
          <a:xfrm>
            <a:off x="1115617" y="2154850"/>
            <a:ext cx="4752528"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解：设这个养兔场原有</a:t>
            </a:r>
            <a:r>
              <a:rPr lang="zh-CN" altLang="en-US" sz="2400" b="1" dirty="0" smtClean="0">
                <a:latin typeface="楷体" panose="02010609060101010101" pitchFamily="49" charset="-122"/>
                <a:ea typeface="楷体" panose="02010609060101010101" pitchFamily="49" charset="-122"/>
              </a:rPr>
              <a:t>肉兔</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smtClean="0">
                <a:latin typeface="楷体" panose="02010609060101010101" pitchFamily="49" charset="-122"/>
                <a:ea typeface="楷体" panose="02010609060101010101" pitchFamily="49" charset="-122"/>
              </a:rPr>
              <a:t>只</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7" name="TextBox 6"/>
              <p:cNvSpPr txBox="1"/>
              <p:nvPr/>
            </p:nvSpPr>
            <p:spPr>
              <a:xfrm>
                <a:off x="1534264" y="2580852"/>
                <a:ext cx="2232248" cy="629916"/>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14:m>
                  <m:oMath xmlns:m="http://schemas.openxmlformats.org/officeDocument/2006/math">
                    <m:r>
                      <a:rPr lang="zh-CN" altLang="en-US" sz="2400" b="1" i="0" dirty="0" smtClean="0">
                        <a:latin typeface="Cambria Math" panose="02040503050406030204"/>
                        <a:ea typeface="楷体" panose="02010609060101010101" pitchFamily="49" charset="-122"/>
                      </a:rPr>
                      <m:t>−</m:t>
                    </m:r>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𝟓</m:t>
                        </m:r>
                      </m:num>
                      <m:den>
                        <m:r>
                          <a:rPr lang="en-US" altLang="zh-CN" sz="2400" b="1" i="1" dirty="0" smtClean="0">
                            <a:latin typeface="Cambria Math" panose="02040503050406030204"/>
                            <a:ea typeface="楷体" panose="02010609060101010101" pitchFamily="49" charset="-122"/>
                          </a:rPr>
                          <m:t>𝟕</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1200</a:t>
                </a:r>
                <a:endParaRPr lang="zh-CN" altLang="en-US" sz="2400" b="1" dirty="0">
                  <a:latin typeface="楷体" panose="02010609060101010101" pitchFamily="49" charset="-122"/>
                  <a:ea typeface="楷体" panose="02010609060101010101" pitchFamily="49" charset="-122"/>
                </a:endParaRPr>
              </a:p>
            </p:txBody>
          </p:sp>
        </mc:Choice>
        <mc:Fallback>
          <p:sp>
            <p:nvSpPr>
              <p:cNvPr id="7" name="TextBox 6"/>
              <p:cNvSpPr txBox="1">
                <a:spLocks noRot="1" noChangeAspect="1" noMove="1" noResize="1" noEditPoints="1" noAdjustHandles="1" noChangeArrowheads="1" noChangeShapeType="1" noTextEdit="1"/>
              </p:cNvSpPr>
              <p:nvPr/>
            </p:nvSpPr>
            <p:spPr>
              <a:xfrm>
                <a:off x="1534264" y="2580852"/>
                <a:ext cx="2232248" cy="629916"/>
              </a:xfrm>
              <a:prstGeom prst="rect">
                <a:avLst/>
              </a:prstGeom>
              <a:blipFill rotWithShape="1">
                <a:blip r:embed="rId3"/>
                <a:stretch>
                  <a:fillRect l="-5" t="-34" r="15" b="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2132577" y="3156273"/>
                <a:ext cx="1710493" cy="619913"/>
              </a:xfrm>
              <a:prstGeom prst="rect">
                <a:avLst/>
              </a:prstGeom>
              <a:noFill/>
            </p:spPr>
            <p:txBody>
              <a:bodyPr wrap="square" rtlCol="0">
                <a:spAutoFit/>
              </a:bodyPr>
              <a:lstStyle/>
              <a:p>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𝟐</m:t>
                        </m:r>
                      </m:num>
                      <m:den>
                        <m:r>
                          <a:rPr lang="en-US" altLang="zh-CN" sz="2400" b="1" i="1" dirty="0" smtClean="0">
                            <a:latin typeface="Cambria Math" panose="02040503050406030204"/>
                            <a:ea typeface="楷体" panose="02010609060101010101" pitchFamily="49" charset="-122"/>
                          </a:rPr>
                          <m:t>𝟕</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1200</a:t>
                </a:r>
                <a:endParaRPr lang="zh-CN" altLang="en-US" sz="2400" b="1" dirty="0">
                  <a:latin typeface="楷体" panose="02010609060101010101" pitchFamily="49" charset="-122"/>
                  <a:ea typeface="楷体" panose="02010609060101010101" pitchFamily="49" charset="-122"/>
                </a:endParaRPr>
              </a:p>
            </p:txBody>
          </p:sp>
        </mc:Choice>
        <mc:Fallback>
          <p:sp>
            <p:nvSpPr>
              <p:cNvPr id="8" name="TextBox 7"/>
              <p:cNvSpPr txBox="1">
                <a:spLocks noRot="1" noChangeAspect="1" noMove="1" noResize="1" noEditPoints="1" noAdjustHandles="1" noChangeArrowheads="1" noChangeShapeType="1" noTextEdit="1"/>
              </p:cNvSpPr>
              <p:nvPr/>
            </p:nvSpPr>
            <p:spPr>
              <a:xfrm>
                <a:off x="2132577" y="3156273"/>
                <a:ext cx="1710493" cy="619913"/>
              </a:xfrm>
              <a:prstGeom prst="rect">
                <a:avLst/>
              </a:prstGeom>
              <a:blipFill rotWithShape="1">
                <a:blip r:embed="rId4"/>
                <a:stretch>
                  <a:fillRect l="-14" t="-52" r="3" b="77"/>
                </a:stretch>
              </a:blipFill>
            </p:spPr>
            <p:txBody>
              <a:bodyPr/>
              <a:lstStyle/>
              <a:p>
                <a:r>
                  <a:rPr lang="zh-CN" altLang="en-US">
                    <a:noFill/>
                  </a:rPr>
                  <a:t> </a:t>
                </a:r>
              </a:p>
            </p:txBody>
          </p:sp>
        </mc:Fallback>
      </mc:AlternateContent>
      <p:sp>
        <p:nvSpPr>
          <p:cNvPr id="9" name="TextBox 8"/>
          <p:cNvSpPr txBox="1"/>
          <p:nvPr/>
        </p:nvSpPr>
        <p:spPr>
          <a:xfrm>
            <a:off x="2321934" y="3647687"/>
            <a:ext cx="1710493" cy="461665"/>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4200</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box(in)">
                                      <p:cBhvr>
                                        <p:cTn id="11" dur="20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2" name="矩形 1"/>
          <p:cNvSpPr/>
          <p:nvPr/>
        </p:nvSpPr>
        <p:spPr>
          <a:xfrm>
            <a:off x="755576" y="413747"/>
            <a:ext cx="5184576" cy="523220"/>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10</a:t>
            </a:r>
            <a:r>
              <a:rPr lang="zh-CN" altLang="en-US" sz="2800" b="1" dirty="0">
                <a:latin typeface="楷体" panose="02010609060101010101" pitchFamily="49" charset="-122"/>
                <a:ea typeface="楷体" panose="02010609060101010101" pitchFamily="49" charset="-122"/>
              </a:rPr>
              <a:t>岁儿童平均每分心跳约</a:t>
            </a:r>
            <a:r>
              <a:rPr lang="en-US" altLang="zh-CN" sz="2800" b="1" dirty="0">
                <a:latin typeface="楷体" panose="02010609060101010101" pitchFamily="49" charset="-122"/>
                <a:ea typeface="楷体" panose="02010609060101010101" pitchFamily="49" charset="-122"/>
              </a:rPr>
              <a:t>90</a:t>
            </a:r>
            <a:r>
              <a:rPr lang="zh-CN" altLang="en-US" sz="2800" b="1" dirty="0">
                <a:latin typeface="楷体" panose="02010609060101010101" pitchFamily="49" charset="-122"/>
                <a:ea typeface="楷体" panose="02010609060101010101" pitchFamily="49" charset="-122"/>
              </a:rPr>
              <a:t>次。</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4" name="矩形 3"/>
              <p:cNvSpPr/>
              <p:nvPr/>
            </p:nvSpPr>
            <p:spPr>
              <a:xfrm>
                <a:off x="755576" y="915566"/>
                <a:ext cx="7848872" cy="993413"/>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⑴新生儿平均每分心跳的次数比</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岁儿童多</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m:t>
                        </m:r>
                      </m:num>
                      <m:den>
                        <m:r>
                          <a:rPr lang="en-US" altLang="zh-CN" sz="2400" b="1" i="1" smtClean="0">
                            <a:latin typeface="Cambria Math" panose="02040503050406030204"/>
                          </a:rPr>
                          <m:t>𝟐</m:t>
                        </m:r>
                      </m:den>
                    </m:f>
                  </m:oMath>
                </a14:m>
                <a:r>
                  <a:rPr lang="zh-CN" altLang="en-US" sz="2400" b="1" dirty="0">
                    <a:latin typeface="楷体" panose="02010609060101010101" pitchFamily="49" charset="-122"/>
                    <a:ea typeface="楷体" panose="02010609060101010101" pitchFamily="49" charset="-122"/>
                  </a:rPr>
                  <a:t>。新生儿平均每分心跳约多少次？</a:t>
                </a:r>
                <a:endParaRPr lang="zh-CN" altLang="en-US" sz="2400" b="1" dirty="0">
                  <a:latin typeface="楷体" panose="02010609060101010101" pitchFamily="49" charset="-122"/>
                  <a:ea typeface="楷体" panose="02010609060101010101" pitchFamily="49" charset="-122"/>
                </a:endParaRPr>
              </a:p>
            </p:txBody>
          </p:sp>
        </mc:Choice>
        <mc:Fallback>
          <p:sp>
            <p:nvSpPr>
              <p:cNvPr id="4" name="矩形 3"/>
              <p:cNvSpPr>
                <a:spLocks noRot="1" noChangeAspect="1" noMove="1" noResize="1" noEditPoints="1" noAdjustHandles="1" noChangeArrowheads="1" noChangeShapeType="1" noTextEdit="1"/>
              </p:cNvSpPr>
              <p:nvPr/>
            </p:nvSpPr>
            <p:spPr>
              <a:xfrm>
                <a:off x="755576" y="915566"/>
                <a:ext cx="7848872" cy="993413"/>
              </a:xfrm>
              <a:prstGeom prst="rect">
                <a:avLst/>
              </a:prstGeom>
              <a:blipFill rotWithShape="1">
                <a:blip r:embed="rId1"/>
                <a:stretch>
                  <a:fillRect l="-7" t="-53" r="3" b="1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p:cNvSpPr/>
              <p:nvPr/>
            </p:nvSpPr>
            <p:spPr>
              <a:xfrm>
                <a:off x="808584" y="1898784"/>
                <a:ext cx="7848872" cy="995209"/>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⑵青少年平均每分心跳的次数比</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岁儿童少</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m:t>
                        </m:r>
                      </m:num>
                      <m:den>
                        <m:r>
                          <a:rPr lang="en-US" altLang="zh-CN" sz="2400" b="1" i="1" smtClean="0">
                            <a:latin typeface="Cambria Math" panose="02040503050406030204"/>
                          </a:rPr>
                          <m:t>𝟓</m:t>
                        </m:r>
                      </m:den>
                    </m:f>
                  </m:oMath>
                </a14:m>
                <a:r>
                  <a:rPr lang="zh-CN" altLang="en-US" sz="2400" b="1" dirty="0">
                    <a:latin typeface="楷体" panose="02010609060101010101" pitchFamily="49" charset="-122"/>
                    <a:ea typeface="楷体" panose="02010609060101010101" pitchFamily="49" charset="-122"/>
                  </a:rPr>
                  <a:t>。青少年平均每分心跳约多少次？</a:t>
                </a:r>
                <a:endParaRPr lang="zh-CN" altLang="en-US" sz="24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808584" y="1898784"/>
                <a:ext cx="7848872" cy="995209"/>
              </a:xfrm>
              <a:prstGeom prst="rect">
                <a:avLst/>
              </a:prstGeom>
              <a:blipFill rotWithShape="1">
                <a:blip r:embed="rId2"/>
                <a:stretch>
                  <a:fillRect l="-3" t="-13" r="6" b="3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p:nvPr/>
            </p:nvSpPr>
            <p:spPr>
              <a:xfrm>
                <a:off x="1043608" y="2864637"/>
                <a:ext cx="3392860" cy="624082"/>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⑴ </a:t>
                </a:r>
                <a:r>
                  <a:rPr lang="en-US" altLang="zh-CN" sz="2400" b="1" dirty="0">
                    <a:latin typeface="楷体" panose="02010609060101010101" pitchFamily="49" charset="-122"/>
                    <a:ea typeface="楷体" panose="02010609060101010101" pitchFamily="49" charset="-122"/>
                  </a:rPr>
                  <a:t>90×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𝟏</m:t>
                        </m:r>
                      </m:num>
                      <m:den>
                        <m:r>
                          <a:rPr lang="en-US" altLang="zh-CN" sz="2400" b="1" i="1" smtClean="0">
                            <a:latin typeface="Cambria Math" panose="02040503050406030204"/>
                            <a:ea typeface="楷体" panose="02010609060101010101" pitchFamily="49" charset="-122"/>
                          </a:rPr>
                          <m:t>𝟐</m:t>
                        </m:r>
                      </m:den>
                    </m:f>
                    <m:r>
                      <a:rPr lang="en-US" altLang="zh-CN" sz="2400" b="1" i="1">
                        <a:latin typeface="Cambria Math" panose="02040503050406030204"/>
                        <a:ea typeface="楷体" panose="02010609060101010101" pitchFamily="49" charset="-122"/>
                      </a:rPr>
                      <m:t> </m:t>
                    </m:r>
                  </m:oMath>
                </a14:m>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Choice>
        <mc:Fallback>
          <p:sp>
            <p:nvSpPr>
              <p:cNvPr id="9" name="矩形 8"/>
              <p:cNvSpPr>
                <a:spLocks noRot="1" noChangeAspect="1" noMove="1" noResize="1" noEditPoints="1" noAdjustHandles="1" noChangeArrowheads="1" noChangeShapeType="1" noTextEdit="1"/>
              </p:cNvSpPr>
              <p:nvPr/>
            </p:nvSpPr>
            <p:spPr>
              <a:xfrm>
                <a:off x="1043608" y="2864637"/>
                <a:ext cx="3392860" cy="624082"/>
              </a:xfrm>
              <a:prstGeom prst="rect">
                <a:avLst/>
              </a:prstGeom>
              <a:blipFill rotWithShape="1">
                <a:blip r:embed="rId3"/>
                <a:stretch>
                  <a:fillRect l="-9" t="-24" r="11" b="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1628053" y="3281194"/>
                <a:ext cx="2223970" cy="624082"/>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90×</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𝟑</m:t>
                        </m:r>
                      </m:num>
                      <m:den>
                        <m:r>
                          <a:rPr lang="en-US" altLang="zh-CN" sz="2400" b="1" i="1" smtClean="0">
                            <a:latin typeface="Cambria Math" panose="02040503050406030204"/>
                            <a:ea typeface="楷体" panose="02010609060101010101" pitchFamily="49" charset="-122"/>
                          </a:rPr>
                          <m:t>𝟐</m:t>
                        </m:r>
                      </m:den>
                    </m:f>
                    <m:r>
                      <a:rPr lang="en-US" altLang="zh-CN" sz="2400" b="1" i="1">
                        <a:latin typeface="Cambria Math" panose="02040503050406030204"/>
                        <a:ea typeface="楷体" panose="02010609060101010101" pitchFamily="49" charset="-122"/>
                      </a:rPr>
                      <m:t> </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10" name="矩形 9"/>
              <p:cNvSpPr>
                <a:spLocks noRot="1" noChangeAspect="1" noMove="1" noResize="1" noEditPoints="1" noAdjustHandles="1" noChangeArrowheads="1" noChangeShapeType="1" noTextEdit="1"/>
              </p:cNvSpPr>
              <p:nvPr/>
            </p:nvSpPr>
            <p:spPr>
              <a:xfrm>
                <a:off x="1628053" y="3281194"/>
                <a:ext cx="2223970" cy="624082"/>
              </a:xfrm>
              <a:prstGeom prst="rect">
                <a:avLst/>
              </a:prstGeom>
              <a:blipFill rotWithShape="1">
                <a:blip r:embed="rId4"/>
                <a:stretch>
                  <a:fillRect l="-25" t="-24" r="5" b="4"/>
                </a:stretch>
              </a:blipFill>
            </p:spPr>
            <p:txBody>
              <a:bodyPr/>
              <a:lstStyle/>
              <a:p>
                <a:r>
                  <a:rPr lang="zh-CN" altLang="en-US">
                    <a:noFill/>
                  </a:rPr>
                  <a:t> </a:t>
                </a:r>
              </a:p>
            </p:txBody>
          </p:sp>
        </mc:Fallback>
      </mc:AlternateContent>
      <p:sp>
        <p:nvSpPr>
          <p:cNvPr id="11" name="矩形 10"/>
          <p:cNvSpPr/>
          <p:nvPr/>
        </p:nvSpPr>
        <p:spPr>
          <a:xfrm>
            <a:off x="1554017" y="3830359"/>
            <a:ext cx="2298006"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135</a:t>
            </a:r>
            <a:r>
              <a:rPr lang="zh-CN" altLang="en-US" sz="2400" b="1" dirty="0">
                <a:solidFill>
                  <a:srgbClr val="FF0000"/>
                </a:solidFill>
                <a:latin typeface="楷体" panose="02010609060101010101" pitchFamily="49" charset="-122"/>
                <a:ea typeface="楷体" panose="02010609060101010101" pitchFamily="49" charset="-122"/>
              </a:rPr>
              <a:t>（次）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547457" y="4251847"/>
            <a:ext cx="4063775" cy="83099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答：新生儿平均每分心跳约</a:t>
            </a:r>
            <a:r>
              <a:rPr lang="en-US" altLang="zh-CN" sz="2400" b="1" dirty="0">
                <a:latin typeface="楷体" panose="02010609060101010101" pitchFamily="49" charset="-122"/>
                <a:ea typeface="楷体" panose="02010609060101010101" pitchFamily="49" charset="-122"/>
              </a:rPr>
              <a:t>135</a:t>
            </a:r>
            <a:r>
              <a:rPr lang="zh-CN" altLang="en-US" sz="2400" b="1" dirty="0">
                <a:latin typeface="楷体" panose="02010609060101010101" pitchFamily="49" charset="-122"/>
                <a:ea typeface="楷体" panose="02010609060101010101" pitchFamily="49" charset="-122"/>
              </a:rPr>
              <a:t>次。</a:t>
            </a:r>
            <a:endParaRPr lang="en-US"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3" name="矩形 12"/>
              <p:cNvSpPr/>
              <p:nvPr/>
            </p:nvSpPr>
            <p:spPr>
              <a:xfrm>
                <a:off x="4860032" y="2864636"/>
                <a:ext cx="3392860" cy="62587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⑵ </a:t>
                </a:r>
                <a:r>
                  <a:rPr lang="en-US" altLang="zh-CN" sz="2400" b="1" dirty="0">
                    <a:latin typeface="楷体" panose="02010609060101010101" pitchFamily="49" charset="-122"/>
                    <a:ea typeface="楷体" panose="02010609060101010101" pitchFamily="49" charset="-122"/>
                  </a:rPr>
                  <a:t>90×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14:m>
                  <m:oMath xmlns:m="http://schemas.openxmlformats.org/officeDocument/2006/math">
                    <m:r>
                      <a:rPr lang="zh-CN" altLang="en-US" sz="2400" b="1" i="0" smtClean="0">
                        <a:latin typeface="Cambria Math" panose="02040503050406030204"/>
                        <a:ea typeface="楷体" panose="02010609060101010101" pitchFamily="49" charset="-122"/>
                      </a:rPr>
                      <m:t>−</m:t>
                    </m:r>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𝟏</m:t>
                        </m:r>
                      </m:num>
                      <m:den>
                        <m:r>
                          <a:rPr lang="en-US" altLang="zh-CN" sz="2400" b="1" i="1" smtClean="0">
                            <a:latin typeface="Cambria Math" panose="02040503050406030204"/>
                            <a:ea typeface="楷体" panose="02010609060101010101" pitchFamily="49" charset="-122"/>
                          </a:rPr>
                          <m:t>𝟓</m:t>
                        </m:r>
                      </m:den>
                    </m:f>
                    <m:r>
                      <a:rPr lang="en-US" altLang="zh-CN" sz="2400" b="1" i="1">
                        <a:latin typeface="Cambria Math" panose="02040503050406030204"/>
                        <a:ea typeface="楷体" panose="02010609060101010101" pitchFamily="49" charset="-122"/>
                      </a:rPr>
                      <m:t> </m:t>
                    </m:r>
                  </m:oMath>
                </a14:m>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Choice>
        <mc:Fallback>
          <p:sp>
            <p:nvSpPr>
              <p:cNvPr id="13" name="矩形 12"/>
              <p:cNvSpPr>
                <a:spLocks noRot="1" noChangeAspect="1" noMove="1" noResize="1" noEditPoints="1" noAdjustHandles="1" noChangeArrowheads="1" noChangeShapeType="1" noTextEdit="1"/>
              </p:cNvSpPr>
              <p:nvPr/>
            </p:nvSpPr>
            <p:spPr>
              <a:xfrm>
                <a:off x="4860032" y="2864636"/>
                <a:ext cx="3392860" cy="625877"/>
              </a:xfrm>
              <a:prstGeom prst="rect">
                <a:avLst/>
              </a:prstGeom>
              <a:blipFill rotWithShape="1">
                <a:blip r:embed="rId5"/>
                <a:stretch>
                  <a:fillRect l="-11" t="-24" r="13" b="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p:cNvSpPr/>
              <p:nvPr/>
            </p:nvSpPr>
            <p:spPr>
              <a:xfrm>
                <a:off x="5444477" y="3281193"/>
                <a:ext cx="2223970" cy="624851"/>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90×</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𝟒</m:t>
                        </m:r>
                      </m:num>
                      <m:den>
                        <m:r>
                          <a:rPr lang="en-US" altLang="zh-CN" sz="2400" b="1" i="1" smtClean="0">
                            <a:latin typeface="Cambria Math" panose="02040503050406030204"/>
                            <a:ea typeface="楷体" panose="02010609060101010101" pitchFamily="49" charset="-122"/>
                          </a:rPr>
                          <m:t>𝟓</m:t>
                        </m:r>
                      </m:den>
                    </m:f>
                    <m:r>
                      <a:rPr lang="en-US" altLang="zh-CN" sz="2400" b="1" i="1">
                        <a:latin typeface="Cambria Math" panose="02040503050406030204"/>
                        <a:ea typeface="楷体" panose="02010609060101010101" pitchFamily="49" charset="-122"/>
                      </a:rPr>
                      <m:t> </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14" name="矩形 13"/>
              <p:cNvSpPr>
                <a:spLocks noRot="1" noChangeAspect="1" noMove="1" noResize="1" noEditPoints="1" noAdjustHandles="1" noChangeArrowheads="1" noChangeShapeType="1" noTextEdit="1"/>
              </p:cNvSpPr>
              <p:nvPr/>
            </p:nvSpPr>
            <p:spPr>
              <a:xfrm>
                <a:off x="5444477" y="3281193"/>
                <a:ext cx="2223970" cy="624851"/>
              </a:xfrm>
              <a:prstGeom prst="rect">
                <a:avLst/>
              </a:prstGeom>
              <a:blipFill rotWithShape="1">
                <a:blip r:embed="rId6"/>
                <a:stretch>
                  <a:fillRect l="-28" t="-24" r="8" b="25"/>
                </a:stretch>
              </a:blipFill>
            </p:spPr>
            <p:txBody>
              <a:bodyPr/>
              <a:lstStyle/>
              <a:p>
                <a:r>
                  <a:rPr lang="zh-CN" altLang="en-US">
                    <a:noFill/>
                  </a:rPr>
                  <a:t> </a:t>
                </a:r>
              </a:p>
            </p:txBody>
          </p:sp>
        </mc:Fallback>
      </mc:AlternateContent>
      <p:sp>
        <p:nvSpPr>
          <p:cNvPr id="15" name="矩形 14"/>
          <p:cNvSpPr/>
          <p:nvPr/>
        </p:nvSpPr>
        <p:spPr>
          <a:xfrm>
            <a:off x="5370441" y="3830358"/>
            <a:ext cx="2298006"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72</a:t>
            </a:r>
            <a:r>
              <a:rPr lang="zh-CN" altLang="en-US" sz="2400" b="1" dirty="0">
                <a:solidFill>
                  <a:srgbClr val="FF0000"/>
                </a:solidFill>
                <a:latin typeface="楷体" panose="02010609060101010101" pitchFamily="49" charset="-122"/>
                <a:ea typeface="楷体" panose="02010609060101010101" pitchFamily="49" charset="-122"/>
              </a:rPr>
              <a:t>（次）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4768539" y="4282267"/>
            <a:ext cx="4054786" cy="83099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答：青少年平均每分心跳约</a:t>
            </a:r>
            <a:r>
              <a:rPr lang="en-US" altLang="zh-CN" sz="2400" b="1" dirty="0">
                <a:latin typeface="楷体" panose="02010609060101010101" pitchFamily="49" charset="-122"/>
                <a:ea typeface="楷体" panose="02010609060101010101" pitchFamily="49" charset="-122"/>
              </a:rPr>
              <a:t>72</a:t>
            </a:r>
            <a:r>
              <a:rPr lang="zh-CN" altLang="en-US" sz="2400" b="1" dirty="0">
                <a:latin typeface="楷体" panose="02010609060101010101" pitchFamily="49" charset="-122"/>
                <a:ea typeface="楷体" panose="02010609060101010101" pitchFamily="49" charset="-122"/>
              </a:rPr>
              <a:t>次。</a:t>
            </a:r>
            <a:endParaRPr lang="en-US"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3" name="图片 1"/>
          <p:cNvPicPr>
            <a:picLocks noChangeAspect="1"/>
          </p:cNvPicPr>
          <p:nvPr/>
        </p:nvPicPr>
        <p:blipFill>
          <a:blip r:embed="rId1"/>
          <a:srcRect/>
          <a:stretch>
            <a:fillRect/>
          </a:stretch>
        </p:blipFill>
        <p:spPr bwMode="auto">
          <a:xfrm>
            <a:off x="684213" y="1751013"/>
            <a:ext cx="7775575" cy="2836862"/>
          </a:xfrm>
          <a:prstGeom prst="rect">
            <a:avLst/>
          </a:prstGeom>
          <a:noFill/>
          <a:ln w="9525">
            <a:noFill/>
            <a:miter lim="800000"/>
            <a:headEnd/>
            <a:tailEnd/>
          </a:ln>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a:spAutoFit/>
          </a:bodyPr>
          <a:lstStyle/>
          <a:p>
            <a:pPr fontAlgn="auto">
              <a:spcBef>
                <a:spcPts val="0"/>
              </a:spcBef>
              <a:spcAft>
                <a:spcPts val="0"/>
              </a:spcAft>
              <a:defRPr/>
            </a:pPr>
            <a:r>
              <a:rPr lang="zh-CN" altLang="zh-CN" sz="2800" b="1" dirty="0">
                <a:latin typeface="+mn-ea"/>
                <a:ea typeface="+mn-ea"/>
              </a:rPr>
              <a:t>这节课你们都学会了哪些知识？</a:t>
            </a:r>
            <a:endParaRPr lang="zh-CN" altLang="en-US" sz="2800" b="1" dirty="0">
              <a:latin typeface="+mn-ea"/>
              <a:ea typeface="+mn-ea"/>
            </a:endParaRPr>
          </a:p>
        </p:txBody>
      </p:sp>
      <p:sp>
        <p:nvSpPr>
          <p:cNvPr id="4" name="矩形 3"/>
          <p:cNvSpPr>
            <a:spLocks noChangeArrowheads="1"/>
          </p:cNvSpPr>
          <p:nvPr/>
        </p:nvSpPr>
        <p:spPr bwMode="auto">
          <a:xfrm>
            <a:off x="1042988" y="2144713"/>
            <a:ext cx="7058025" cy="2223686"/>
          </a:xfrm>
          <a:prstGeom prst="rect">
            <a:avLst/>
          </a:prstGeom>
          <a:noFill/>
          <a:ln w="9525">
            <a:noFill/>
            <a:miter lim="800000"/>
          </a:ln>
        </p:spPr>
        <p:txBody>
          <a:bodyPr lIns="68580" tIns="34290" rIns="68580" bIns="34290">
            <a:spAutoFit/>
          </a:bodyPr>
          <a:lstStyle/>
          <a:p>
            <a:r>
              <a:rPr lang="zh-CN" altLang="en-US" sz="2800" b="1" dirty="0" smtClean="0">
                <a:latin typeface="楷体" panose="02010609060101010101" pitchFamily="49" charset="-122"/>
                <a:ea typeface="楷体" panose="02010609060101010101" pitchFamily="49" charset="-122"/>
              </a:rPr>
              <a:t>   </a:t>
            </a:r>
            <a:r>
              <a:rPr lang="zh-CN" altLang="zh-CN" sz="2800" b="1" dirty="0" smtClean="0">
                <a:ea typeface="楷体" panose="02010609060101010101" pitchFamily="49" charset="-122"/>
              </a:rPr>
              <a:t>解</a:t>
            </a:r>
            <a:r>
              <a:rPr lang="zh-CN" altLang="zh-CN" sz="2800" b="1" dirty="0">
                <a:ea typeface="楷体" panose="02010609060101010101" pitchFamily="49" charset="-122"/>
              </a:rPr>
              <a:t>决生活中的分数问</a:t>
            </a:r>
            <a:r>
              <a:rPr lang="zh-CN" altLang="zh-CN" sz="2800" b="1" dirty="0" smtClean="0">
                <a:ea typeface="楷体" panose="02010609060101010101" pitchFamily="49" charset="-122"/>
              </a:rPr>
              <a:t>题</a:t>
            </a:r>
            <a:r>
              <a:rPr lang="zh-CN" altLang="en-US" sz="2800" b="1" dirty="0" smtClean="0">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在解</a:t>
            </a:r>
            <a:r>
              <a:rPr lang="zh-CN" altLang="en-US" sz="2800" b="1" dirty="0" smtClean="0">
                <a:latin typeface="楷体" panose="02010609060101010101" pitchFamily="49" charset="-122"/>
                <a:ea typeface="楷体" panose="02010609060101010101" pitchFamily="49" charset="-122"/>
              </a:rPr>
              <a:t>决实际问</a:t>
            </a:r>
            <a:r>
              <a:rPr lang="zh-CN" altLang="en-US" sz="2800" b="1" dirty="0">
                <a:latin typeface="楷体" panose="02010609060101010101" pitchFamily="49" charset="-122"/>
                <a:ea typeface="楷体" panose="02010609060101010101" pitchFamily="49" charset="-122"/>
              </a:rPr>
              <a:t>题时</a:t>
            </a:r>
            <a:r>
              <a:rPr lang="zh-CN" altLang="en-US" sz="2800" b="1" dirty="0" smtClean="0">
                <a:latin typeface="楷体" panose="02010609060101010101" pitchFamily="49" charset="-122"/>
                <a:ea typeface="楷体" panose="02010609060101010101" pitchFamily="49" charset="-122"/>
              </a:rPr>
              <a:t>，</a:t>
            </a:r>
            <a:r>
              <a:rPr lang="zh-CN" altLang="zh-CN" sz="2800" b="1" dirty="0" smtClean="0">
                <a:ea typeface="楷体" panose="02010609060101010101" pitchFamily="49" charset="-122"/>
              </a:rPr>
              <a:t>能</a:t>
            </a:r>
            <a:r>
              <a:rPr lang="zh-CN" altLang="zh-CN" sz="2800" b="1" dirty="0">
                <a:ea typeface="楷体" panose="02010609060101010101" pitchFamily="49" charset="-122"/>
              </a:rPr>
              <a:t>根据具体问题情境分析数量关系，能正确解答较复杂的求一个数的几分之几是多少的问题</a:t>
            </a:r>
            <a:r>
              <a:rPr lang="zh-CN" altLang="zh-CN" sz="2800" b="1" dirty="0" smtClean="0">
                <a:ea typeface="楷体" panose="02010609060101010101" pitchFamily="49" charset="-122"/>
              </a:rPr>
              <a:t>。</a:t>
            </a:r>
            <a:endParaRPr lang="en-US" altLang="zh-CN" sz="2800" b="1" dirty="0" smtClean="0">
              <a:ea typeface="楷体" panose="02010609060101010101" pitchFamily="49" charset="-122"/>
            </a:endParaRPr>
          </a:p>
          <a:p>
            <a:r>
              <a:rPr lang="en-US" altLang="zh-CN" sz="2800" b="1" dirty="0">
                <a:ea typeface="楷体" panose="02010609060101010101" pitchFamily="49" charset="-122"/>
              </a:rPr>
              <a:t> </a:t>
            </a:r>
            <a:r>
              <a:rPr lang="en-US" altLang="zh-CN" sz="2800" b="1" dirty="0" smtClean="0">
                <a:ea typeface="楷体" panose="02010609060101010101" pitchFamily="49" charset="-122"/>
              </a:rPr>
              <a:t>  </a:t>
            </a:r>
            <a:r>
              <a:rPr lang="zh-CN" altLang="zh-CN" sz="2800" b="1" dirty="0" smtClean="0">
                <a:ea typeface="楷体" panose="02010609060101010101" pitchFamily="49" charset="-122"/>
              </a:rPr>
              <a:t>明</a:t>
            </a:r>
            <a:r>
              <a:rPr lang="zh-CN" altLang="zh-CN" sz="2800" b="1" dirty="0">
                <a:ea typeface="楷体" panose="02010609060101010101" pitchFamily="49" charset="-122"/>
              </a:rPr>
              <a:t>晰分数作为分率与数量的区</a:t>
            </a:r>
            <a:r>
              <a:rPr lang="zh-CN" altLang="zh-CN" sz="2800" b="1" dirty="0" smtClean="0">
                <a:ea typeface="楷体" panose="02010609060101010101" pitchFamily="49" charset="-122"/>
              </a:rPr>
              <a:t>别</a:t>
            </a:r>
            <a:r>
              <a:rPr lang="zh-CN" altLang="en-US" sz="2800" b="1" dirty="0" smtClean="0">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grpSp>
        <p:nvGrpSpPr>
          <p:cNvPr id="95238" name="组合 12"/>
          <p:cNvGrpSpPr/>
          <p:nvPr/>
        </p:nvGrpSpPr>
        <p:grpSpPr bwMode="auto">
          <a:xfrm>
            <a:off x="212725" y="411163"/>
            <a:ext cx="2246313" cy="561975"/>
            <a:chOff x="212193" y="411510"/>
            <a:chExt cx="2246579" cy="561692"/>
          </a:xfrm>
        </p:grpSpPr>
        <p:pic>
          <p:nvPicPr>
            <p:cNvPr id="95239" name="图片 7"/>
            <p:cNvPicPr>
              <a:picLocks noChangeAspect="1"/>
            </p:cNvPicPr>
            <p:nvPr/>
          </p:nvPicPr>
          <p:blipFill>
            <a:blip r:embed="rId2"/>
            <a:srcRect/>
            <a:stretch>
              <a:fillRect/>
            </a:stretch>
          </p:blipFill>
          <p:spPr bwMode="auto">
            <a:xfrm>
              <a:off x="212193" y="492071"/>
              <a:ext cx="366860" cy="456339"/>
            </a:xfrm>
            <a:prstGeom prst="rect">
              <a:avLst/>
            </a:prstGeom>
            <a:noFill/>
            <a:ln w="9525">
              <a:noFill/>
              <a:miter lim="800000"/>
              <a:headEnd/>
              <a:tailEnd/>
            </a:ln>
          </p:spPr>
        </p:pic>
        <p:sp>
          <p:nvSpPr>
            <p:cNvPr id="95240" name="文本框 14"/>
            <p:cNvSpPr txBox="1">
              <a:spLocks noChangeArrowheads="1"/>
            </p:cNvSpPr>
            <p:nvPr/>
          </p:nvSpPr>
          <p:spPr bwMode="auto">
            <a:xfrm>
              <a:off x="611560" y="411510"/>
              <a:ext cx="1847212" cy="561692"/>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charset="-122"/>
                  <a:ea typeface="幼圆" panose="02010509060101010101" charset="-122"/>
                </a:rPr>
                <a:t>课堂小结</a:t>
              </a:r>
              <a:endParaRPr lang="zh-CN" altLang="en-US" sz="3200" b="1">
                <a:solidFill>
                  <a:srgbClr val="875000"/>
                </a:solidFill>
                <a:latin typeface="幼圆" panose="02010509060101010101" charset="-122"/>
                <a:ea typeface="幼圆" panose="020105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500"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500"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83" name="Rectangle 15"/>
          <p:cNvSpPr>
            <a:spLocks noChangeArrowheads="1"/>
          </p:cNvSpPr>
          <p:nvPr/>
        </p:nvSpPr>
        <p:spPr bwMode="auto">
          <a:xfrm>
            <a:off x="2082800" y="2639347"/>
            <a:ext cx="309880" cy="398780"/>
          </a:xfrm>
          <a:prstGeom prst="rect">
            <a:avLst/>
          </a:prstGeom>
          <a:noFill/>
          <a:ln w="9525">
            <a:noFill/>
            <a:miter lim="800000"/>
          </a:ln>
        </p:spPr>
        <p:txBody>
          <a:bodyPr wrap="none">
            <a:spAutoFit/>
          </a:bodyPr>
          <a:lstStyle/>
          <a:p>
            <a:endParaRPr lang="zh-CN" altLang="en-US" sz="2000" dirty="0">
              <a:ea typeface="楷体_GB2312" panose="02010609030101010101" charset="-122"/>
            </a:endParaRPr>
          </a:p>
        </p:txBody>
      </p:sp>
      <p:grpSp>
        <p:nvGrpSpPr>
          <p:cNvPr id="41988" name="组合 1"/>
          <p:cNvGrpSpPr/>
          <p:nvPr/>
        </p:nvGrpSpPr>
        <p:grpSpPr bwMode="auto">
          <a:xfrm>
            <a:off x="192088" y="339502"/>
            <a:ext cx="2266950" cy="561975"/>
            <a:chOff x="192083" y="439395"/>
            <a:chExt cx="2266689" cy="561692"/>
          </a:xfrm>
        </p:grpSpPr>
        <p:pic>
          <p:nvPicPr>
            <p:cNvPr id="41993" name="图片 19"/>
            <p:cNvPicPr>
              <a:picLocks noChangeAspect="1"/>
            </p:cNvPicPr>
            <p:nvPr/>
          </p:nvPicPr>
          <p:blipFill>
            <a:blip r:embed="rId1"/>
            <a:srcRect/>
            <a:stretch>
              <a:fillRect/>
            </a:stretch>
          </p:blipFill>
          <p:spPr bwMode="auto">
            <a:xfrm>
              <a:off x="192083" y="479078"/>
              <a:ext cx="366860" cy="456339"/>
            </a:xfrm>
            <a:prstGeom prst="rect">
              <a:avLst/>
            </a:prstGeom>
            <a:noFill/>
            <a:ln w="9525">
              <a:noFill/>
              <a:miter lim="800000"/>
              <a:headEnd/>
              <a:tailEnd/>
            </a:ln>
          </p:spPr>
        </p:pic>
        <p:sp>
          <p:nvSpPr>
            <p:cNvPr id="41994" name="文本框 14"/>
            <p:cNvSpPr txBox="1">
              <a:spLocks noChangeArrowheads="1"/>
            </p:cNvSpPr>
            <p:nvPr/>
          </p:nvSpPr>
          <p:spPr bwMode="auto">
            <a:xfrm>
              <a:off x="611560" y="439395"/>
              <a:ext cx="1847212" cy="561692"/>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rPr>
                <a:t>复习旧知</a:t>
              </a:r>
              <a:endParaRPr lang="zh-CN" altLang="en-US" sz="3200" b="1" dirty="0">
                <a:solidFill>
                  <a:srgbClr val="875000"/>
                </a:solidFill>
                <a:latin typeface="幼圆" panose="02010509060101010101" charset="-122"/>
                <a:ea typeface="幼圆" panose="02010509060101010101" charset="-122"/>
              </a:endParaRPr>
            </a:p>
          </p:txBody>
        </p:sp>
      </p:grpSp>
      <p:graphicFrame>
        <p:nvGraphicFramePr>
          <p:cNvPr id="3" name="表格 2"/>
          <p:cNvGraphicFramePr>
            <a:graphicFrameLocks noGrp="1"/>
          </p:cNvGraphicFramePr>
          <p:nvPr/>
        </p:nvGraphicFramePr>
        <p:xfrm>
          <a:off x="380154" y="1112807"/>
          <a:ext cx="8512326" cy="3619183"/>
        </p:xfrm>
        <a:graphic>
          <a:graphicData uri="http://schemas.openxmlformats.org/drawingml/2006/table">
            <a:tbl>
              <a:tblPr firstRow="1" bandRow="1">
                <a:tableStyleId>{5C22544A-7EE6-4342-B048-85BDC9FD1C3A}</a:tableStyleId>
              </a:tblPr>
              <a:tblGrid>
                <a:gridCol w="1357458"/>
                <a:gridCol w="7154868"/>
              </a:tblGrid>
              <a:tr h="370840">
                <a:tc>
                  <a:txBody>
                    <a:bodyPr/>
                    <a:lstStyle/>
                    <a:p>
                      <a:pPr lvl="0" fontAlgn="auto">
                        <a:lnSpc>
                          <a:spcPct val="120000"/>
                        </a:lnSpc>
                        <a:spcAft>
                          <a:spcPts val="0"/>
                        </a:spcAft>
                        <a:defRPr/>
                      </a:pPr>
                      <a:r>
                        <a:rPr lang="zh-CN" altLang="zh-CN" sz="2000" b="1" dirty="0">
                          <a:latin typeface="楷体" panose="02010609060101010101" pitchFamily="49" charset="-122"/>
                          <a:ea typeface="楷体" panose="02010609060101010101" pitchFamily="49" charset="-122"/>
                        </a:rPr>
                        <a:t>求比一个数多</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少</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几分之几是多少的解题方法</a:t>
                      </a:r>
                      <a:endParaRPr lang="zh-CN" altLang="en-US" sz="2000" b="1" dirty="0">
                        <a:latin typeface="楷体" panose="02010609060101010101" pitchFamily="49" charset="-122"/>
                        <a:ea typeface="楷体" panose="02010609060101010101" pitchFamily="49" charset="-122"/>
                      </a:endParaRPr>
                    </a:p>
                  </a:txBody>
                  <a:tcPr/>
                </a:tc>
                <a:tc>
                  <a:txBody>
                    <a:bodyPr/>
                    <a:lstStyle/>
                    <a:p>
                      <a:pPr eaLnBrk="1" fontAlgn="auto" hangingPunct="1">
                        <a:spcAft>
                          <a:spcPts val="0"/>
                        </a:spcAft>
                        <a:defRPr/>
                      </a:pPr>
                      <a:r>
                        <a:rPr lang="zh-CN" altLang="en-US" sz="2000" b="1" dirty="0">
                          <a:latin typeface="楷体" panose="02010609060101010101" pitchFamily="49" charset="-122"/>
                          <a:ea typeface="楷体" panose="02010609060101010101" pitchFamily="49" charset="-122"/>
                        </a:rPr>
                        <a:t>求比一个数多</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少</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几分之几的数是多少。</a:t>
                      </a:r>
                      <a:endParaRPr lang="zh-CN" altLang="en-US" sz="2000" b="1" dirty="0">
                        <a:latin typeface="楷体" panose="02010609060101010101" pitchFamily="49" charset="-122"/>
                        <a:ea typeface="楷体" panose="02010609060101010101" pitchFamily="49" charset="-122"/>
                      </a:endParaRPr>
                    </a:p>
                    <a:p>
                      <a:pPr eaLnBrk="1" fontAlgn="auto" hangingPunct="1">
                        <a:spcAft>
                          <a:spcPts val="0"/>
                        </a:spcAft>
                        <a:defRPr/>
                      </a:pPr>
                      <a:r>
                        <a:rPr lang="zh-CN" altLang="en-US" sz="2000" b="1" dirty="0">
                          <a:latin typeface="楷体" panose="02010609060101010101" pitchFamily="49" charset="-122"/>
                          <a:ea typeface="楷体" panose="02010609060101010101" pitchFamily="49" charset="-122"/>
                        </a:rPr>
                        <a:t>甲比乙多几分之几的数量关系</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fontAlgn="auto" hangingPunct="1">
                        <a:spcAft>
                          <a:spcPts val="0"/>
                        </a:spcAft>
                        <a:defRPr/>
                      </a:pPr>
                      <a:r>
                        <a:rPr lang="zh-CN" altLang="en-US" sz="2000" b="1" dirty="0">
                          <a:latin typeface="楷体" panose="02010609060101010101" pitchFamily="49" charset="-122"/>
                          <a:ea typeface="楷体" panose="02010609060101010101" pitchFamily="49" charset="-122"/>
                        </a:rPr>
                        <a:t> 甲</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几分之几</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甲</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几分之几</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fontAlgn="auto" hangingPunct="1">
                        <a:spcAft>
                          <a:spcPts val="0"/>
                        </a:spcAft>
                        <a:defRPr/>
                      </a:pPr>
                      <a:r>
                        <a:rPr lang="zh-CN" altLang="en-US" sz="2000" b="1" dirty="0">
                          <a:latin typeface="楷体" panose="02010609060101010101" pitchFamily="49" charset="-122"/>
                          <a:ea typeface="楷体" panose="02010609060101010101" pitchFamily="49" charset="-122"/>
                        </a:rPr>
                        <a:t>甲比乙少几分之几的数量关系</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eaLnBrk="1" fontAlgn="auto" hangingPunct="1">
                        <a:spcAft>
                          <a:spcPts val="0"/>
                        </a:spcAft>
                        <a:defRPr/>
                      </a:pPr>
                      <a:r>
                        <a:rPr lang="zh-CN" altLang="en-US" sz="2000" b="1" dirty="0">
                          <a:latin typeface="楷体" panose="02010609060101010101" pitchFamily="49" charset="-122"/>
                          <a:ea typeface="楷体" panose="02010609060101010101" pitchFamily="49" charset="-122"/>
                        </a:rPr>
                        <a:t> 甲</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几分之几</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甲</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乙</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几分之几</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txBody>
                  <a:tcPr/>
                </a:tc>
              </a:tr>
              <a:tr h="7416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b="1" dirty="0">
                          <a:latin typeface="楷体" panose="02010609060101010101" pitchFamily="49" charset="-122"/>
                          <a:ea typeface="楷体" panose="02010609060101010101" pitchFamily="49" charset="-122"/>
                        </a:rPr>
                        <a:t>注意事项</a:t>
                      </a:r>
                      <a:endParaRPr lang="zh-CN" altLang="en-US" sz="2000" b="1" dirty="0">
                        <a:latin typeface="楷体" panose="02010609060101010101" pitchFamily="49" charset="-122"/>
                        <a:ea typeface="楷体" panose="02010609060101010101" pitchFamily="49" charset="-122"/>
                      </a:endParaRPr>
                    </a:p>
                  </a:txBody>
                  <a:tcPr/>
                </a:tc>
                <a:tc>
                  <a:txBody>
                    <a:bodyPr/>
                    <a:lstStyle/>
                    <a:p>
                      <a:pPr eaLnBrk="1" fontAlgn="auto" hangingPunct="1">
                        <a:spcBef>
                          <a:spcPct val="0"/>
                        </a:spcBef>
                        <a:spcAft>
                          <a:spcPts val="0"/>
                        </a:spcAft>
                        <a:buFontTx/>
                        <a:buNone/>
                        <a:defRPr/>
                      </a:pPr>
                      <a:r>
                        <a:rPr lang="zh-CN" altLang="en-US" sz="2000" b="1" dirty="0">
                          <a:solidFill>
                            <a:schemeClr val="tx1"/>
                          </a:solidFill>
                          <a:latin typeface="楷体" panose="02010609060101010101" pitchFamily="49" charset="-122"/>
                          <a:ea typeface="楷体" panose="02010609060101010101" pitchFamily="49" charset="-122"/>
                        </a:rPr>
                        <a:t>解决“整体与部分之间的关系”这样复杂的分数问题时</a:t>
                      </a:r>
                      <a:r>
                        <a:rPr lang="en-US" altLang="zh-CN" sz="2000" b="1" dirty="0">
                          <a:solidFill>
                            <a:schemeClr val="tx1"/>
                          </a:solidFill>
                          <a:latin typeface="楷体" panose="02010609060101010101" pitchFamily="49" charset="-122"/>
                          <a:ea typeface="楷体" panose="02010609060101010101" pitchFamily="49" charset="-122"/>
                        </a:rPr>
                        <a:t>,</a:t>
                      </a:r>
                      <a:r>
                        <a:rPr lang="zh-CN" altLang="en-US" sz="2000" b="1" dirty="0">
                          <a:solidFill>
                            <a:schemeClr val="tx1"/>
                          </a:solidFill>
                          <a:latin typeface="楷体" panose="02010609060101010101" pitchFamily="49" charset="-122"/>
                          <a:ea typeface="楷体" panose="02010609060101010101" pitchFamily="49" charset="-122"/>
                        </a:rPr>
                        <a:t>先确定单位“</a:t>
                      </a:r>
                      <a:r>
                        <a:rPr lang="en-US" altLang="zh-CN" sz="2000" b="1" dirty="0">
                          <a:solidFill>
                            <a:schemeClr val="tx1"/>
                          </a:solidFill>
                          <a:latin typeface="楷体" panose="02010609060101010101" pitchFamily="49" charset="-122"/>
                          <a:ea typeface="楷体" panose="02010609060101010101" pitchFamily="49" charset="-122"/>
                        </a:rPr>
                        <a:t>1”,</a:t>
                      </a:r>
                      <a:r>
                        <a:rPr lang="zh-CN" altLang="en-US" sz="2000" b="1" dirty="0">
                          <a:solidFill>
                            <a:schemeClr val="tx1"/>
                          </a:solidFill>
                          <a:latin typeface="楷体" panose="02010609060101010101" pitchFamily="49" charset="-122"/>
                          <a:ea typeface="楷体" panose="02010609060101010101" pitchFamily="49" charset="-122"/>
                        </a:rPr>
                        <a:t>再根据题中的等量关系列方程解答。</a:t>
                      </a:r>
                      <a:endParaRPr lang="zh-CN" altLang="en-US" sz="2000" b="1" dirty="0">
                        <a:solidFill>
                          <a:schemeClr val="tx1"/>
                        </a:solidFill>
                        <a:latin typeface="楷体" panose="02010609060101010101" pitchFamily="49" charset="-122"/>
                        <a:ea typeface="楷体" panose="02010609060101010101" pitchFamily="49" charset="-122"/>
                      </a:endParaRPr>
                    </a:p>
                  </a:txBody>
                  <a:tcPr/>
                </a:tc>
              </a:tr>
              <a:tr h="741680">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2000" b="1" kern="1200" dirty="0">
                        <a:solidFill>
                          <a:schemeClr val="tx1"/>
                        </a:solidFill>
                        <a:latin typeface="楷体" panose="02010609060101010101" pitchFamily="49" charset="-122"/>
                        <a:ea typeface="楷体" panose="02010609060101010101" pitchFamily="49" charset="-122"/>
                        <a:cs typeface="+mn-cs"/>
                      </a:endParaRPr>
                    </a:p>
                  </a:txBody>
                  <a:tcPr/>
                </a:tc>
                <a:tc>
                  <a:txBody>
                    <a:bodyPr/>
                    <a:lstStyle/>
                    <a:p>
                      <a:r>
                        <a:rPr lang="zh-CN" altLang="zh-CN" sz="2000" b="1" kern="1200" dirty="0">
                          <a:solidFill>
                            <a:schemeClr val="tx1"/>
                          </a:solidFill>
                          <a:latin typeface="楷体" panose="02010609060101010101" pitchFamily="49" charset="-122"/>
                          <a:ea typeface="楷体" panose="02010609060101010101" pitchFamily="49" charset="-122"/>
                          <a:cs typeface="+mn-cs"/>
                        </a:rPr>
                        <a:t>能灵活运用所学知识解决较复杂的求一个数的几分之几是多少的问题；在解决问题的过程中掌握一些解决这类问题的基本策略。</a:t>
                      </a:r>
                      <a:endParaRPr lang="zh-CN" altLang="en-US" sz="2000" b="1" kern="1200" dirty="0">
                        <a:solidFill>
                          <a:schemeClr val="tx1"/>
                        </a:solidFill>
                        <a:latin typeface="楷体" panose="02010609060101010101" pitchFamily="49" charset="-122"/>
                        <a:ea typeface="楷体" panose="02010609060101010101" pitchFamily="49" charset="-122"/>
                        <a:cs typeface="+mn-cs"/>
                      </a:endParaRPr>
                    </a:p>
                  </a:txBody>
                  <a:tcPr/>
                </a:tc>
              </a:tr>
            </a:tbl>
          </a:graphicData>
        </a:graphic>
      </p:graphicFrame>
      <p:sp>
        <p:nvSpPr>
          <p:cNvPr id="4" name="矩形 3"/>
          <p:cNvSpPr/>
          <p:nvPr/>
        </p:nvSpPr>
        <p:spPr>
          <a:xfrm>
            <a:off x="3419872" y="555526"/>
            <a:ext cx="1627370" cy="523220"/>
          </a:xfrm>
          <a:prstGeom prst="rect">
            <a:avLst/>
          </a:prstGeom>
        </p:spPr>
        <p:txBody>
          <a:bodyPr wrap="none">
            <a:spAutoFit/>
          </a:bodyPr>
          <a:lstStyle/>
          <a:p>
            <a:pPr algn="ctr">
              <a:defRPr/>
            </a:pPr>
            <a:r>
              <a:rPr lang="zh-CN" altLang="en-US" sz="2800" b="1" dirty="0">
                <a:latin typeface="楷体" panose="02010609060101010101" pitchFamily="49" charset="-122"/>
                <a:ea typeface="楷体" panose="02010609060101010101" pitchFamily="49" charset="-122"/>
              </a:rPr>
              <a:t>解决问题</a:t>
            </a:r>
            <a:endParaRPr lang="zh-CN" altLang="en-US" sz="28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51578" y="1035683"/>
            <a:ext cx="3176684"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5" name="矩形 4"/>
              <p:cNvSpPr/>
              <p:nvPr/>
            </p:nvSpPr>
            <p:spPr>
              <a:xfrm>
                <a:off x="539552" y="983064"/>
                <a:ext cx="5256584" cy="1564787"/>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西部特产交易会第</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天的交易额达</a:t>
                </a:r>
                <a:r>
                  <a:rPr lang="en-US" altLang="zh-CN" sz="2800" b="1" dirty="0">
                    <a:latin typeface="楷体" panose="02010609060101010101" pitchFamily="49" charset="-122"/>
                    <a:ea typeface="楷体" panose="02010609060101010101" pitchFamily="49" charset="-122"/>
                  </a:rPr>
                  <a:t>4500</a:t>
                </a:r>
                <a:r>
                  <a:rPr lang="zh-CN" altLang="en-US" sz="2800" b="1" dirty="0">
                    <a:latin typeface="楷体" panose="02010609060101010101" pitchFamily="49" charset="-122"/>
                    <a:ea typeface="楷体" panose="02010609060101010101" pitchFamily="49" charset="-122"/>
                  </a:rPr>
                  <a:t>万元，第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天比第</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天减少</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𝟗</m:t>
                        </m:r>
                      </m:den>
                    </m:f>
                  </m:oMath>
                </a14:m>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天的交易额是多少万元</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539552" y="983064"/>
                <a:ext cx="5256584" cy="1564787"/>
              </a:xfrm>
              <a:prstGeom prst="rect">
                <a:avLst/>
              </a:prstGeom>
              <a:blipFill rotWithShape="1">
                <a:blip r:embed="rId2"/>
                <a:stretch>
                  <a:fillRect l="-8" t="-5" r="9" b="15"/>
                </a:stretch>
              </a:blipFill>
            </p:spPr>
            <p:txBody>
              <a:bodyPr/>
              <a:lstStyle/>
              <a:p>
                <a:r>
                  <a:rPr lang="zh-CN" altLang="en-US">
                    <a:noFill/>
                  </a:rPr>
                  <a:t> </a:t>
                </a:r>
              </a:p>
            </p:txBody>
          </p:sp>
        </mc:Fallback>
      </mc:AlternateContent>
      <p:pic>
        <p:nvPicPr>
          <p:cNvPr id="6" name="图片 5"/>
          <p:cNvPicPr>
            <a:picLocks noChangeAspect="1"/>
          </p:cNvPicPr>
          <p:nvPr/>
        </p:nvPicPr>
        <p:blipFill>
          <a:blip r:embed="rId3"/>
          <a:srcRect/>
          <a:stretch>
            <a:fillRect/>
          </a:stretch>
        </p:blipFill>
        <p:spPr bwMode="auto">
          <a:xfrm>
            <a:off x="277784" y="446335"/>
            <a:ext cx="366902" cy="456568"/>
          </a:xfrm>
          <a:prstGeom prst="rect">
            <a:avLst/>
          </a:prstGeom>
          <a:noFill/>
          <a:ln w="9525">
            <a:noFill/>
            <a:miter lim="800000"/>
            <a:headEnd/>
            <a:tailEnd/>
          </a:ln>
        </p:spPr>
      </p:pic>
      <p:sp>
        <p:nvSpPr>
          <p:cNvPr id="7" name="文本框 14"/>
          <p:cNvSpPr txBox="1">
            <a:spLocks noChangeArrowheads="1"/>
          </p:cNvSpPr>
          <p:nvPr/>
        </p:nvSpPr>
        <p:spPr bwMode="auto">
          <a:xfrm>
            <a:off x="644686" y="393631"/>
            <a:ext cx="1847423" cy="561975"/>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rPr>
              <a:t>巩固练习</a:t>
            </a:r>
            <a:endParaRPr lang="zh-CN" altLang="en-US" sz="3200" b="1" dirty="0">
              <a:solidFill>
                <a:srgbClr val="875000"/>
              </a:solidFill>
              <a:latin typeface="幼圆" panose="02010509060101010101" charset="-122"/>
              <a:ea typeface="幼圆" panose="02010509060101010101" charset="-122"/>
            </a:endParaRPr>
          </a:p>
        </p:txBody>
      </p:sp>
      <p:sp>
        <p:nvSpPr>
          <p:cNvPr id="8" name="圆角矩形 7"/>
          <p:cNvSpPr>
            <a:spLocks noChangeArrowheads="1"/>
          </p:cNvSpPr>
          <p:nvPr/>
        </p:nvSpPr>
        <p:spPr bwMode="auto">
          <a:xfrm>
            <a:off x="72909" y="2585638"/>
            <a:ext cx="1674584" cy="578882"/>
          </a:xfrm>
          <a:prstGeom prst="roundRect">
            <a:avLst>
              <a:gd name="adj" fmla="val 16667"/>
            </a:avLst>
          </a:prstGeom>
          <a:solidFill>
            <a:srgbClr val="FFFF00"/>
          </a:solidFill>
          <a:ln w="9525">
            <a:solidFill>
              <a:srgbClr val="FFFF00"/>
            </a:solidFill>
            <a:round/>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方法一</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圆角矩形 8"/>
          <p:cNvSpPr>
            <a:spLocks noChangeArrowheads="1"/>
          </p:cNvSpPr>
          <p:nvPr/>
        </p:nvSpPr>
        <p:spPr bwMode="auto">
          <a:xfrm>
            <a:off x="4310095" y="2547851"/>
            <a:ext cx="1459319" cy="578882"/>
          </a:xfrm>
          <a:prstGeom prst="roundRect">
            <a:avLst>
              <a:gd name="adj" fmla="val 16667"/>
            </a:avLst>
          </a:prstGeom>
          <a:solidFill>
            <a:srgbClr val="FFFF00"/>
          </a:solidFill>
          <a:ln w="9525">
            <a:solidFill>
              <a:srgbClr val="FFFF00"/>
            </a:solidFill>
            <a:round/>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方法</a:t>
            </a:r>
            <a:r>
              <a:rPr lang="zh-CN" altLang="en-US" sz="2800" b="1" dirty="0">
                <a:solidFill>
                  <a:srgbClr val="FF0000"/>
                </a:solidFill>
                <a:latin typeface="楷体" panose="02010609060101010101" pitchFamily="49" charset="-122"/>
                <a:ea typeface="楷体" panose="02010609060101010101" pitchFamily="49" charset="-122"/>
              </a:rPr>
              <a:t>二：</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1418445" y="4363790"/>
            <a:ext cx="52116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latin typeface="楷体" panose="02010609060101010101" pitchFamily="49" charset="-122"/>
                <a:ea typeface="楷体" panose="02010609060101010101" pitchFamily="49" charset="-122"/>
              </a:rPr>
              <a:t>答</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天的交易额是</a:t>
            </a:r>
            <a:r>
              <a:rPr lang="en-US" altLang="zh-CN" sz="2800" b="1" dirty="0">
                <a:latin typeface="楷体" panose="02010609060101010101" pitchFamily="49" charset="-122"/>
                <a:ea typeface="楷体" panose="02010609060101010101" pitchFamily="49" charset="-122"/>
              </a:rPr>
              <a:t>4000</a:t>
            </a:r>
            <a:r>
              <a:rPr lang="zh-CN" altLang="en-US" sz="2800" b="1" dirty="0">
                <a:latin typeface="楷体" panose="02010609060101010101" pitchFamily="49" charset="-122"/>
                <a:ea typeface="楷体" panose="02010609060101010101" pitchFamily="49" charset="-122"/>
              </a:rPr>
              <a:t>万元。</a:t>
            </a:r>
            <a:endParaRPr lang="zh-CN" altLang="zh-CN"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1" name="TextBox 10"/>
              <p:cNvSpPr txBox="1"/>
              <p:nvPr/>
            </p:nvSpPr>
            <p:spPr>
              <a:xfrm>
                <a:off x="1740895" y="2797036"/>
                <a:ext cx="2903113" cy="714683"/>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4500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4500×</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𝟗</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11" name="TextBox 10"/>
              <p:cNvSpPr txBox="1">
                <a:spLocks noRot="1" noChangeAspect="1" noMove="1" noResize="1" noEditPoints="1" noAdjustHandles="1" noChangeArrowheads="1" noChangeShapeType="1" noTextEdit="1"/>
              </p:cNvSpPr>
              <p:nvPr/>
            </p:nvSpPr>
            <p:spPr>
              <a:xfrm>
                <a:off x="1740895" y="2797036"/>
                <a:ext cx="2903113" cy="714683"/>
              </a:xfrm>
              <a:prstGeom prst="rect">
                <a:avLst/>
              </a:prstGeom>
              <a:blipFill rotWithShape="1">
                <a:blip r:embed="rId4"/>
                <a:stretch>
                  <a:fillRect l="-12" t="-69" r="9" b="24"/>
                </a:stretch>
              </a:blipFill>
            </p:spPr>
            <p:txBody>
              <a:bodyPr/>
              <a:lstStyle/>
              <a:p>
                <a:r>
                  <a:rPr lang="zh-CN" altLang="en-US">
                    <a:noFill/>
                  </a:rPr>
                  <a:t> </a:t>
                </a:r>
              </a:p>
            </p:txBody>
          </p:sp>
        </mc:Fallback>
      </mc:AlternateContent>
      <p:sp>
        <p:nvSpPr>
          <p:cNvPr id="12" name="TextBox 11"/>
          <p:cNvSpPr txBox="1"/>
          <p:nvPr/>
        </p:nvSpPr>
        <p:spPr>
          <a:xfrm>
            <a:off x="1568397" y="3375391"/>
            <a:ext cx="2932467"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4500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500</a:t>
            </a:r>
            <a:endParaRPr lang="zh-CN" altLang="en-US" sz="2800" b="1" dirty="0">
              <a:latin typeface="楷体" panose="02010609060101010101" pitchFamily="49" charset="-122"/>
              <a:ea typeface="楷体" panose="02010609060101010101" pitchFamily="49" charset="-122"/>
            </a:endParaRPr>
          </a:p>
        </p:txBody>
      </p:sp>
      <p:sp>
        <p:nvSpPr>
          <p:cNvPr id="13" name="TextBox 12"/>
          <p:cNvSpPr txBox="1"/>
          <p:nvPr/>
        </p:nvSpPr>
        <p:spPr>
          <a:xfrm>
            <a:off x="1596010" y="3898611"/>
            <a:ext cx="2766998"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4000</a:t>
            </a:r>
            <a:r>
              <a:rPr lang="zh-CN" altLang="en-US" sz="2800" b="1" dirty="0">
                <a:solidFill>
                  <a:srgbClr val="FF0000"/>
                </a:solidFill>
                <a:latin typeface="楷体" panose="02010609060101010101" pitchFamily="49" charset="-122"/>
                <a:ea typeface="楷体" panose="02010609060101010101" pitchFamily="49" charset="-122"/>
              </a:rPr>
              <a:t>（万元）</a:t>
            </a:r>
            <a:endParaRPr lang="zh-CN" altLang="en-US" sz="2800" b="1" dirty="0">
              <a:solidFill>
                <a:srgbClr val="FF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4" name="TextBox 13"/>
              <p:cNvSpPr txBox="1"/>
              <p:nvPr/>
            </p:nvSpPr>
            <p:spPr>
              <a:xfrm>
                <a:off x="5721647" y="2875079"/>
                <a:ext cx="2903113" cy="714683"/>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4500×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𝟗</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14" name="TextBox 13"/>
              <p:cNvSpPr txBox="1">
                <a:spLocks noRot="1" noChangeAspect="1" noMove="1" noResize="1" noEditPoints="1" noAdjustHandles="1" noChangeArrowheads="1" noChangeShapeType="1" noTextEdit="1"/>
              </p:cNvSpPr>
              <p:nvPr/>
            </p:nvSpPr>
            <p:spPr>
              <a:xfrm>
                <a:off x="5721647" y="2875079"/>
                <a:ext cx="2903113" cy="714683"/>
              </a:xfrm>
              <a:prstGeom prst="rect">
                <a:avLst/>
              </a:prstGeom>
              <a:blipFill rotWithShape="1">
                <a:blip r:embed="rId5"/>
                <a:stretch>
                  <a:fillRect l="-10" t="-61" r="7" b="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TextBox 14"/>
              <p:cNvSpPr txBox="1"/>
              <p:nvPr/>
            </p:nvSpPr>
            <p:spPr>
              <a:xfrm>
                <a:off x="5435501" y="3409704"/>
                <a:ext cx="2016224" cy="714683"/>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4500×</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𝟖</m:t>
                        </m:r>
                      </m:num>
                      <m:den>
                        <m:r>
                          <a:rPr lang="en-US" altLang="zh-CN" sz="2800" b="1" i="1" smtClean="0">
                            <a:latin typeface="Cambria Math" panose="02040503050406030204"/>
                          </a:rPr>
                          <m:t>𝟗</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15" name="TextBox 14"/>
              <p:cNvSpPr txBox="1">
                <a:spLocks noRot="1" noChangeAspect="1" noMove="1" noResize="1" noEditPoints="1" noAdjustHandles="1" noChangeArrowheads="1" noChangeShapeType="1" noTextEdit="1"/>
              </p:cNvSpPr>
              <p:nvPr/>
            </p:nvSpPr>
            <p:spPr>
              <a:xfrm>
                <a:off x="5435501" y="3409704"/>
                <a:ext cx="2016224" cy="714683"/>
              </a:xfrm>
              <a:prstGeom prst="rect">
                <a:avLst/>
              </a:prstGeom>
              <a:blipFill rotWithShape="1">
                <a:blip r:embed="rId6"/>
                <a:stretch>
                  <a:fillRect l="-27" t="-54" b="9"/>
                </a:stretch>
              </a:blipFill>
            </p:spPr>
            <p:txBody>
              <a:bodyPr/>
              <a:lstStyle/>
              <a:p>
                <a:r>
                  <a:rPr lang="zh-CN" altLang="en-US">
                    <a:noFill/>
                  </a:rPr>
                  <a:t> </a:t>
                </a:r>
              </a:p>
            </p:txBody>
          </p:sp>
        </mc:Fallback>
      </mc:AlternateContent>
      <p:sp>
        <p:nvSpPr>
          <p:cNvPr id="16" name="TextBox 15"/>
          <p:cNvSpPr txBox="1"/>
          <p:nvPr/>
        </p:nvSpPr>
        <p:spPr>
          <a:xfrm>
            <a:off x="5415058" y="3970364"/>
            <a:ext cx="2443643"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4000</a:t>
            </a:r>
            <a:r>
              <a:rPr lang="zh-CN" altLang="en-US" sz="2800" b="1" dirty="0">
                <a:solidFill>
                  <a:srgbClr val="FF0000"/>
                </a:solidFill>
                <a:latin typeface="楷体" panose="02010609060101010101" pitchFamily="49" charset="-122"/>
                <a:ea typeface="楷体" panose="02010609060101010101" pitchFamily="49" charset="-122"/>
              </a:rPr>
              <a:t>（万元）</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5" name="矩形 4"/>
              <p:cNvSpPr/>
              <p:nvPr/>
            </p:nvSpPr>
            <p:spPr>
              <a:xfrm>
                <a:off x="199734" y="483518"/>
                <a:ext cx="8812101" cy="2198807"/>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2011</a:t>
                </a:r>
                <a:r>
                  <a:rPr lang="zh-CN" altLang="en-US" sz="2800" b="1" dirty="0">
                    <a:latin typeface="楷体" panose="02010609060101010101" pitchFamily="49" charset="-122"/>
                    <a:ea typeface="楷体" panose="02010609060101010101" pitchFamily="49" charset="-122"/>
                  </a:rPr>
                  <a:t>年我国研究生报考人数为</a:t>
                </a:r>
                <a:r>
                  <a:rPr lang="en-US" altLang="zh-CN" sz="2800" b="1" dirty="0">
                    <a:latin typeface="楷体" panose="02010609060101010101" pitchFamily="49" charset="-122"/>
                    <a:ea typeface="楷体" panose="02010609060101010101" pitchFamily="49" charset="-122"/>
                  </a:rPr>
                  <a:t>150</a:t>
                </a:r>
                <a:r>
                  <a:rPr lang="zh-CN" altLang="en-US" sz="2800" b="1" dirty="0">
                    <a:latin typeface="楷体" panose="02010609060101010101" pitchFamily="49" charset="-122"/>
                    <a:ea typeface="楷体" panose="02010609060101010101" pitchFamily="49" charset="-122"/>
                  </a:rPr>
                  <a:t>万人，录取人数为</a:t>
                </a:r>
                <a:r>
                  <a:rPr lang="en-US" altLang="zh-CN" sz="2800" b="1" dirty="0">
                    <a:latin typeface="楷体" panose="02010609060101010101" pitchFamily="49" charset="-122"/>
                    <a:ea typeface="楷体" panose="02010609060101010101" pitchFamily="49" charset="-122"/>
                  </a:rPr>
                  <a:t>50</a:t>
                </a:r>
                <a:r>
                  <a:rPr lang="zh-CN" altLang="en-US" sz="2800" b="1" dirty="0">
                    <a:latin typeface="楷体" panose="02010609060101010101" pitchFamily="49" charset="-122"/>
                    <a:ea typeface="楷体" panose="02010609060101010101" pitchFamily="49" charset="-122"/>
                  </a:rPr>
                  <a:t>万人。</a:t>
                </a:r>
                <a:r>
                  <a:rPr lang="en-US" altLang="zh-CN" sz="2800" b="1" dirty="0">
                    <a:latin typeface="楷体" panose="02010609060101010101" pitchFamily="49" charset="-122"/>
                    <a:ea typeface="楷体" panose="02010609060101010101" pitchFamily="49" charset="-122"/>
                  </a:rPr>
                  <a:t>2012</a:t>
                </a:r>
                <a:r>
                  <a:rPr lang="zh-CN" altLang="en-US" sz="2800" b="1" dirty="0">
                    <a:latin typeface="楷体" panose="02010609060101010101" pitchFamily="49" charset="-122"/>
                    <a:ea typeface="楷体" panose="02010609060101010101" pitchFamily="49" charset="-122"/>
                  </a:rPr>
                  <a:t>年研究生报考人数比</a:t>
                </a:r>
                <a:r>
                  <a:rPr lang="en-US" altLang="zh-CN" sz="2800" b="1" dirty="0">
                    <a:latin typeface="楷体" panose="02010609060101010101" pitchFamily="49" charset="-122"/>
                    <a:ea typeface="楷体" panose="02010609060101010101" pitchFamily="49" charset="-122"/>
                  </a:rPr>
                  <a:t>2011</a:t>
                </a:r>
                <a:r>
                  <a:rPr lang="zh-CN" altLang="en-US" sz="2800" b="1" dirty="0">
                    <a:latin typeface="楷体" panose="02010609060101010101" pitchFamily="49" charset="-122"/>
                    <a:ea typeface="楷体" panose="02010609060101010101" pitchFamily="49" charset="-122"/>
                  </a:rPr>
                  <a:t>年增长了</a:t>
                </a:r>
                <a14:m>
                  <m:oMath xmlns:m="http://schemas.openxmlformats.org/officeDocument/2006/math">
                    <m:f>
                      <m:fPr>
                        <m:ctrlPr>
                          <a:rPr lang="en-US" altLang="zh-CN" sz="2800" b="1" i="1" smtClean="0">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𝟏</m:t>
                        </m:r>
                      </m:num>
                      <m:den>
                        <m:r>
                          <a:rPr lang="en-US" altLang="zh-CN" sz="2800" b="1" i="1" smtClean="0">
                            <a:latin typeface="Cambria Math" panose="02040503050406030204"/>
                            <a:ea typeface="楷体" panose="02010609060101010101" pitchFamily="49" charset="-122"/>
                          </a:rPr>
                          <m:t>𝟏𝟎</m:t>
                        </m:r>
                      </m:den>
                    </m:f>
                  </m:oMath>
                </a14:m>
                <a:r>
                  <a:rPr lang="zh-CN" altLang="en-US" sz="2800" b="1" dirty="0">
                    <a:latin typeface="楷体" panose="02010609060101010101" pitchFamily="49" charset="-122"/>
                    <a:ea typeface="楷体" panose="02010609060101010101" pitchFamily="49" charset="-122"/>
                  </a:rPr>
                  <a:t>，录取人数也增长了</a:t>
                </a:r>
                <a14:m>
                  <m:oMath xmlns:m="http://schemas.openxmlformats.org/officeDocument/2006/math">
                    <m:f>
                      <m:fPr>
                        <m:ctrlPr>
                          <a:rPr lang="en-US" altLang="zh-CN" sz="2800" b="1" i="1">
                            <a:latin typeface="Cambria Math" panose="02040503050406030204"/>
                            <a:ea typeface="楷体" panose="02010609060101010101" pitchFamily="49" charset="-122"/>
                          </a:rPr>
                        </m:ctrlPr>
                      </m:fPr>
                      <m:num>
                        <m:r>
                          <a:rPr lang="en-US" altLang="zh-CN" sz="2800" b="1" i="1">
                            <a:latin typeface="Cambria Math" panose="02040503050406030204"/>
                            <a:ea typeface="楷体" panose="02010609060101010101" pitchFamily="49" charset="-122"/>
                          </a:rPr>
                          <m:t>𝟏</m:t>
                        </m:r>
                      </m:num>
                      <m:den>
                        <m:r>
                          <a:rPr lang="en-US" altLang="zh-CN" sz="2800" b="1" i="1" smtClean="0">
                            <a:latin typeface="Cambria Math" panose="02040503050406030204"/>
                            <a:ea typeface="楷体" panose="02010609060101010101" pitchFamily="49" charset="-122"/>
                          </a:rPr>
                          <m:t>𝟐𝟓</m:t>
                        </m:r>
                      </m:den>
                    </m:f>
                  </m:oMath>
                </a14:m>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2012</a:t>
                </a:r>
                <a:r>
                  <a:rPr lang="zh-CN" altLang="en-US" sz="2800" b="1" dirty="0">
                    <a:latin typeface="楷体" panose="02010609060101010101" pitchFamily="49" charset="-122"/>
                    <a:ea typeface="楷体" panose="02010609060101010101" pitchFamily="49" charset="-122"/>
                  </a:rPr>
                  <a:t>年研究生报考人数和录取人数各是多少万人</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199734" y="483518"/>
                <a:ext cx="8812101" cy="2198807"/>
              </a:xfrm>
              <a:prstGeom prst="rect">
                <a:avLst/>
              </a:prstGeom>
              <a:blipFill rotWithShape="1">
                <a:blip r:embed="rId1"/>
                <a:stretch>
                  <a:fillRect l="-4" t="-13" r="6" b="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1670124" y="2584014"/>
                <a:ext cx="2903113" cy="714683"/>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150×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14:m>
                  <m:oMath xmlns:m="http://schemas.openxmlformats.org/officeDocument/2006/math">
                    <m:r>
                      <a:rPr lang="zh-CN" altLang="en-US" sz="2800" b="1" i="0" smtClean="0">
                        <a:latin typeface="Cambria Math" panose="02040503050406030204"/>
                      </a:rPr>
                      <m:t>＋</m:t>
                    </m:r>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𝟏𝟎</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7" name="TextBox 6"/>
              <p:cNvSpPr txBox="1">
                <a:spLocks noRot="1" noChangeAspect="1" noMove="1" noResize="1" noEditPoints="1" noAdjustHandles="1" noChangeArrowheads="1" noChangeShapeType="1" noTextEdit="1"/>
              </p:cNvSpPr>
              <p:nvPr/>
            </p:nvSpPr>
            <p:spPr>
              <a:xfrm>
                <a:off x="1670124" y="2584014"/>
                <a:ext cx="2903113" cy="714683"/>
              </a:xfrm>
              <a:prstGeom prst="rect">
                <a:avLst/>
              </a:prstGeom>
              <a:blipFill rotWithShape="1">
                <a:blip r:embed="rId2"/>
                <a:stretch>
                  <a:fillRect l="-3" t="-28" r="21" b="7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1523084" y="3246820"/>
                <a:ext cx="2016224" cy="710451"/>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150×</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𝟏𝟏</m:t>
                        </m:r>
                      </m:num>
                      <m:den>
                        <m:r>
                          <a:rPr lang="en-US" altLang="zh-CN" sz="2800" b="1" i="1" smtClean="0">
                            <a:latin typeface="Cambria Math" panose="02040503050406030204"/>
                          </a:rPr>
                          <m:t>𝟏𝟎</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8" name="TextBox 7"/>
              <p:cNvSpPr txBox="1">
                <a:spLocks noRot="1" noChangeAspect="1" noMove="1" noResize="1" noEditPoints="1" noAdjustHandles="1" noChangeArrowheads="1" noChangeShapeType="1" noTextEdit="1"/>
              </p:cNvSpPr>
              <p:nvPr/>
            </p:nvSpPr>
            <p:spPr>
              <a:xfrm>
                <a:off x="1523084" y="3246820"/>
                <a:ext cx="2016224" cy="710451"/>
              </a:xfrm>
              <a:prstGeom prst="rect">
                <a:avLst/>
              </a:prstGeom>
              <a:blipFill rotWithShape="1">
                <a:blip r:embed="rId3"/>
                <a:stretch>
                  <a:fillRect l="-18" t="-9" r="22" b="82"/>
                </a:stretch>
              </a:blipFill>
            </p:spPr>
            <p:txBody>
              <a:bodyPr/>
              <a:lstStyle/>
              <a:p>
                <a:r>
                  <a:rPr lang="zh-CN" altLang="en-US">
                    <a:noFill/>
                  </a:rPr>
                  <a:t> </a:t>
                </a:r>
              </a:p>
            </p:txBody>
          </p:sp>
        </mc:Fallback>
      </mc:AlternateContent>
      <p:sp>
        <p:nvSpPr>
          <p:cNvPr id="9" name="TextBox 8"/>
          <p:cNvSpPr txBox="1"/>
          <p:nvPr/>
        </p:nvSpPr>
        <p:spPr>
          <a:xfrm>
            <a:off x="1642359" y="3957271"/>
            <a:ext cx="2425585"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165</a:t>
            </a:r>
            <a:r>
              <a:rPr lang="zh-CN" altLang="en-US" sz="2800" b="1" dirty="0">
                <a:solidFill>
                  <a:srgbClr val="FF0000"/>
                </a:solidFill>
                <a:latin typeface="楷体" panose="02010609060101010101" pitchFamily="49" charset="-122"/>
                <a:ea typeface="楷体" panose="02010609060101010101" pitchFamily="49" charset="-122"/>
              </a:rPr>
              <a:t>（万人）</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467544" y="4498758"/>
            <a:ext cx="7904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latin typeface="楷体" panose="02010609060101010101" pitchFamily="49" charset="-122"/>
                <a:ea typeface="楷体" panose="02010609060101010101" pitchFamily="49" charset="-122"/>
              </a:rPr>
              <a:t>答</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报考人数和录取人数各是</a:t>
            </a:r>
            <a:r>
              <a:rPr lang="en-US" altLang="zh-CN" sz="2800" b="1" dirty="0">
                <a:latin typeface="楷体" panose="02010609060101010101" pitchFamily="49" charset="-122"/>
                <a:ea typeface="楷体" panose="02010609060101010101" pitchFamily="49" charset="-122"/>
              </a:rPr>
              <a:t>165</a:t>
            </a:r>
            <a:r>
              <a:rPr lang="zh-CN" altLang="en-US" sz="2800" b="1" dirty="0">
                <a:latin typeface="楷体" panose="02010609060101010101" pitchFamily="49" charset="-122"/>
                <a:ea typeface="楷体" panose="02010609060101010101" pitchFamily="49" charset="-122"/>
              </a:rPr>
              <a:t>万人，</a:t>
            </a:r>
            <a:r>
              <a:rPr lang="en-US" altLang="zh-CN" sz="2800" b="1" dirty="0">
                <a:latin typeface="楷体" panose="02010609060101010101" pitchFamily="49" charset="-122"/>
                <a:ea typeface="楷体" panose="02010609060101010101" pitchFamily="49" charset="-122"/>
              </a:rPr>
              <a:t>52</a:t>
            </a:r>
            <a:r>
              <a:rPr lang="zh-CN" altLang="en-US" sz="2800" b="1" dirty="0">
                <a:latin typeface="楷体" panose="02010609060101010101" pitchFamily="49" charset="-122"/>
                <a:ea typeface="楷体" panose="02010609060101010101" pitchFamily="49" charset="-122"/>
              </a:rPr>
              <a:t>万人</a:t>
            </a:r>
            <a:r>
              <a:rPr lang="zh-CN"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1" name="TextBox 10"/>
              <p:cNvSpPr txBox="1"/>
              <p:nvPr/>
            </p:nvSpPr>
            <p:spPr>
              <a:xfrm>
                <a:off x="5310011" y="2663692"/>
                <a:ext cx="2903113" cy="714683"/>
              </a:xfrm>
              <a:prstGeom prst="rect">
                <a:avLst/>
              </a:prstGeom>
              <a:noFill/>
            </p:spPr>
            <p:txBody>
              <a:bodyPr wrap="square" rtlCol="0">
                <a:spAutoFit/>
              </a:bodyPr>
              <a:lstStyle/>
              <a:p>
                <a:r>
                  <a:rPr lang="en-US" altLang="zh-CN" sz="2800" b="1" dirty="0">
                    <a:latin typeface="楷体" panose="02010609060101010101" pitchFamily="49" charset="-122"/>
                    <a:ea typeface="楷体" panose="02010609060101010101" pitchFamily="49" charset="-122"/>
                  </a:rPr>
                  <a:t>50×</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14:m>
                  <m:oMath xmlns:m="http://schemas.openxmlformats.org/officeDocument/2006/math">
                    <m:r>
                      <a:rPr lang="zh-CN" altLang="en-US" sz="2800" b="1" i="0" smtClean="0">
                        <a:latin typeface="Cambria Math" panose="02040503050406030204"/>
                      </a:rPr>
                      <m:t>＋</m:t>
                    </m:r>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𝟐𝟓</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11" name="TextBox 10"/>
              <p:cNvSpPr txBox="1">
                <a:spLocks noRot="1" noChangeAspect="1" noMove="1" noResize="1" noEditPoints="1" noAdjustHandles="1" noChangeArrowheads="1" noChangeShapeType="1" noTextEdit="1"/>
              </p:cNvSpPr>
              <p:nvPr/>
            </p:nvSpPr>
            <p:spPr>
              <a:xfrm>
                <a:off x="5310011" y="2663692"/>
                <a:ext cx="2903113" cy="714683"/>
              </a:xfrm>
              <a:prstGeom prst="rect">
                <a:avLst/>
              </a:prstGeom>
              <a:blipFill rotWithShape="1">
                <a:blip r:embed="rId4"/>
                <a:stretch>
                  <a:fillRect l="-5" t="-70" r="1"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TextBox 11"/>
              <p:cNvSpPr txBox="1"/>
              <p:nvPr/>
            </p:nvSpPr>
            <p:spPr>
              <a:xfrm>
                <a:off x="5162971" y="3326498"/>
                <a:ext cx="2016224" cy="710451"/>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50×</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𝟐𝟔</m:t>
                        </m:r>
                      </m:num>
                      <m:den>
                        <m:r>
                          <a:rPr lang="en-US" altLang="zh-CN" sz="2800" b="1" i="1" smtClean="0">
                            <a:latin typeface="Cambria Math" panose="02040503050406030204"/>
                          </a:rPr>
                          <m:t>𝟐𝟓</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12" name="TextBox 11"/>
              <p:cNvSpPr txBox="1">
                <a:spLocks noRot="1" noChangeAspect="1" noMove="1" noResize="1" noEditPoints="1" noAdjustHandles="1" noChangeArrowheads="1" noChangeShapeType="1" noTextEdit="1"/>
              </p:cNvSpPr>
              <p:nvPr/>
            </p:nvSpPr>
            <p:spPr>
              <a:xfrm>
                <a:off x="5162971" y="3326498"/>
                <a:ext cx="2016224" cy="710451"/>
              </a:xfrm>
              <a:prstGeom prst="rect">
                <a:avLst/>
              </a:prstGeom>
              <a:blipFill rotWithShape="1">
                <a:blip r:embed="rId5"/>
                <a:stretch>
                  <a:fillRect l="-21" t="-52" r="26" b="36"/>
                </a:stretch>
              </a:blipFill>
            </p:spPr>
            <p:txBody>
              <a:bodyPr/>
              <a:lstStyle/>
              <a:p>
                <a:r>
                  <a:rPr lang="zh-CN" altLang="en-US">
                    <a:noFill/>
                  </a:rPr>
                  <a:t> </a:t>
                </a:r>
              </a:p>
            </p:txBody>
          </p:sp>
        </mc:Fallback>
      </mc:AlternateContent>
      <p:sp>
        <p:nvSpPr>
          <p:cNvPr id="13" name="TextBox 12"/>
          <p:cNvSpPr txBox="1"/>
          <p:nvPr/>
        </p:nvSpPr>
        <p:spPr>
          <a:xfrm>
            <a:off x="5282246" y="4036949"/>
            <a:ext cx="2050591"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52</a:t>
            </a:r>
            <a:r>
              <a:rPr lang="zh-CN" altLang="en-US" sz="2800" b="1" dirty="0">
                <a:solidFill>
                  <a:srgbClr val="FF0000"/>
                </a:solidFill>
                <a:latin typeface="楷体" panose="02010609060101010101" pitchFamily="49" charset="-122"/>
                <a:ea typeface="楷体" panose="02010609060101010101" pitchFamily="49" charset="-122"/>
              </a:rPr>
              <a:t>（万人）</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5" name="矩形 4"/>
              <p:cNvSpPr/>
              <p:nvPr/>
            </p:nvSpPr>
            <p:spPr>
              <a:xfrm>
                <a:off x="755575" y="483518"/>
                <a:ext cx="8067749" cy="114557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三峡库区植物种类繁多。调查显示，食用植物约有</a:t>
                </a:r>
                <a:r>
                  <a:rPr lang="en-US" altLang="zh-CN" sz="2800" b="1" dirty="0">
                    <a:latin typeface="楷体" panose="02010609060101010101" pitchFamily="49" charset="-122"/>
                    <a:ea typeface="楷体" panose="02010609060101010101" pitchFamily="49" charset="-122"/>
                  </a:rPr>
                  <a:t>610</a:t>
                </a:r>
                <a:r>
                  <a:rPr lang="zh-CN" altLang="en-US" sz="2800" b="1" dirty="0">
                    <a:latin typeface="楷体" panose="02010609060101010101" pitchFamily="49" charset="-122"/>
                    <a:ea typeface="楷体" panose="02010609060101010101" pitchFamily="49" charset="-122"/>
                  </a:rPr>
                  <a:t>种，比观赏植物多</a:t>
                </a:r>
                <a14:m>
                  <m:oMath xmlns:m="http://schemas.openxmlformats.org/officeDocument/2006/math">
                    <m:f>
                      <m:fPr>
                        <m:ctrlPr>
                          <a:rPr lang="en-US" altLang="zh-CN" sz="2800" b="1" i="1" smtClean="0">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𝟏𝟏</m:t>
                        </m:r>
                      </m:num>
                      <m:den>
                        <m:r>
                          <a:rPr lang="en-US" altLang="zh-CN" sz="2800" b="1" i="1" smtClean="0">
                            <a:latin typeface="Cambria Math" panose="02040503050406030204"/>
                            <a:ea typeface="楷体" panose="02010609060101010101" pitchFamily="49" charset="-122"/>
                          </a:rPr>
                          <m:t>𝟓𝟎</m:t>
                        </m:r>
                      </m:den>
                    </m:f>
                  </m:oMath>
                </a14:m>
                <a:r>
                  <a:rPr lang="zh-CN" altLang="en-US" sz="2800" b="1" dirty="0">
                    <a:latin typeface="楷体" panose="02010609060101010101" pitchFamily="49" charset="-122"/>
                    <a:ea typeface="楷体" panose="02010609060101010101" pitchFamily="49" charset="-122"/>
                  </a:rPr>
                  <a:t>。观赏植物约有多少种</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755575" y="483518"/>
                <a:ext cx="8067749" cy="1145570"/>
              </a:xfrm>
              <a:prstGeom prst="rect">
                <a:avLst/>
              </a:prstGeom>
              <a:blipFill rotWithShape="1">
                <a:blip r:embed="rId1"/>
                <a:stretch>
                  <a:fillRect l="-7" t="-25" r="8" b="27"/>
                </a:stretch>
              </a:blipFill>
            </p:spPr>
            <p:txBody>
              <a:bodyPr/>
              <a:lstStyle/>
              <a:p>
                <a:r>
                  <a:rPr lang="zh-CN" altLang="en-US">
                    <a:noFill/>
                  </a:rPr>
                  <a:t> </a:t>
                </a:r>
              </a:p>
            </p:txBody>
          </p:sp>
        </mc:Fallback>
      </mc:AlternateContent>
      <p:sp>
        <p:nvSpPr>
          <p:cNvPr id="4" name="矩形 3"/>
          <p:cNvSpPr>
            <a:spLocks noChangeArrowheads="1"/>
          </p:cNvSpPr>
          <p:nvPr/>
        </p:nvSpPr>
        <p:spPr bwMode="auto">
          <a:xfrm>
            <a:off x="2024041" y="3781960"/>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latin typeface="楷体" panose="02010609060101010101" pitchFamily="49" charset="-122"/>
                <a:ea typeface="楷体" panose="02010609060101010101" pitchFamily="49" charset="-122"/>
              </a:rPr>
              <a:t>答</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观赏植物约有</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种</a:t>
            </a:r>
            <a:r>
              <a:rPr lang="zh-CN"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6" name="TextBox 5"/>
          <p:cNvSpPr txBox="1"/>
          <p:nvPr/>
        </p:nvSpPr>
        <p:spPr>
          <a:xfrm>
            <a:off x="2051719" y="1623677"/>
            <a:ext cx="4032450"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解：设观赏植物约</a:t>
            </a:r>
            <a:r>
              <a:rPr lang="zh-CN" altLang="en-US" sz="2400" b="1" dirty="0" smtClean="0">
                <a:latin typeface="楷体" panose="02010609060101010101" pitchFamily="49" charset="-122"/>
                <a:ea typeface="楷体" panose="02010609060101010101" pitchFamily="49" charset="-122"/>
              </a:rPr>
              <a:t>有</a:t>
            </a:r>
            <a:r>
              <a:rPr lang="en-US" altLang="zh-CN" sz="2400" b="1" i="1" dirty="0" smtClean="0">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smtClean="0">
                <a:latin typeface="楷体" panose="02010609060101010101" pitchFamily="49" charset="-122"/>
                <a:ea typeface="楷体" panose="02010609060101010101" pitchFamily="49" charset="-122"/>
              </a:rPr>
              <a:t>种</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7" name="TextBox 6"/>
              <p:cNvSpPr txBox="1"/>
              <p:nvPr/>
            </p:nvSpPr>
            <p:spPr>
              <a:xfrm>
                <a:off x="2470366" y="2049679"/>
                <a:ext cx="2232248" cy="625877"/>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𝟏𝟏</m:t>
                        </m:r>
                      </m:num>
                      <m:den>
                        <m:r>
                          <a:rPr lang="en-US" altLang="zh-CN" sz="2400" b="1" i="1">
                            <a:latin typeface="Cambria Math" panose="02040503050406030204"/>
                            <a:ea typeface="楷体" panose="02010609060101010101" pitchFamily="49" charset="-122"/>
                          </a:rPr>
                          <m:t>𝟓𝟎</m:t>
                        </m:r>
                      </m:den>
                    </m:f>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 x </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610</a:t>
                </a:r>
                <a:endParaRPr lang="zh-CN" altLang="en-US" sz="2400" b="1" dirty="0">
                  <a:latin typeface="楷体" panose="02010609060101010101" pitchFamily="49" charset="-122"/>
                  <a:ea typeface="楷体" panose="02010609060101010101" pitchFamily="49" charset="-122"/>
                </a:endParaRPr>
              </a:p>
            </p:txBody>
          </p:sp>
        </mc:Choice>
        <mc:Fallback>
          <p:sp>
            <p:nvSpPr>
              <p:cNvPr id="7" name="TextBox 6"/>
              <p:cNvSpPr txBox="1">
                <a:spLocks noRot="1" noChangeAspect="1" noMove="1" noResize="1" noEditPoints="1" noAdjustHandles="1" noChangeArrowheads="1" noChangeShapeType="1" noTextEdit="1"/>
              </p:cNvSpPr>
              <p:nvPr/>
            </p:nvSpPr>
            <p:spPr>
              <a:xfrm>
                <a:off x="2470366" y="2049679"/>
                <a:ext cx="2232248" cy="625877"/>
              </a:xfrm>
              <a:prstGeom prst="rect">
                <a:avLst/>
              </a:prstGeom>
              <a:blipFill rotWithShape="1">
                <a:blip r:embed="rId2"/>
                <a:stretch>
                  <a:fillRect l="-10" t="-85" r="20" b="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3092013" y="2634081"/>
                <a:ext cx="1710493" cy="619913"/>
              </a:xfrm>
              <a:prstGeom prst="rect">
                <a:avLst/>
              </a:prstGeom>
              <a:noFill/>
            </p:spPr>
            <p:txBody>
              <a:bodyPr wrap="square" rtlCol="0">
                <a:spAutoFit/>
              </a:bodyPr>
              <a:lstStyle/>
              <a:p>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𝟔𝟏</m:t>
                        </m:r>
                      </m:num>
                      <m:den>
                        <m:r>
                          <a:rPr lang="en-US" altLang="zh-CN" sz="2400" b="1" i="1" dirty="0" smtClean="0">
                            <a:latin typeface="Cambria Math" panose="02040503050406030204"/>
                            <a:ea typeface="楷体" panose="02010609060101010101" pitchFamily="49" charset="-122"/>
                          </a:rPr>
                          <m:t>𝟓𝟎</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610</a:t>
                </a:r>
                <a:endParaRPr lang="zh-CN" altLang="en-US" sz="2400" b="1" dirty="0">
                  <a:latin typeface="楷体" panose="02010609060101010101" pitchFamily="49" charset="-122"/>
                  <a:ea typeface="楷体" panose="02010609060101010101" pitchFamily="49" charset="-122"/>
                </a:endParaRPr>
              </a:p>
            </p:txBody>
          </p:sp>
        </mc:Choice>
        <mc:Fallback>
          <p:sp>
            <p:nvSpPr>
              <p:cNvPr id="8" name="TextBox 7"/>
              <p:cNvSpPr txBox="1">
                <a:spLocks noRot="1" noChangeAspect="1" noMove="1" noResize="1" noEditPoints="1" noAdjustHandles="1" noChangeArrowheads="1" noChangeShapeType="1" noTextEdit="1"/>
              </p:cNvSpPr>
              <p:nvPr/>
            </p:nvSpPr>
            <p:spPr>
              <a:xfrm>
                <a:off x="3092013" y="2634081"/>
                <a:ext cx="1710493" cy="619913"/>
              </a:xfrm>
              <a:prstGeom prst="rect">
                <a:avLst/>
              </a:prstGeom>
              <a:blipFill rotWithShape="1">
                <a:blip r:embed="rId3"/>
                <a:stretch>
                  <a:fillRect l="-12" t="-16" b="41"/>
                </a:stretch>
              </a:blipFill>
            </p:spPr>
            <p:txBody>
              <a:bodyPr/>
              <a:lstStyle/>
              <a:p>
                <a:r>
                  <a:rPr lang="zh-CN" altLang="en-US">
                    <a:noFill/>
                  </a:rPr>
                  <a:t> </a:t>
                </a:r>
              </a:p>
            </p:txBody>
          </p:sp>
        </mc:Fallback>
      </mc:AlternateContent>
      <p:sp>
        <p:nvSpPr>
          <p:cNvPr id="9" name="TextBox 8"/>
          <p:cNvSpPr txBox="1"/>
          <p:nvPr/>
        </p:nvSpPr>
        <p:spPr>
          <a:xfrm>
            <a:off x="3236028" y="3292796"/>
            <a:ext cx="1710493" cy="461665"/>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500</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5" name="矩形 4"/>
              <p:cNvSpPr/>
              <p:nvPr/>
            </p:nvSpPr>
            <p:spPr>
              <a:xfrm>
                <a:off x="398388" y="627534"/>
                <a:ext cx="8424937" cy="1170641"/>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打一部书稿，第</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天打了</a:t>
                </a:r>
                <a:r>
                  <a:rPr lang="en-US" altLang="zh-CN" sz="2800" b="1" dirty="0">
                    <a:latin typeface="楷体" panose="02010609060101010101" pitchFamily="49" charset="-122"/>
                    <a:ea typeface="楷体" panose="02010609060101010101" pitchFamily="49" charset="-122"/>
                  </a:rPr>
                  <a:t>24</a:t>
                </a:r>
                <a:r>
                  <a:rPr lang="zh-CN" altLang="en-US" sz="2800" b="1" dirty="0">
                    <a:latin typeface="楷体" panose="02010609060101010101" pitchFamily="49" charset="-122"/>
                    <a:ea typeface="楷体" panose="02010609060101010101" pitchFamily="49" charset="-122"/>
                  </a:rPr>
                  <a:t>页，第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天打了</a:t>
                </a:r>
                <a:r>
                  <a:rPr lang="en-US" altLang="zh-CN" sz="2800" b="1" dirty="0">
                    <a:latin typeface="楷体" panose="02010609060101010101" pitchFamily="49" charset="-122"/>
                    <a:ea typeface="楷体" panose="02010609060101010101" pitchFamily="49" charset="-122"/>
                  </a:rPr>
                  <a:t>16</a:t>
                </a:r>
                <a:r>
                  <a:rPr lang="zh-CN" altLang="en-US" sz="2800" b="1" dirty="0">
                    <a:latin typeface="楷体" panose="02010609060101010101" pitchFamily="49" charset="-122"/>
                    <a:ea typeface="楷体" panose="02010609060101010101" pitchFamily="49" charset="-122"/>
                  </a:rPr>
                  <a:t>页，这两天打的页数占这部书稿的</a:t>
                </a:r>
                <a14:m>
                  <m:oMath xmlns:m="http://schemas.openxmlformats.org/officeDocument/2006/math">
                    <m:f>
                      <m:fPr>
                        <m:ctrlPr>
                          <a:rPr lang="en-US" altLang="zh-CN" sz="2800" b="1" i="1" smtClean="0">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𝟓</m:t>
                        </m:r>
                      </m:num>
                      <m:den>
                        <m:r>
                          <a:rPr lang="en-US" altLang="zh-CN" sz="2800" b="1" i="1" smtClean="0">
                            <a:latin typeface="Cambria Math" panose="02040503050406030204"/>
                            <a:ea typeface="楷体" panose="02010609060101010101" pitchFamily="49" charset="-122"/>
                          </a:rPr>
                          <m:t>𝟗</m:t>
                        </m:r>
                      </m:den>
                    </m:f>
                  </m:oMath>
                </a14:m>
                <a:r>
                  <a:rPr lang="zh-CN" altLang="en-US" sz="2800" b="1" dirty="0">
                    <a:latin typeface="楷体" panose="02010609060101010101" pitchFamily="49" charset="-122"/>
                    <a:ea typeface="楷体" panose="02010609060101010101" pitchFamily="49" charset="-122"/>
                  </a:rPr>
                  <a:t>。这部书稿共有多少页</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398388" y="627534"/>
                <a:ext cx="8424937" cy="1170641"/>
              </a:xfrm>
              <a:prstGeom prst="rect">
                <a:avLst/>
              </a:prstGeom>
              <a:blipFill rotWithShape="1">
                <a:blip r:embed="rId1"/>
                <a:stretch>
                  <a:fillRect l="-3" t="-13" b="42"/>
                </a:stretch>
              </a:blipFill>
            </p:spPr>
            <p:txBody>
              <a:bodyPr/>
              <a:lstStyle/>
              <a:p>
                <a:r>
                  <a:rPr lang="zh-CN" altLang="en-US">
                    <a:noFill/>
                  </a:rPr>
                  <a:t> </a:t>
                </a:r>
              </a:p>
            </p:txBody>
          </p:sp>
        </mc:Fallback>
      </mc:AlternateContent>
      <p:sp>
        <p:nvSpPr>
          <p:cNvPr id="6" name="矩形 5"/>
          <p:cNvSpPr>
            <a:spLocks noChangeArrowheads="1"/>
          </p:cNvSpPr>
          <p:nvPr/>
        </p:nvSpPr>
        <p:spPr bwMode="auto">
          <a:xfrm>
            <a:off x="1579845" y="4043570"/>
            <a:ext cx="39549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latin typeface="楷体" panose="02010609060101010101" pitchFamily="49" charset="-122"/>
                <a:ea typeface="楷体" panose="02010609060101010101" pitchFamily="49" charset="-122"/>
              </a:rPr>
              <a:t>答</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这部书稿共有</a:t>
            </a:r>
            <a:r>
              <a:rPr lang="en-US" altLang="zh-CN" sz="2800" b="1" dirty="0">
                <a:latin typeface="楷体" panose="02010609060101010101" pitchFamily="49" charset="-122"/>
                <a:ea typeface="楷体" panose="02010609060101010101" pitchFamily="49" charset="-122"/>
              </a:rPr>
              <a:t>72</a:t>
            </a:r>
            <a:r>
              <a:rPr lang="zh-CN" altLang="en-US" sz="2800" b="1" dirty="0">
                <a:latin typeface="楷体" panose="02010609060101010101" pitchFamily="49" charset="-122"/>
                <a:ea typeface="楷体" panose="02010609060101010101" pitchFamily="49" charset="-122"/>
              </a:rPr>
              <a:t>页</a:t>
            </a:r>
            <a:r>
              <a:rPr lang="zh-CN"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7" name="TextBox 6"/>
          <p:cNvSpPr txBox="1"/>
          <p:nvPr/>
        </p:nvSpPr>
        <p:spPr>
          <a:xfrm>
            <a:off x="2051718" y="1832392"/>
            <a:ext cx="5112569"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解：设这部书稿</a:t>
            </a:r>
            <a:r>
              <a:rPr lang="zh-CN" altLang="en-US" sz="2400" b="1" dirty="0" smtClean="0">
                <a:latin typeface="楷体" panose="02010609060101010101" pitchFamily="49" charset="-122"/>
                <a:ea typeface="楷体" panose="02010609060101010101" pitchFamily="49" charset="-122"/>
              </a:rPr>
              <a:t>共有</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smtClean="0">
                <a:latin typeface="楷体" panose="02010609060101010101" pitchFamily="49" charset="-122"/>
                <a:ea typeface="楷体" panose="02010609060101010101" pitchFamily="49" charset="-122"/>
              </a:rPr>
              <a:t>页</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8" name="TextBox 7"/>
              <p:cNvSpPr txBox="1"/>
              <p:nvPr/>
            </p:nvSpPr>
            <p:spPr>
              <a:xfrm>
                <a:off x="2470366" y="2258394"/>
                <a:ext cx="2232248" cy="631263"/>
              </a:xfrm>
              <a:prstGeom prst="rect">
                <a:avLst/>
              </a:prstGeom>
              <a:noFill/>
            </p:spPr>
            <p:txBody>
              <a:bodyPr wrap="square" rtlCol="0">
                <a:spAutoFit/>
              </a:bodyPr>
              <a:lstStyle/>
              <a:p>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𝟓</m:t>
                        </m:r>
                      </m:num>
                      <m:den>
                        <m:r>
                          <a:rPr lang="en-US" altLang="zh-CN" sz="2400" b="1" i="1" smtClean="0">
                            <a:latin typeface="Cambria Math" panose="02040503050406030204"/>
                            <a:ea typeface="楷体" panose="02010609060101010101" pitchFamily="49" charset="-122"/>
                          </a:rPr>
                          <m:t>𝟗</m:t>
                        </m:r>
                      </m:den>
                    </m:f>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 x </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16</a:t>
                </a:r>
                <a:endParaRPr lang="zh-CN" altLang="en-US" sz="2400" b="1" dirty="0">
                  <a:latin typeface="楷体" panose="02010609060101010101" pitchFamily="49" charset="-122"/>
                  <a:ea typeface="楷体" panose="02010609060101010101" pitchFamily="49" charset="-122"/>
                </a:endParaRPr>
              </a:p>
            </p:txBody>
          </p:sp>
        </mc:Choice>
        <mc:Fallback>
          <p:sp>
            <p:nvSpPr>
              <p:cNvPr id="8" name="TextBox 7"/>
              <p:cNvSpPr txBox="1">
                <a:spLocks noRot="1" noChangeAspect="1" noMove="1" noResize="1" noEditPoints="1" noAdjustHandles="1" noChangeArrowheads="1" noChangeShapeType="1" noTextEdit="1"/>
              </p:cNvSpPr>
              <p:nvPr/>
            </p:nvSpPr>
            <p:spPr>
              <a:xfrm>
                <a:off x="2470366" y="2258394"/>
                <a:ext cx="2232248" cy="631263"/>
              </a:xfrm>
              <a:prstGeom prst="rect">
                <a:avLst/>
              </a:prstGeom>
              <a:blipFill rotWithShape="1">
                <a:blip r:embed="rId2"/>
                <a:stretch>
                  <a:fillRect l="-10" t="-53" r="20" b="6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3092013" y="2842796"/>
                <a:ext cx="1710493" cy="631263"/>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40÷</a:t>
                </a:r>
                <a:r>
                  <a:rPr lang="en-US" altLang="zh-CN" sz="2400" b="1" dirty="0">
                    <a:ea typeface="楷体" panose="02010609060101010101" pitchFamily="49" charset="-122"/>
                  </a:rPr>
                  <a:t> </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𝟓</m:t>
                        </m:r>
                      </m:num>
                      <m:den>
                        <m:r>
                          <a:rPr lang="en-US" altLang="zh-CN" sz="2400" b="1" i="1">
                            <a:latin typeface="Cambria Math" panose="02040503050406030204"/>
                            <a:ea typeface="楷体" panose="02010609060101010101" pitchFamily="49" charset="-122"/>
                          </a:rPr>
                          <m:t>𝟗</m:t>
                        </m:r>
                      </m:den>
                    </m:f>
                  </m:oMath>
                </a14:m>
                <a:endParaRPr lang="zh-CN" altLang="en-US" sz="2400" b="1" dirty="0">
                  <a:latin typeface="楷体" panose="02010609060101010101" pitchFamily="49" charset="-122"/>
                  <a:ea typeface="楷体" panose="02010609060101010101" pitchFamily="49" charset="-122"/>
                </a:endParaRPr>
              </a:p>
            </p:txBody>
          </p:sp>
        </mc:Choice>
        <mc:Fallback>
          <p:sp>
            <p:nvSpPr>
              <p:cNvPr id="9" name="TextBox 8"/>
              <p:cNvSpPr txBox="1">
                <a:spLocks noRot="1" noChangeAspect="1" noMove="1" noResize="1" noEditPoints="1" noAdjustHandles="1" noChangeArrowheads="1" noChangeShapeType="1" noTextEdit="1"/>
              </p:cNvSpPr>
              <p:nvPr/>
            </p:nvSpPr>
            <p:spPr>
              <a:xfrm>
                <a:off x="3092013" y="2842796"/>
                <a:ext cx="1710493" cy="631263"/>
              </a:xfrm>
              <a:prstGeom prst="rect">
                <a:avLst/>
              </a:prstGeom>
              <a:blipFill rotWithShape="1">
                <a:blip r:embed="rId3"/>
                <a:stretch>
                  <a:fillRect l="-12" t="-85" b="96"/>
                </a:stretch>
              </a:blipFill>
            </p:spPr>
            <p:txBody>
              <a:bodyPr/>
              <a:lstStyle/>
              <a:p>
                <a:r>
                  <a:rPr lang="zh-CN" altLang="en-US">
                    <a:noFill/>
                  </a:rPr>
                  <a:t> </a:t>
                </a:r>
              </a:p>
            </p:txBody>
          </p:sp>
        </mc:Fallback>
      </mc:AlternateContent>
      <p:sp>
        <p:nvSpPr>
          <p:cNvPr id="10" name="TextBox 9"/>
          <p:cNvSpPr txBox="1"/>
          <p:nvPr/>
        </p:nvSpPr>
        <p:spPr>
          <a:xfrm>
            <a:off x="2992121" y="3550245"/>
            <a:ext cx="1710493" cy="461665"/>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72</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5" name="矩形 4"/>
          <p:cNvSpPr/>
          <p:nvPr/>
        </p:nvSpPr>
        <p:spPr>
          <a:xfrm>
            <a:off x="556314" y="339502"/>
            <a:ext cx="3168352"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算一算，比一比。</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6" name="矩形 5"/>
              <p:cNvSpPr/>
              <p:nvPr/>
            </p:nvSpPr>
            <p:spPr>
              <a:xfrm>
                <a:off x="556314" y="771550"/>
                <a:ext cx="7776864" cy="1134798"/>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一个养殖基地，养鸡</a:t>
                </a:r>
                <a:r>
                  <a:rPr lang="en-US" altLang="zh-CN" sz="2800" b="1" dirty="0">
                    <a:latin typeface="楷体" panose="02010609060101010101" pitchFamily="49" charset="-122"/>
                    <a:ea typeface="楷体" panose="02010609060101010101" pitchFamily="49" charset="-122"/>
                  </a:rPr>
                  <a:t>18000</a:t>
                </a:r>
                <a:r>
                  <a:rPr lang="zh-CN" altLang="en-US" sz="2800" b="1" dirty="0">
                    <a:latin typeface="楷体" panose="02010609060101010101" pitchFamily="49" charset="-122"/>
                    <a:ea typeface="楷体" panose="02010609060101010101" pitchFamily="49" charset="-122"/>
                  </a:rPr>
                  <a:t>只，养的鸭的只数比养的鸡少</a:t>
                </a:r>
                <a14:m>
                  <m:oMath xmlns:m="http://schemas.openxmlformats.org/officeDocument/2006/math">
                    <m:f>
                      <m:fPr>
                        <m:ctrlPr>
                          <a:rPr lang="en-US" altLang="zh-CN" sz="2800" b="1" i="1" smtClean="0">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𝟐</m:t>
                        </m:r>
                      </m:num>
                      <m:den>
                        <m:r>
                          <a:rPr lang="en-US" altLang="zh-CN" sz="2800" b="1" i="1" smtClean="0">
                            <a:latin typeface="Cambria Math" panose="02040503050406030204"/>
                            <a:ea typeface="楷体" panose="02010609060101010101" pitchFamily="49" charset="-122"/>
                          </a:rPr>
                          <m:t>𝟗</m:t>
                        </m:r>
                      </m:den>
                    </m:f>
                  </m:oMath>
                </a14:m>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556314" y="771550"/>
                <a:ext cx="7776864" cy="1134798"/>
              </a:xfrm>
              <a:prstGeom prst="rect">
                <a:avLst/>
              </a:prstGeom>
              <a:blipFill rotWithShape="1">
                <a:blip r:embed="rId1"/>
                <a:stretch>
                  <a:fillRect l="-1" t="-2" r="1" b="7"/>
                </a:stretch>
              </a:blipFill>
            </p:spPr>
            <p:txBody>
              <a:bodyPr/>
              <a:lstStyle/>
              <a:p>
                <a:r>
                  <a:rPr lang="zh-CN" altLang="en-US">
                    <a:noFill/>
                  </a:rPr>
                  <a:t> </a:t>
                </a:r>
              </a:p>
            </p:txBody>
          </p:sp>
        </mc:Fallback>
      </mc:AlternateContent>
      <p:sp>
        <p:nvSpPr>
          <p:cNvPr id="7" name="矩形 6"/>
          <p:cNvSpPr/>
          <p:nvPr/>
        </p:nvSpPr>
        <p:spPr>
          <a:xfrm>
            <a:off x="556314" y="1771002"/>
            <a:ext cx="4464496" cy="523220"/>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养的鸭比鸡少多少只</a:t>
            </a:r>
            <a:r>
              <a:rPr lang="en-US" altLang="zh-CN"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p:txBody>
      </p:sp>
      <p:sp>
        <p:nvSpPr>
          <p:cNvPr id="8" name="矩形 7"/>
          <p:cNvSpPr/>
          <p:nvPr/>
        </p:nvSpPr>
        <p:spPr>
          <a:xfrm>
            <a:off x="573076" y="2300541"/>
            <a:ext cx="3943678" cy="523220"/>
          </a:xfrm>
          <a:prstGeom prst="rect">
            <a:avLst/>
          </a:prstGeom>
        </p:spPr>
        <p:txBody>
          <a:bodyPr wrap="square">
            <a:spAutoFit/>
          </a:bodyPr>
          <a:lstStyle/>
          <a:p>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养的鸭有多少只</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9" name="矩形 8"/>
          <p:cNvSpPr/>
          <p:nvPr/>
        </p:nvSpPr>
        <p:spPr>
          <a:xfrm>
            <a:off x="496125" y="2796489"/>
            <a:ext cx="792088"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解：</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0" name="矩形 9"/>
              <p:cNvSpPr/>
              <p:nvPr/>
            </p:nvSpPr>
            <p:spPr>
              <a:xfrm>
                <a:off x="1187624" y="2796489"/>
                <a:ext cx="4464496" cy="625812"/>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(1)18000× </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𝟐</m:t>
                        </m:r>
                      </m:num>
                      <m:den>
                        <m:r>
                          <a:rPr lang="en-US" altLang="zh-CN" sz="2400" b="1" i="1">
                            <a:latin typeface="Cambria Math" panose="02040503050406030204"/>
                            <a:ea typeface="楷体" panose="02010609060101010101" pitchFamily="49" charset="-122"/>
                          </a:rPr>
                          <m:t>𝟗</m:t>
                        </m:r>
                      </m:den>
                    </m:f>
                    <m:r>
                      <a:rPr lang="en-US" altLang="zh-CN" sz="2400" b="1" i="1">
                        <a:latin typeface="Cambria Math" panose="02040503050406030204"/>
                        <a:ea typeface="楷体" panose="02010609060101010101" pitchFamily="49" charset="-122"/>
                      </a:rPr>
                      <m:t> </m:t>
                    </m:r>
                  </m:oMath>
                </a14:m>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4000</a:t>
                </a:r>
                <a:r>
                  <a:rPr lang="zh-CN" altLang="en-US" sz="2400" b="1" dirty="0">
                    <a:latin typeface="楷体" panose="02010609060101010101" pitchFamily="49" charset="-122"/>
                    <a:ea typeface="楷体" panose="02010609060101010101" pitchFamily="49" charset="-122"/>
                  </a:rPr>
                  <a:t>（只）</a:t>
                </a:r>
                <a:endParaRPr lang="en-US" altLang="zh-CN" sz="2400" b="1" dirty="0">
                  <a:latin typeface="楷体" panose="02010609060101010101" pitchFamily="49" charset="-122"/>
                  <a:ea typeface="楷体" panose="02010609060101010101" pitchFamily="49" charset="-122"/>
                </a:endParaRPr>
              </a:p>
            </p:txBody>
          </p:sp>
        </mc:Choice>
        <mc:Fallback>
          <p:sp>
            <p:nvSpPr>
              <p:cNvPr id="10" name="矩形 9"/>
              <p:cNvSpPr>
                <a:spLocks noRot="1" noChangeAspect="1" noMove="1" noResize="1" noEditPoints="1" noAdjustHandles="1" noChangeArrowheads="1" noChangeShapeType="1" noTextEdit="1"/>
              </p:cNvSpPr>
              <p:nvPr/>
            </p:nvSpPr>
            <p:spPr>
              <a:xfrm>
                <a:off x="1187624" y="2796489"/>
                <a:ext cx="4464496" cy="625812"/>
              </a:xfrm>
              <a:prstGeom prst="rect">
                <a:avLst/>
              </a:prstGeom>
              <a:blipFill rotWithShape="1">
                <a:blip r:embed="rId2"/>
                <a:stretch>
                  <a:fillRect l="-4" t="-93" r="14" b="46"/>
                </a:stretch>
              </a:blipFill>
            </p:spPr>
            <p:txBody>
              <a:bodyPr/>
              <a:lstStyle/>
              <a:p>
                <a:r>
                  <a:rPr lang="zh-CN" altLang="en-US">
                    <a:noFill/>
                  </a:rPr>
                  <a:t> </a:t>
                </a:r>
              </a:p>
            </p:txBody>
          </p:sp>
        </mc:Fallback>
      </mc:AlternateContent>
      <p:sp>
        <p:nvSpPr>
          <p:cNvPr id="11" name="矩形 10"/>
          <p:cNvSpPr/>
          <p:nvPr/>
        </p:nvSpPr>
        <p:spPr>
          <a:xfrm>
            <a:off x="5163850" y="2873945"/>
            <a:ext cx="3802613"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答：养的鸭比鸡少</a:t>
            </a:r>
            <a:r>
              <a:rPr lang="en-US" altLang="zh-CN" sz="2400" b="1" dirty="0">
                <a:latin typeface="楷体" panose="02010609060101010101" pitchFamily="49" charset="-122"/>
                <a:ea typeface="楷体" panose="02010609060101010101" pitchFamily="49" charset="-122"/>
              </a:rPr>
              <a:t>4000</a:t>
            </a:r>
            <a:r>
              <a:rPr lang="zh-CN" altLang="en-US" sz="2400" b="1" dirty="0">
                <a:latin typeface="楷体" panose="02010609060101010101" pitchFamily="49" charset="-122"/>
                <a:ea typeface="楷体" panose="02010609060101010101" pitchFamily="49" charset="-122"/>
              </a:rPr>
              <a:t>只。</a:t>
            </a:r>
            <a:endParaRPr lang="en-US" altLang="zh-CN" sz="2400" b="1" dirty="0">
              <a:latin typeface="楷体" panose="02010609060101010101" pitchFamily="49" charset="-122"/>
              <a:ea typeface="楷体" panose="02010609060101010101" pitchFamily="49" charset="-122"/>
            </a:endParaRPr>
          </a:p>
        </p:txBody>
      </p:sp>
      <p:sp>
        <p:nvSpPr>
          <p:cNvPr id="12" name="矩形 11"/>
          <p:cNvSpPr/>
          <p:nvPr/>
        </p:nvSpPr>
        <p:spPr>
          <a:xfrm>
            <a:off x="903996" y="3427781"/>
            <a:ext cx="2731900" cy="830997"/>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(2) 18000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4000</a:t>
            </a:r>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14000</a:t>
            </a:r>
            <a:r>
              <a:rPr lang="zh-CN" altLang="en-US" sz="2400" b="1" dirty="0">
                <a:latin typeface="楷体" panose="02010609060101010101" pitchFamily="49" charset="-122"/>
                <a:ea typeface="楷体" panose="02010609060101010101" pitchFamily="49" charset="-122"/>
              </a:rPr>
              <a:t>（只）</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3" name="矩形 12"/>
              <p:cNvSpPr/>
              <p:nvPr/>
            </p:nvSpPr>
            <p:spPr>
              <a:xfrm>
                <a:off x="3467420" y="3346066"/>
                <a:ext cx="3392860" cy="625812"/>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或：</a:t>
                </a:r>
                <a:r>
                  <a:rPr lang="en-US" altLang="zh-CN" sz="2400" b="1" dirty="0">
                    <a:latin typeface="楷体" panose="02010609060101010101" pitchFamily="49" charset="-122"/>
                    <a:ea typeface="楷体" panose="02010609060101010101" pitchFamily="49" charset="-122"/>
                  </a:rPr>
                  <a:t>18000×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𝟐</m:t>
                        </m:r>
                      </m:num>
                      <m:den>
                        <m:r>
                          <a:rPr lang="en-US" altLang="zh-CN" sz="2400" b="1" i="1">
                            <a:latin typeface="Cambria Math" panose="02040503050406030204"/>
                            <a:ea typeface="楷体" panose="02010609060101010101" pitchFamily="49" charset="-122"/>
                          </a:rPr>
                          <m:t>𝟗</m:t>
                        </m:r>
                      </m:den>
                    </m:f>
                    <m:r>
                      <a:rPr lang="en-US" altLang="zh-CN" sz="2400" b="1" i="1">
                        <a:latin typeface="Cambria Math" panose="02040503050406030204"/>
                        <a:ea typeface="楷体" panose="02010609060101010101" pitchFamily="49" charset="-122"/>
                      </a:rPr>
                      <m:t> </m:t>
                    </m:r>
                  </m:oMath>
                </a14:m>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mc:Choice>
        <mc:Fallback>
          <p:sp>
            <p:nvSpPr>
              <p:cNvPr id="13" name="矩形 12"/>
              <p:cNvSpPr>
                <a:spLocks noRot="1" noChangeAspect="1" noMove="1" noResize="1" noEditPoints="1" noAdjustHandles="1" noChangeArrowheads="1" noChangeShapeType="1" noTextEdit="1"/>
              </p:cNvSpPr>
              <p:nvPr/>
            </p:nvSpPr>
            <p:spPr>
              <a:xfrm>
                <a:off x="3467420" y="3346066"/>
                <a:ext cx="3392860" cy="625812"/>
              </a:xfrm>
              <a:prstGeom prst="rect">
                <a:avLst/>
              </a:prstGeom>
              <a:blipFill rotWithShape="1">
                <a:blip r:embed="rId3"/>
                <a:stretch>
                  <a:fillRect l="-9" t="-40" r="11" b="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矩形 13"/>
              <p:cNvSpPr/>
              <p:nvPr/>
            </p:nvSpPr>
            <p:spPr>
              <a:xfrm>
                <a:off x="4051865" y="3762623"/>
                <a:ext cx="2223970" cy="62401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18000×</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𝟕</m:t>
                        </m:r>
                      </m:num>
                      <m:den>
                        <m:r>
                          <a:rPr lang="en-US" altLang="zh-CN" sz="2400" b="1" i="1">
                            <a:latin typeface="Cambria Math" panose="02040503050406030204"/>
                            <a:ea typeface="楷体" panose="02010609060101010101" pitchFamily="49" charset="-122"/>
                          </a:rPr>
                          <m:t>𝟗</m:t>
                        </m:r>
                      </m:den>
                    </m:f>
                    <m:r>
                      <a:rPr lang="en-US" altLang="zh-CN" sz="2400" b="1" i="1">
                        <a:latin typeface="Cambria Math" panose="02040503050406030204"/>
                        <a:ea typeface="楷体" panose="02010609060101010101" pitchFamily="49" charset="-122"/>
                      </a:rPr>
                      <m:t> </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14" name="矩形 13"/>
              <p:cNvSpPr>
                <a:spLocks noRot="1" noChangeAspect="1" noMove="1" noResize="1" noEditPoints="1" noAdjustHandles="1" noChangeArrowheads="1" noChangeShapeType="1" noTextEdit="1"/>
              </p:cNvSpPr>
              <p:nvPr/>
            </p:nvSpPr>
            <p:spPr>
              <a:xfrm>
                <a:off x="4051865" y="3762623"/>
                <a:ext cx="2223970" cy="624017"/>
              </a:xfrm>
              <a:prstGeom prst="rect">
                <a:avLst/>
              </a:prstGeom>
              <a:blipFill rotWithShape="1">
                <a:blip r:embed="rId4"/>
                <a:stretch>
                  <a:fillRect l="-25" t="-40" r="6" b="10"/>
                </a:stretch>
              </a:blipFill>
            </p:spPr>
            <p:txBody>
              <a:bodyPr/>
              <a:lstStyle/>
              <a:p>
                <a:r>
                  <a:rPr lang="zh-CN" altLang="en-US">
                    <a:noFill/>
                  </a:rPr>
                  <a:t> </a:t>
                </a:r>
              </a:p>
            </p:txBody>
          </p:sp>
        </mc:Fallback>
      </mc:AlternateContent>
      <p:sp>
        <p:nvSpPr>
          <p:cNvPr id="15" name="矩形 14"/>
          <p:cNvSpPr/>
          <p:nvPr/>
        </p:nvSpPr>
        <p:spPr>
          <a:xfrm>
            <a:off x="3977829" y="4311788"/>
            <a:ext cx="2298006"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14000</a:t>
            </a:r>
            <a:r>
              <a:rPr lang="zh-CN" altLang="en-US" sz="2400" b="1" dirty="0">
                <a:latin typeface="楷体" panose="02010609060101010101" pitchFamily="49" charset="-122"/>
                <a:ea typeface="楷体" panose="02010609060101010101" pitchFamily="49" charset="-122"/>
              </a:rPr>
              <a:t>（只）</a:t>
            </a:r>
            <a:endParaRPr lang="zh-CN" altLang="en-US" sz="2400" b="1" dirty="0">
              <a:latin typeface="楷体" panose="02010609060101010101" pitchFamily="49" charset="-122"/>
              <a:ea typeface="楷体" panose="02010609060101010101" pitchFamily="49" charset="-122"/>
            </a:endParaRPr>
          </a:p>
        </p:txBody>
      </p:sp>
      <p:sp>
        <p:nvSpPr>
          <p:cNvPr id="16" name="矩形 15"/>
          <p:cNvSpPr/>
          <p:nvPr/>
        </p:nvSpPr>
        <p:spPr>
          <a:xfrm>
            <a:off x="514447" y="4377087"/>
            <a:ext cx="3802613"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答：养的鸭有</a:t>
            </a:r>
            <a:r>
              <a:rPr lang="en-US" altLang="zh-CN" sz="2400" b="1" dirty="0">
                <a:latin typeface="楷体" panose="02010609060101010101" pitchFamily="49" charset="-122"/>
                <a:ea typeface="楷体" panose="02010609060101010101" pitchFamily="49" charset="-122"/>
              </a:rPr>
              <a:t>14000</a:t>
            </a:r>
            <a:r>
              <a:rPr lang="zh-CN" altLang="en-US" sz="2400" b="1" dirty="0">
                <a:latin typeface="楷体" panose="02010609060101010101" pitchFamily="49" charset="-122"/>
                <a:ea typeface="楷体" panose="02010609060101010101" pitchFamily="49" charset="-122"/>
              </a:rPr>
              <a:t>只。</a:t>
            </a:r>
            <a:endParaRPr lang="en-US"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5" name="矩形 4"/>
              <p:cNvSpPr/>
              <p:nvPr/>
            </p:nvSpPr>
            <p:spPr>
              <a:xfrm>
                <a:off x="2806992" y="2067303"/>
                <a:ext cx="3189420" cy="625941"/>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1840×</a:t>
                </a:r>
                <a:r>
                  <a:rPr lang="zh-CN" altLang="en-US"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smtClean="0">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𝟏</m:t>
                        </m:r>
                      </m:num>
                      <m:den>
                        <m:r>
                          <a:rPr lang="en-US" altLang="zh-CN" sz="2400" b="1" i="1" smtClean="0">
                            <a:latin typeface="Cambria Math" panose="02040503050406030204"/>
                            <a:ea typeface="楷体" panose="02010609060101010101" pitchFamily="49" charset="-122"/>
                          </a:rPr>
                          <m:t>𝟐</m:t>
                        </m:r>
                      </m:den>
                    </m:f>
                    <m:r>
                      <a:rPr lang="zh-CN" altLang="en-US" sz="2400" b="1" i="1" smtClean="0">
                        <a:latin typeface="Cambria Math" panose="02040503050406030204"/>
                        <a:ea typeface="楷体" panose="02010609060101010101" pitchFamily="49" charset="-122"/>
                      </a:rPr>
                      <m:t>−</m:t>
                    </m:r>
                    <m:f>
                      <m:fPr>
                        <m:ctrlPr>
                          <a:rPr lang="en-US" altLang="zh-CN" sz="2400" b="1" i="1">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𝟑</m:t>
                        </m:r>
                      </m:num>
                      <m:den>
                        <m:r>
                          <a:rPr lang="en-US" altLang="zh-CN" sz="2400" b="1" i="1" smtClean="0">
                            <a:latin typeface="Cambria Math" panose="02040503050406030204"/>
                            <a:ea typeface="楷体" panose="02010609060101010101" pitchFamily="49" charset="-122"/>
                          </a:rPr>
                          <m:t>𝟖</m:t>
                        </m:r>
                      </m:den>
                    </m:f>
                    <m:r>
                      <m:rPr>
                        <m:nor/>
                      </m:rPr>
                      <a:rPr lang="zh-CN" altLang="en-US" sz="2400" b="1" dirty="0">
                        <a:latin typeface="楷体" panose="02010609060101010101" pitchFamily="49" charset="-122"/>
                        <a:ea typeface="楷体" panose="02010609060101010101" pitchFamily="49" charset="-122"/>
                      </a:rPr>
                      <m:t>）</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2806992" y="2067303"/>
                <a:ext cx="3189420" cy="625941"/>
              </a:xfrm>
              <a:prstGeom prst="rect">
                <a:avLst/>
              </a:prstGeom>
              <a:blipFill rotWithShape="1">
                <a:blip r:embed="rId1"/>
                <a:stretch>
                  <a:fillRect l="-9" t="-60" r="3" b="3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763960" y="500977"/>
                <a:ext cx="7704856" cy="1566326"/>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黑山镇计划退耕还林</a:t>
                </a:r>
                <a:r>
                  <a:rPr lang="en-US" altLang="zh-CN" sz="2800" b="1" dirty="0">
                    <a:latin typeface="楷体" panose="02010609060101010101" pitchFamily="49" charset="-122"/>
                    <a:ea typeface="楷体" panose="02010609060101010101" pitchFamily="49" charset="-122"/>
                  </a:rPr>
                  <a:t>1840</a:t>
                </a:r>
                <a:r>
                  <a:rPr lang="zh-CN" altLang="en-US" sz="2800" b="1" dirty="0">
                    <a:latin typeface="楷体" panose="02010609060101010101" pitchFamily="49" charset="-122"/>
                    <a:ea typeface="楷体" panose="02010609060101010101" pitchFamily="49" charset="-122"/>
                  </a:rPr>
                  <a:t>公顷。第</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年完成计划的</a:t>
                </a:r>
                <a14:m>
                  <m:oMath xmlns:m="http://schemas.openxmlformats.org/officeDocument/2006/math">
                    <m:f>
                      <m:fPr>
                        <m:ctrlPr>
                          <a:rPr lang="en-US" altLang="zh-CN" sz="2800" b="1" i="1" smtClean="0">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𝟏</m:t>
                        </m:r>
                      </m:num>
                      <m:den>
                        <m:r>
                          <a:rPr lang="en-US" altLang="zh-CN" sz="2800" b="1" i="1" smtClean="0">
                            <a:latin typeface="Cambria Math" panose="02040503050406030204"/>
                            <a:ea typeface="楷体" panose="02010609060101010101" pitchFamily="49" charset="-122"/>
                          </a:rPr>
                          <m:t>𝟐</m:t>
                        </m:r>
                      </m:den>
                    </m:f>
                  </m:oMath>
                </a14:m>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年完成计划的</a:t>
                </a:r>
                <a14:m>
                  <m:oMath xmlns:m="http://schemas.openxmlformats.org/officeDocument/2006/math">
                    <m:f>
                      <m:fPr>
                        <m:ctrlPr>
                          <a:rPr lang="en-US" altLang="zh-CN" sz="2800" b="1" i="1">
                            <a:latin typeface="Cambria Math" panose="02040503050406030204"/>
                            <a:ea typeface="楷体" panose="02010609060101010101" pitchFamily="49" charset="-122"/>
                          </a:rPr>
                        </m:ctrlPr>
                      </m:fPr>
                      <m:num>
                        <m:r>
                          <a:rPr lang="en-US" altLang="zh-CN" sz="2800" b="1" i="1" smtClean="0">
                            <a:latin typeface="Cambria Math" panose="02040503050406030204"/>
                            <a:ea typeface="楷体" panose="02010609060101010101" pitchFamily="49" charset="-122"/>
                          </a:rPr>
                          <m:t>𝟑</m:t>
                        </m:r>
                      </m:num>
                      <m:den>
                        <m:r>
                          <a:rPr lang="en-US" altLang="zh-CN" sz="2800" b="1" i="1" smtClean="0">
                            <a:latin typeface="Cambria Math" panose="02040503050406030204"/>
                            <a:ea typeface="楷体" panose="02010609060101010101" pitchFamily="49" charset="-122"/>
                          </a:rPr>
                          <m:t>𝟖</m:t>
                        </m:r>
                      </m:den>
                    </m:f>
                    <m:r>
                      <a:rPr lang="zh-CN" altLang="en-US" sz="2800" b="1" i="1" smtClean="0">
                        <a:latin typeface="Cambria Math" panose="02040503050406030204"/>
                        <a:ea typeface="楷体" panose="02010609060101010101" pitchFamily="49" charset="-122"/>
                      </a:rPr>
                      <m:t>。</m:t>
                    </m:r>
                  </m:oMath>
                </a14:m>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年退耕还林比第</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年少多少公顷</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763960" y="500977"/>
                <a:ext cx="7704856" cy="1566326"/>
              </a:xfrm>
              <a:prstGeom prst="rect">
                <a:avLst/>
              </a:prstGeom>
              <a:blipFill rotWithShape="1">
                <a:blip r:embed="rId2"/>
                <a:stretch>
                  <a:fillRect l="-1" t="-38" r="6" b="2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2420138" y="2787774"/>
                <a:ext cx="1981564" cy="625941"/>
              </a:xfrm>
              <a:prstGeom prst="rect">
                <a:avLst/>
              </a:prstGeom>
            </p:spPr>
            <p:txBody>
              <a:bodyPr wrap="square">
                <a:spAutoFit/>
              </a:bodyPr>
              <a:lstStyle/>
              <a:p>
                <a14:m>
                  <m:oMath xmlns:m="http://schemas.openxmlformats.org/officeDocument/2006/math">
                    <m:r>
                      <a:rPr lang="zh-CN" altLang="en-US" sz="2400" b="1" i="1" dirty="0" smtClean="0">
                        <a:latin typeface="Cambria Math" panose="02040503050406030204"/>
                        <a:ea typeface="楷体" panose="02010609060101010101" pitchFamily="49" charset="-122"/>
                      </a:rPr>
                      <m:t>＝</m:t>
                    </m:r>
                  </m:oMath>
                </a14:m>
                <a:r>
                  <a:rPr lang="en-US" altLang="zh-CN" sz="2400" b="1" dirty="0">
                    <a:latin typeface="楷体" panose="02010609060101010101" pitchFamily="49" charset="-122"/>
                    <a:ea typeface="楷体" panose="02010609060101010101" pitchFamily="49" charset="-122"/>
                  </a:rPr>
                  <a:t>1840×</a:t>
                </a:r>
                <a14:m>
                  <m:oMath xmlns:m="http://schemas.openxmlformats.org/officeDocument/2006/math">
                    <m:f>
                      <m:fPr>
                        <m:ctrlPr>
                          <a:rPr lang="en-US" altLang="zh-CN" sz="2400" b="1" i="1" smtClean="0">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𝟏</m:t>
                        </m:r>
                      </m:num>
                      <m:den>
                        <m:r>
                          <a:rPr lang="en-US" altLang="zh-CN" sz="2400" b="1" i="1" smtClean="0">
                            <a:latin typeface="Cambria Math" panose="02040503050406030204"/>
                            <a:ea typeface="楷体" panose="02010609060101010101" pitchFamily="49" charset="-122"/>
                          </a:rPr>
                          <m:t>𝟖</m:t>
                        </m:r>
                      </m:den>
                    </m:f>
                  </m:oMath>
                </a14:m>
                <a:endParaRPr lang="zh-CN" altLang="en-US" sz="2400" b="1" dirty="0">
                  <a:latin typeface="楷体" panose="02010609060101010101" pitchFamily="49" charset="-122"/>
                  <a:ea typeface="楷体" panose="02010609060101010101" pitchFamily="49" charset="-122"/>
                </a:endParaRPr>
              </a:p>
            </p:txBody>
          </p:sp>
        </mc:Choice>
        <mc:Fallback>
          <p:sp>
            <p:nvSpPr>
              <p:cNvPr id="7" name="矩形 6"/>
              <p:cNvSpPr>
                <a:spLocks noRot="1" noChangeAspect="1" noMove="1" noResize="1" noEditPoints="1" noAdjustHandles="1" noChangeArrowheads="1" noChangeShapeType="1" noTextEdit="1"/>
              </p:cNvSpPr>
              <p:nvPr/>
            </p:nvSpPr>
            <p:spPr>
              <a:xfrm>
                <a:off x="2420138" y="2787774"/>
                <a:ext cx="1981564" cy="625941"/>
              </a:xfrm>
              <a:prstGeom prst="rect">
                <a:avLst/>
              </a:prstGeom>
              <a:blipFill rotWithShape="1">
                <a:blip r:embed="rId3"/>
                <a:stretch>
                  <a:fillRect l="-8" t="-20" r="26" b="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2311138" y="3599638"/>
                <a:ext cx="2425945" cy="461665"/>
              </a:xfrm>
              <a:prstGeom prst="rect">
                <a:avLst/>
              </a:prstGeom>
            </p:spPr>
            <p:txBody>
              <a:bodyPr wrap="square">
                <a:spAutoFit/>
              </a:bodyPr>
              <a:lstStyle/>
              <a:p>
                <a14:m>
                  <m:oMath xmlns:m="http://schemas.openxmlformats.org/officeDocument/2006/math">
                    <m:r>
                      <a:rPr lang="zh-CN" altLang="en-US" sz="2400" b="1" i="1" dirty="0" smtClean="0">
                        <a:solidFill>
                          <a:schemeClr val="tx1"/>
                        </a:solidFill>
                        <a:latin typeface="Cambria Math" panose="02040503050406030204"/>
                        <a:ea typeface="楷体" panose="02010609060101010101" pitchFamily="49" charset="-122"/>
                      </a:rPr>
                      <m:t>＝</m:t>
                    </m:r>
                  </m:oMath>
                </a14:m>
                <a:r>
                  <a:rPr lang="en-US" altLang="zh-CN" sz="2400" b="1" dirty="0">
                    <a:solidFill>
                      <a:srgbClr val="FF0000"/>
                    </a:solidFill>
                    <a:latin typeface="楷体" panose="02010609060101010101" pitchFamily="49" charset="-122"/>
                    <a:ea typeface="楷体" panose="02010609060101010101" pitchFamily="49" charset="-122"/>
                  </a:rPr>
                  <a:t>230</a:t>
                </a:r>
                <a:r>
                  <a:rPr lang="zh-CN" altLang="en-US" sz="2400" b="1" dirty="0">
                    <a:solidFill>
                      <a:srgbClr val="FF0000"/>
                    </a:solidFill>
                    <a:latin typeface="楷体" panose="02010609060101010101" pitchFamily="49" charset="-122"/>
                    <a:ea typeface="楷体" panose="02010609060101010101" pitchFamily="49" charset="-122"/>
                  </a:rPr>
                  <a:t>（公顷）</a:t>
                </a:r>
                <a:endParaRPr lang="zh-CN" altLang="en-US" sz="2400" b="1" dirty="0">
                  <a:solidFill>
                    <a:srgbClr val="FF0000"/>
                  </a:solidFill>
                  <a:latin typeface="楷体" panose="02010609060101010101" pitchFamily="49" charset="-122"/>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a:xfrm>
                <a:off x="2311138" y="3599638"/>
                <a:ext cx="2425945" cy="461665"/>
              </a:xfrm>
              <a:prstGeom prst="rect">
                <a:avLst/>
              </a:prstGeom>
              <a:blipFill rotWithShape="1">
                <a:blip r:embed="rId4"/>
                <a:stretch>
                  <a:fillRect l="-15" t="-99" r="25" b="104"/>
                </a:stretch>
              </a:blipFill>
            </p:spPr>
            <p:txBody>
              <a:bodyPr/>
              <a:lstStyle/>
              <a:p>
                <a:r>
                  <a:rPr lang="zh-CN" altLang="en-US">
                    <a:noFill/>
                  </a:rPr>
                  <a:t> </a:t>
                </a:r>
              </a:p>
            </p:txBody>
          </p:sp>
        </mc:Fallback>
      </mc:AlternateContent>
      <p:sp>
        <p:nvSpPr>
          <p:cNvPr id="2" name="矩形 1"/>
          <p:cNvSpPr/>
          <p:nvPr/>
        </p:nvSpPr>
        <p:spPr>
          <a:xfrm>
            <a:off x="899592" y="4147437"/>
            <a:ext cx="5570756" cy="461665"/>
          </a:xfrm>
          <a:prstGeom prst="rect">
            <a:avLst/>
          </a:prstGeom>
        </p:spPr>
        <p:txBody>
          <a:bodyPr wrap="none">
            <a:spAutoFit/>
          </a:bodyPr>
          <a:lstStyle/>
          <a:p>
            <a:r>
              <a:rPr lang="zh-CN" altLang="en-US" sz="2400" b="1" dirty="0">
                <a:latin typeface="楷体" panose="02010609060101010101" pitchFamily="49" charset="-122"/>
                <a:ea typeface="楷体" panose="02010609060101010101" pitchFamily="49" charset="-122"/>
              </a:rPr>
              <a:t>答：第</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年退耕还林比第</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年少</a:t>
            </a:r>
            <a:r>
              <a:rPr lang="en-US" altLang="zh-CN" sz="2400" b="1" dirty="0">
                <a:latin typeface="楷体" panose="02010609060101010101" pitchFamily="49" charset="-122"/>
                <a:ea typeface="楷体" panose="02010609060101010101" pitchFamily="49" charset="-122"/>
              </a:rPr>
              <a:t>230</a:t>
            </a:r>
            <a:r>
              <a:rPr lang="zh-CN" altLang="en-US" sz="2400" b="1" dirty="0">
                <a:latin typeface="楷体" panose="02010609060101010101" pitchFamily="49" charset="-122"/>
                <a:ea typeface="楷体" panose="02010609060101010101" pitchFamily="49" charset="-122"/>
              </a:rPr>
              <a:t>公顷。</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3" name="WordArt 8"/>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5" name="矩形 4"/>
          <p:cNvSpPr/>
          <p:nvPr/>
        </p:nvSpPr>
        <p:spPr>
          <a:xfrm>
            <a:off x="323528" y="483518"/>
            <a:ext cx="8424936"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一套衣服</a:t>
            </a:r>
            <a:r>
              <a:rPr lang="en-US" altLang="zh-CN" sz="2800" b="1" dirty="0">
                <a:latin typeface="楷体" panose="02010609060101010101" pitchFamily="49" charset="-122"/>
                <a:ea typeface="楷体" panose="02010609060101010101" pitchFamily="49" charset="-122"/>
              </a:rPr>
              <a:t>320</a:t>
            </a:r>
            <a:r>
              <a:rPr lang="zh-CN" altLang="en-US" sz="2800" b="1" dirty="0">
                <a:latin typeface="楷体" panose="02010609060101010101" pitchFamily="49" charset="-122"/>
                <a:ea typeface="楷体" panose="02010609060101010101" pitchFamily="49" charset="-122"/>
              </a:rPr>
              <a:t>元。上衣和裤子的价格各是多少元</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1520" y="1131590"/>
            <a:ext cx="5343525"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7" name="矩形 6"/>
              <p:cNvSpPr/>
              <p:nvPr/>
            </p:nvSpPr>
            <p:spPr>
              <a:xfrm>
                <a:off x="467544" y="1507889"/>
                <a:ext cx="1507983" cy="769441"/>
              </a:xfrm>
              <a:prstGeom prst="rect">
                <a:avLst/>
              </a:prstGeom>
            </p:spPr>
            <p:txBody>
              <a:bodyPr wrap="square">
                <a:spAutoFit/>
              </a:bodyPr>
              <a:lstStyle/>
              <a:p>
                <a:r>
                  <a:rPr lang="zh-CN" altLang="en-US" b="1" dirty="0">
                    <a:latin typeface="楷体" panose="02010609060101010101" pitchFamily="49" charset="-122"/>
                    <a:ea typeface="楷体" panose="02010609060101010101" pitchFamily="49" charset="-122"/>
                  </a:rPr>
                  <a:t>裤子的价格上衣的</a:t>
                </a:r>
                <a14:m>
                  <m:oMath xmlns:m="http://schemas.openxmlformats.org/officeDocument/2006/math">
                    <m:f>
                      <m:fPr>
                        <m:ctrlPr>
                          <a:rPr lang="en-US" altLang="zh-CN" b="1" i="1" smtClean="0">
                            <a:latin typeface="Cambria Math" panose="02040503050406030204"/>
                            <a:ea typeface="楷体" panose="02010609060101010101" pitchFamily="49" charset="-122"/>
                          </a:rPr>
                        </m:ctrlPr>
                      </m:fPr>
                      <m:num>
                        <m:r>
                          <a:rPr lang="en-US" altLang="zh-CN" b="1" i="1" smtClean="0">
                            <a:latin typeface="Cambria Math" panose="02040503050406030204"/>
                            <a:ea typeface="楷体" panose="02010609060101010101" pitchFamily="49" charset="-122"/>
                          </a:rPr>
                          <m:t>𝟏</m:t>
                        </m:r>
                      </m:num>
                      <m:den>
                        <m:r>
                          <a:rPr lang="en-US" altLang="zh-CN" b="1" i="1" smtClean="0">
                            <a:latin typeface="Cambria Math" panose="02040503050406030204"/>
                            <a:ea typeface="楷体" panose="02010609060101010101" pitchFamily="49" charset="-122"/>
                          </a:rPr>
                          <m:t>𝟑</m:t>
                        </m:r>
                      </m:den>
                    </m:f>
                    <m:r>
                      <a:rPr lang="zh-CN" altLang="en-US" b="1" i="1" smtClean="0">
                        <a:latin typeface="Cambria Math" panose="02040503050406030204"/>
                        <a:ea typeface="楷体" panose="02010609060101010101" pitchFamily="49" charset="-122"/>
                      </a:rPr>
                      <m:t>。</m:t>
                    </m:r>
                  </m:oMath>
                </a14:m>
                <a:endParaRPr lang="zh-CN" altLang="en-US" b="1" dirty="0">
                  <a:latin typeface="楷体" panose="02010609060101010101" pitchFamily="49" charset="-122"/>
                  <a:ea typeface="楷体" panose="02010609060101010101" pitchFamily="49" charset="-122"/>
                </a:endParaRPr>
              </a:p>
            </p:txBody>
          </p:sp>
        </mc:Choice>
        <mc:Fallback>
          <p:sp>
            <p:nvSpPr>
              <p:cNvPr id="7" name="矩形 6"/>
              <p:cNvSpPr>
                <a:spLocks noRot="1" noChangeAspect="1" noMove="1" noResize="1" noEditPoints="1" noAdjustHandles="1" noChangeArrowheads="1" noChangeShapeType="1" noTextEdit="1"/>
              </p:cNvSpPr>
              <p:nvPr/>
            </p:nvSpPr>
            <p:spPr>
              <a:xfrm>
                <a:off x="467544" y="1507889"/>
                <a:ext cx="1507983" cy="769441"/>
              </a:xfrm>
              <a:prstGeom prst="rect">
                <a:avLst/>
              </a:prstGeom>
              <a:blipFill rotWithShape="1">
                <a:blip r:embed="rId2"/>
                <a:stretch>
                  <a:fillRect l="-12" t="-52" r="3" b="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a:spLocks noChangeArrowheads="1"/>
              </p:cNvSpPr>
              <p:nvPr/>
            </p:nvSpPr>
            <p:spPr bwMode="auto">
              <a:xfrm>
                <a:off x="1531541" y="4500711"/>
                <a:ext cx="60324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400" b="1" dirty="0">
                    <a:latin typeface="楷体" panose="02010609060101010101" pitchFamily="49" charset="-122"/>
                    <a:ea typeface="楷体" panose="02010609060101010101" pitchFamily="49" charset="-122"/>
                  </a:rPr>
                  <a:t>答</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上衣的价格</a:t>
                </a:r>
                <a:r>
                  <a:rPr lang="en-US" altLang="zh-CN" sz="2400" b="1" dirty="0">
                    <a:latin typeface="楷体" panose="02010609060101010101" pitchFamily="49" charset="-122"/>
                    <a:ea typeface="楷体" panose="02010609060101010101" pitchFamily="49" charset="-122"/>
                  </a:rPr>
                  <a:t>240</a:t>
                </a:r>
                <a:r>
                  <a:rPr lang="zh-CN" altLang="en-US" sz="2400" b="1" dirty="0">
                    <a:latin typeface="楷体" panose="02010609060101010101" pitchFamily="49" charset="-122"/>
                    <a:ea typeface="楷体" panose="02010609060101010101" pitchFamily="49" charset="-122"/>
                  </a:rPr>
                  <a:t>元，裤子的价格</a:t>
                </a:r>
                <a14:m>
                  <m:oMath xmlns:m="http://schemas.openxmlformats.org/officeDocument/2006/math">
                    <m:r>
                      <a:rPr lang="zh-CN" altLang="en-US" sz="2400" b="1">
                        <a:latin typeface="Cambria Math" panose="02040503050406030204"/>
                        <a:ea typeface="楷体" panose="02010609060101010101" pitchFamily="49" charset="-122"/>
                      </a:rPr>
                      <m:t>是</m:t>
                    </m:r>
                  </m:oMath>
                </a14:m>
                <a:r>
                  <a:rPr lang="en-US" altLang="zh-CN" sz="2400" b="1" dirty="0">
                    <a:latin typeface="楷体" panose="02010609060101010101" pitchFamily="49" charset="-122"/>
                    <a:ea typeface="楷体" panose="02010609060101010101" pitchFamily="49" charset="-122"/>
                  </a:rPr>
                  <a:t>80</a:t>
                </a:r>
                <a:r>
                  <a:rPr lang="zh-CN" altLang="en-US" sz="2400" b="1" dirty="0">
                    <a:latin typeface="楷体" panose="02010609060101010101" pitchFamily="49" charset="-122"/>
                    <a:ea typeface="楷体" panose="02010609060101010101" pitchFamily="49" charset="-122"/>
                  </a:rPr>
                  <a:t>元</a:t>
                </a:r>
                <a:r>
                  <a:rPr lang="zh-CN"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bwMode="auto">
              <a:xfrm>
                <a:off x="1531541" y="4500711"/>
                <a:ext cx="6032421" cy="461665"/>
              </a:xfrm>
              <a:prstGeom prst="rect">
                <a:avLst/>
              </a:prstGeom>
              <a:blipFill rotWithShape="1">
                <a:blip r:embed="rId3"/>
                <a:stretch>
                  <a:fillRect l="-9" t="-101" r="-476" b="10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1535492" y="2591081"/>
                <a:ext cx="6802537" cy="625812"/>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解：设上衣的</a:t>
                </a:r>
                <a:r>
                  <a:rPr lang="zh-CN" altLang="en-US" sz="2400" b="1" dirty="0" smtClean="0">
                    <a:latin typeface="楷体" panose="02010609060101010101" pitchFamily="49" charset="-122"/>
                    <a:ea typeface="楷体" panose="02010609060101010101" pitchFamily="49" charset="-122"/>
                  </a:rPr>
                  <a:t>价格</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smtClean="0">
                    <a:latin typeface="楷体" panose="02010609060101010101" pitchFamily="49" charset="-122"/>
                    <a:ea typeface="楷体" panose="02010609060101010101" pitchFamily="49" charset="-122"/>
                  </a:rPr>
                  <a:t>元</a:t>
                </a:r>
                <a:r>
                  <a:rPr lang="zh-CN" altLang="en-US" sz="2400" b="1" dirty="0">
                    <a:latin typeface="楷体" panose="02010609060101010101" pitchFamily="49" charset="-122"/>
                    <a:ea typeface="楷体" panose="02010609060101010101" pitchFamily="49" charset="-122"/>
                  </a:rPr>
                  <a:t>，则裤子的价格</a:t>
                </a:r>
                <a14:m>
                  <m:oMath xmlns:m="http://schemas.openxmlformats.org/officeDocument/2006/math">
                    <m:r>
                      <a:rPr lang="zh-CN" altLang="en-US" sz="2400" b="1" i="0" smtClean="0">
                        <a:latin typeface="Cambria Math" panose="02040503050406030204"/>
                        <a:ea typeface="楷体" panose="02010609060101010101" pitchFamily="49" charset="-122"/>
                      </a:rPr>
                      <m:t>是</m:t>
                    </m:r>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a:ea typeface="楷体" panose="02010609060101010101" pitchFamily="49" charset="-122"/>
                          </a:rPr>
                          <m:t>𝟏</m:t>
                        </m:r>
                      </m:num>
                      <m:den>
                        <m:r>
                          <a:rPr lang="en-US" altLang="zh-CN" sz="2400" b="1" i="1">
                            <a:latin typeface="Cambria Math" panose="02040503050406030204"/>
                            <a:ea typeface="楷体" panose="02010609060101010101" pitchFamily="49" charset="-122"/>
                          </a:rPr>
                          <m:t>𝟑</m:t>
                        </m:r>
                      </m:den>
                    </m:f>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 x</a:t>
                </a:r>
                <a:r>
                  <a:rPr lang="zh-CN" altLang="en-US" sz="2400" b="1" dirty="0">
                    <a:latin typeface="楷体" panose="02010609060101010101" pitchFamily="49" charset="-122"/>
                    <a:ea typeface="楷体" panose="02010609060101010101" pitchFamily="49" charset="-122"/>
                  </a:rPr>
                  <a:t>元。</a:t>
                </a:r>
                <a:endParaRPr lang="zh-CN" altLang="en-US" sz="2400" b="1" dirty="0">
                  <a:latin typeface="楷体" panose="02010609060101010101" pitchFamily="49" charset="-122"/>
                  <a:ea typeface="楷体" panose="02010609060101010101" pitchFamily="49" charset="-122"/>
                </a:endParaRPr>
              </a:p>
            </p:txBody>
          </p:sp>
        </mc:Choice>
        <mc:Fallback>
          <p:sp>
            <p:nvSpPr>
              <p:cNvPr id="9" name="TextBox 8"/>
              <p:cNvSpPr txBox="1">
                <a:spLocks noRot="1" noChangeAspect="1" noMove="1" noResize="1" noEditPoints="1" noAdjustHandles="1" noChangeArrowheads="1" noChangeShapeType="1" noTextEdit="1"/>
              </p:cNvSpPr>
              <p:nvPr/>
            </p:nvSpPr>
            <p:spPr>
              <a:xfrm>
                <a:off x="1535492" y="2591081"/>
                <a:ext cx="6802537" cy="625812"/>
              </a:xfrm>
              <a:prstGeom prst="rect">
                <a:avLst/>
              </a:prstGeom>
              <a:blipFill rotWithShape="1">
                <a:blip r:embed="rId4"/>
                <a:stretch>
                  <a:fillRect l="-1" t="-45" r="7" b="9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TextBox 9"/>
              <p:cNvSpPr txBox="1"/>
              <p:nvPr/>
            </p:nvSpPr>
            <p:spPr>
              <a:xfrm>
                <a:off x="1954140" y="3017083"/>
                <a:ext cx="2232248" cy="619913"/>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𝟏</m:t>
                        </m:r>
                      </m:num>
                      <m:den>
                        <m:r>
                          <a:rPr lang="en-US" altLang="zh-CN" sz="2400" b="1" i="1" dirty="0" smtClean="0">
                            <a:latin typeface="Cambria Math" panose="02040503050406030204"/>
                            <a:ea typeface="楷体" panose="02010609060101010101" pitchFamily="49" charset="-122"/>
                          </a:rPr>
                          <m:t>𝟑</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320</a:t>
                </a:r>
                <a:endParaRPr lang="zh-CN" altLang="en-US" sz="2400" b="1" dirty="0">
                  <a:latin typeface="楷体" panose="02010609060101010101" pitchFamily="49" charset="-122"/>
                  <a:ea typeface="楷体" panose="02010609060101010101" pitchFamily="49" charset="-122"/>
                </a:endParaRPr>
              </a:p>
            </p:txBody>
          </p:sp>
        </mc:Choice>
        <mc:Fallback>
          <p:sp>
            <p:nvSpPr>
              <p:cNvPr id="10" name="TextBox 9"/>
              <p:cNvSpPr txBox="1">
                <a:spLocks noRot="1" noChangeAspect="1" noMove="1" noResize="1" noEditPoints="1" noAdjustHandles="1" noChangeArrowheads="1" noChangeShapeType="1" noTextEdit="1"/>
              </p:cNvSpPr>
              <p:nvPr/>
            </p:nvSpPr>
            <p:spPr>
              <a:xfrm>
                <a:off x="1954140" y="3017083"/>
                <a:ext cx="2232248" cy="619913"/>
              </a:xfrm>
              <a:prstGeom prst="rect">
                <a:avLst/>
              </a:prstGeom>
              <a:blipFill rotWithShape="1">
                <a:blip r:embed="rId5"/>
                <a:stretch>
                  <a:fillRect l="-11" t="-32" r="21" b="5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TextBox 10"/>
              <p:cNvSpPr txBox="1"/>
              <p:nvPr/>
            </p:nvSpPr>
            <p:spPr>
              <a:xfrm>
                <a:off x="2627784" y="3587829"/>
                <a:ext cx="1710493" cy="619913"/>
              </a:xfrm>
              <a:prstGeom prst="rect">
                <a:avLst/>
              </a:prstGeom>
              <a:noFill/>
            </p:spPr>
            <p:txBody>
              <a:bodyPr wrap="square" rtlCol="0">
                <a:spAutoFit/>
              </a:bodyPr>
              <a:lstStyle/>
              <a:p>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𝟒</m:t>
                        </m:r>
                      </m:num>
                      <m:den>
                        <m:r>
                          <a:rPr lang="en-US" altLang="zh-CN" sz="2400" b="1" i="1" dirty="0" smtClean="0">
                            <a:latin typeface="Cambria Math" panose="02040503050406030204"/>
                            <a:ea typeface="楷体" panose="02010609060101010101" pitchFamily="49" charset="-122"/>
                          </a:rPr>
                          <m:t>𝟑</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320</a:t>
                </a:r>
                <a:endParaRPr lang="zh-CN" altLang="en-US" sz="2400" b="1" dirty="0">
                  <a:latin typeface="楷体" panose="02010609060101010101" pitchFamily="49" charset="-122"/>
                  <a:ea typeface="楷体" panose="02010609060101010101" pitchFamily="49" charset="-122"/>
                </a:endParaRPr>
              </a:p>
            </p:txBody>
          </p:sp>
        </mc:Choice>
        <mc:Fallback>
          <p:sp>
            <p:nvSpPr>
              <p:cNvPr id="11" name="TextBox 10"/>
              <p:cNvSpPr txBox="1">
                <a:spLocks noRot="1" noChangeAspect="1" noMove="1" noResize="1" noEditPoints="1" noAdjustHandles="1" noChangeArrowheads="1" noChangeShapeType="1" noTextEdit="1"/>
              </p:cNvSpPr>
              <p:nvPr/>
            </p:nvSpPr>
            <p:spPr>
              <a:xfrm>
                <a:off x="2627784" y="3587829"/>
                <a:ext cx="1710493" cy="619913"/>
              </a:xfrm>
              <a:prstGeom prst="rect">
                <a:avLst/>
              </a:prstGeom>
              <a:blipFill rotWithShape="1">
                <a:blip r:embed="rId6"/>
                <a:stretch>
                  <a:fillRect l="-9" t="-13" r="35" b="37"/>
                </a:stretch>
              </a:blipFill>
            </p:spPr>
            <p:txBody>
              <a:bodyPr/>
              <a:lstStyle/>
              <a:p>
                <a:r>
                  <a:rPr lang="zh-CN" altLang="en-US">
                    <a:noFill/>
                  </a:rPr>
                  <a:t> </a:t>
                </a:r>
              </a:p>
            </p:txBody>
          </p:sp>
        </mc:Fallback>
      </mc:AlternateContent>
      <p:sp>
        <p:nvSpPr>
          <p:cNvPr id="12" name="TextBox 11"/>
          <p:cNvSpPr txBox="1"/>
          <p:nvPr/>
        </p:nvSpPr>
        <p:spPr>
          <a:xfrm>
            <a:off x="2741810" y="4083918"/>
            <a:ext cx="1710493" cy="461665"/>
          </a:xfrm>
          <a:prstGeom prst="rect">
            <a:avLst/>
          </a:prstGeom>
          <a:noFill/>
        </p:spPr>
        <p:txBody>
          <a:bodyPr wrap="square" rtlCol="0">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240</a:t>
            </a:r>
            <a:endParaRPr lang="zh-CN" altLang="en-US" sz="2400" b="1" dirty="0">
              <a:solidFill>
                <a:srgbClr val="FF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3" name="TextBox 12"/>
              <p:cNvSpPr txBox="1"/>
              <p:nvPr/>
            </p:nvSpPr>
            <p:spPr>
              <a:xfrm>
                <a:off x="4936761" y="3282040"/>
                <a:ext cx="3886563" cy="625812"/>
              </a:xfrm>
              <a:prstGeom prst="rect">
                <a:avLst/>
              </a:prstGeom>
              <a:noFill/>
            </p:spPr>
            <p:txBody>
              <a:bodyPr wrap="square" rtlCol="0">
                <a:spAutoFit/>
              </a:bodyPr>
              <a:lstStyle/>
              <a:p>
                <a14:m>
                  <m:oMath xmlns:m="http://schemas.openxmlformats.org/officeDocument/2006/math">
                    <m:f>
                      <m:fPr>
                        <m:ctrlPr>
                          <a:rPr lang="en-US" altLang="zh-CN" sz="2400" b="1" i="1" dirty="0" smtClean="0">
                            <a:latin typeface="Cambria Math" panose="02040503050406030204"/>
                            <a:ea typeface="楷体" panose="02010609060101010101" pitchFamily="49" charset="-122"/>
                          </a:rPr>
                        </m:ctrlPr>
                      </m:fPr>
                      <m:num>
                        <m:r>
                          <a:rPr lang="en-US" altLang="zh-CN" sz="2400" b="1" i="1" dirty="0" smtClean="0">
                            <a:latin typeface="Cambria Math" panose="02040503050406030204"/>
                            <a:ea typeface="楷体" panose="02010609060101010101" pitchFamily="49" charset="-122"/>
                          </a:rPr>
                          <m:t>𝟏</m:t>
                        </m:r>
                      </m:num>
                      <m:den>
                        <m:r>
                          <a:rPr lang="en-US" altLang="zh-CN" sz="2400" b="1" i="1" dirty="0" smtClean="0">
                            <a:latin typeface="Cambria Math" panose="02040503050406030204"/>
                            <a:ea typeface="楷体" panose="02010609060101010101" pitchFamily="49" charset="-122"/>
                          </a:rPr>
                          <m:t>𝟑</m:t>
                        </m:r>
                      </m:den>
                    </m:f>
                    <m:r>
                      <a:rPr lang="en-US" altLang="zh-CN" sz="2400" b="1" i="1" dirty="0" smtClean="0">
                        <a:latin typeface="Cambria Math" panose="02040503050406030204"/>
                        <a:ea typeface="楷体" panose="02010609060101010101" pitchFamily="49" charset="-122"/>
                      </a:rPr>
                      <m:t> </m:t>
                    </m:r>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 </a:t>
                </a:r>
                <a:r>
                  <a:rPr lang="zh-CN" altLang="en-US" sz="2400" b="1" dirty="0" smtClean="0">
                    <a:latin typeface="楷体" panose="02010609060101010101" pitchFamily="49" charset="-122"/>
                    <a:ea typeface="楷体" panose="02010609060101010101" pitchFamily="49" charset="-122"/>
                  </a:rPr>
                  <a:t>＝</a:t>
                </a:r>
                <a:r>
                  <a:rPr lang="en-US" altLang="zh-CN" sz="2400" b="1" dirty="0" smtClean="0">
                    <a:ea typeface="楷体" panose="02010609060101010101" pitchFamily="49" charset="-122"/>
                  </a:rPr>
                  <a:t> </a:t>
                </a:r>
                <a14:m>
                  <m:oMath xmlns:m="http://schemas.openxmlformats.org/officeDocument/2006/math">
                    <m:f>
                      <m:fPr>
                        <m:ctrlPr>
                          <a:rPr lang="en-US" altLang="zh-CN" sz="2400" b="1" i="1" dirty="0">
                            <a:latin typeface="Cambria Math" panose="02040503050406030204"/>
                            <a:ea typeface="楷体" panose="02010609060101010101" pitchFamily="49" charset="-122"/>
                          </a:rPr>
                        </m:ctrlPr>
                      </m:fPr>
                      <m:num>
                        <m:r>
                          <a:rPr lang="en-US" altLang="zh-CN" sz="2400" b="1" i="1" dirty="0">
                            <a:latin typeface="Cambria Math" panose="02040503050406030204"/>
                            <a:ea typeface="楷体" panose="02010609060101010101" pitchFamily="49" charset="-122"/>
                          </a:rPr>
                          <m:t>𝟏</m:t>
                        </m:r>
                      </m:num>
                      <m:den>
                        <m:r>
                          <a:rPr lang="en-US" altLang="zh-CN" sz="2400" b="1" i="1" dirty="0">
                            <a:latin typeface="Cambria Math" panose="02040503050406030204"/>
                            <a:ea typeface="楷体" panose="02010609060101010101" pitchFamily="49" charset="-122"/>
                          </a:rPr>
                          <m:t>𝟑</m:t>
                        </m:r>
                      </m:den>
                    </m:f>
                    <m:r>
                      <a:rPr lang="en-US" altLang="zh-CN" sz="2400" b="1" i="1" dirty="0" smtClean="0">
                        <a:latin typeface="Cambria Math" panose="02040503050406030204"/>
                        <a:ea typeface="楷体" panose="02010609060101010101" pitchFamily="49" charset="-122"/>
                      </a:rPr>
                      <m:t>×</m:t>
                    </m:r>
                    <m:r>
                      <a:rPr lang="en-US" altLang="zh-CN" sz="2400" b="1" i="1" dirty="0" smtClean="0">
                        <a:latin typeface="Cambria Math" panose="02040503050406030204"/>
                        <a:ea typeface="楷体" panose="02010609060101010101" pitchFamily="49" charset="-122"/>
                      </a:rPr>
                      <m:t>𝟐𝟒𝟎</m:t>
                    </m:r>
                    <m:r>
                      <a:rPr lang="zh-CN" altLang="en-US" sz="2400" b="1" i="1" dirty="0" smtClean="0">
                        <a:latin typeface="Cambria Math" panose="02040503050406030204"/>
                        <a:ea typeface="楷体" panose="02010609060101010101" pitchFamily="49" charset="-122"/>
                      </a:rPr>
                      <m:t>＝</m:t>
                    </m:r>
                    <m:r>
                      <a:rPr lang="en-US" altLang="zh-CN" sz="2400" b="1" i="1" dirty="0" smtClean="0">
                        <a:solidFill>
                          <a:srgbClr val="FF0000"/>
                        </a:solidFill>
                        <a:latin typeface="Cambria Math" panose="02040503050406030204"/>
                        <a:ea typeface="楷体" panose="02010609060101010101" pitchFamily="49" charset="-122"/>
                      </a:rPr>
                      <m:t>𝟖𝟎</m:t>
                    </m:r>
                    <m:r>
                      <a:rPr lang="zh-CN" altLang="en-US" sz="2400" b="1" i="1" dirty="0">
                        <a:solidFill>
                          <a:srgbClr val="FF0000"/>
                        </a:solidFill>
                        <a:latin typeface="Cambria Math" panose="02040503050406030204"/>
                        <a:ea typeface="楷体" panose="02010609060101010101" pitchFamily="49" charset="-122"/>
                      </a:rPr>
                      <m:t>（</m:t>
                    </m:r>
                    <m:r>
                      <a:rPr lang="zh-CN" altLang="en-US" sz="2400" b="1" i="1" dirty="0" smtClean="0">
                        <a:solidFill>
                          <a:srgbClr val="FF0000"/>
                        </a:solidFill>
                        <a:latin typeface="Cambria Math" panose="02040503050406030204"/>
                        <a:ea typeface="楷体" panose="02010609060101010101" pitchFamily="49" charset="-122"/>
                      </a:rPr>
                      <m:t>元</m:t>
                    </m:r>
                    <m:r>
                      <a:rPr lang="zh-CN" altLang="en-US" sz="2400" b="1" i="1" dirty="0">
                        <a:solidFill>
                          <a:srgbClr val="FF0000"/>
                        </a:solidFill>
                        <a:latin typeface="Cambria Math" panose="02040503050406030204"/>
                        <a:ea typeface="楷体" panose="02010609060101010101" pitchFamily="49" charset="-122"/>
                      </a:rPr>
                      <m:t>）</m:t>
                    </m:r>
                  </m:oMath>
                </a14:m>
                <a:endParaRPr lang="zh-CN" altLang="en-US" sz="2400" b="1" dirty="0">
                  <a:latin typeface="楷体" panose="02010609060101010101" pitchFamily="49" charset="-122"/>
                  <a:ea typeface="楷体" panose="02010609060101010101" pitchFamily="49" charset="-122"/>
                </a:endParaRPr>
              </a:p>
            </p:txBody>
          </p:sp>
        </mc:Choice>
        <mc:Fallback>
          <p:sp>
            <p:nvSpPr>
              <p:cNvPr id="13" name="TextBox 12"/>
              <p:cNvSpPr txBox="1">
                <a:spLocks noRot="1" noChangeAspect="1" noMove="1" noResize="1" noEditPoints="1" noAdjustHandles="1" noChangeArrowheads="1" noChangeShapeType="1" noTextEdit="1"/>
              </p:cNvSpPr>
              <p:nvPr/>
            </p:nvSpPr>
            <p:spPr>
              <a:xfrm>
                <a:off x="4936761" y="3282040"/>
                <a:ext cx="3886563" cy="625812"/>
              </a:xfrm>
              <a:prstGeom prst="rect">
                <a:avLst/>
              </a:prstGeom>
              <a:blipFill rotWithShape="1">
                <a:blip r:embed="rId7"/>
                <a:stretch>
                  <a:fillRect l="-7" t="-58" r="16" b="1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90000"/>
          </a:schemeClr>
        </a:solidFill>
        <a:ln w="12700" cmpd="sng">
          <a:solidFill>
            <a:schemeClr val="accent1">
              <a:shade val="50000"/>
            </a:schemeClr>
          </a:solidFill>
          <a:prstDash val="solid"/>
        </a:ln>
      </a:spPr>
      <a:bodyPr rtlCol="0" anchor="ctr"/>
      <a:lstStyle>
        <a:defPPr algn="l">
          <a:def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2031</Words>
  <Application>WPS 演示</Application>
  <PresentationFormat>全屏显示(16:9)</PresentationFormat>
  <Paragraphs>237</Paragraphs>
  <Slides>14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Arial</vt:lpstr>
      <vt:lpstr>宋体</vt:lpstr>
      <vt:lpstr>Wingdings</vt:lpstr>
      <vt:lpstr>楷体_GB2312</vt:lpstr>
      <vt:lpstr>黑体</vt:lpstr>
      <vt:lpstr>Calibri</vt:lpstr>
      <vt:lpstr>幼圆</vt:lpstr>
      <vt:lpstr>楷体</vt:lpstr>
      <vt:lpstr>Cambria Math</vt:lpstr>
      <vt:lpstr>Times New Roman</vt:lpstr>
      <vt:lpstr>微软雅黑</vt:lpstr>
      <vt:lpstr>华文新魏</vt:lpstr>
      <vt:lpstr>等线</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346</cp:revision>
  <dcterms:created xsi:type="dcterms:W3CDTF">2018-09-11T05:46:00Z</dcterms:created>
  <dcterms:modified xsi:type="dcterms:W3CDTF">2023-08-29T01:03:51Z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994FBEA0DDD9439189FD67E9F602E267_12</vt:lpwstr>
  </property>
</Properties>
</file>