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6" r:id="rId3"/>
    <p:sldMasterId id="2147483702" r:id="rId4"/>
    <p:sldMasterId id="2147483713" r:id="rId5"/>
  </p:sldMasterIdLst>
  <p:notesMasterIdLst>
    <p:notesMasterId r:id="rId25"/>
  </p:notesMasterIdLst>
  <p:sldIdLst>
    <p:sldId id="256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58" r:id="rId17"/>
    <p:sldId id="357" r:id="rId18"/>
    <p:sldId id="344" r:id="rId19"/>
    <p:sldId id="345" r:id="rId20"/>
    <p:sldId id="346" r:id="rId21"/>
    <p:sldId id="347" r:id="rId22"/>
    <p:sldId id="353" r:id="rId23"/>
    <p:sldId id="271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80DA3"/>
    <a:srgbClr val="17D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0" d="100"/>
          <a:sy n="110" d="100"/>
        </p:scale>
        <p:origin x="-96" y="-222"/>
      </p:cViewPr>
      <p:guideLst>
        <p:guide orient="horz" pos="1655"/>
        <p:guide pos="28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3456-E696-4D65-8667-EB399270AB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D34C6-842D-4448-B557-4B1FFC5073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811DE9E-3902-4C91-9B49-EF631E91D9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3F2528B-0EDF-4B37-BA61-4A90F8FD68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238A2D3-F5D2-44C9-8302-B18F04B49C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3C7A597-14CF-4DF1-BE41-040F6FAFD2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559C434-CDFC-4F8E-8ADE-86CD16E7A6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C974358-4108-4397-ADFF-EEF86CEC96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0A3658A-23B6-419D-81D4-6B253336C4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24AB549-B067-4A65-9AAF-EC52849825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A93B8FA-8C59-41FC-A28F-888F9566CB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2D5BFCB-55DA-4DC3-AEB7-20EBBD3215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B2A4E4E-4092-469E-A6BC-7223B6B18D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17AB44C-79D8-47FB-98E8-A6E5F808C7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2353307-41A9-4082-B488-82FB2FF65F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BBF935E-D5A2-473F-9E2B-2BACBF4B99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A7CF1A9-89BE-4E88-B30E-CAEA78E040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AE2F47-CE03-4F73-8663-3AA01556D1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3" Type="http://schemas.openxmlformats.org/officeDocument/2006/relationships/theme" Target="../theme/theme1.xml"/><Relationship Id="rId32" Type="http://schemas.openxmlformats.org/officeDocument/2006/relationships/image" Target="../media/image4.png"/><Relationship Id="rId31" Type="http://schemas.openxmlformats.org/officeDocument/2006/relationships/slide" Target="../slides/slide1.xml"/><Relationship Id="rId30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2.png"/><Relationship Id="rId28" Type="http://schemas.openxmlformats.org/officeDocument/2006/relationships/image" Target="../media/image1.png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2.xml"/><Relationship Id="rId24" Type="http://schemas.openxmlformats.org/officeDocument/2006/relationships/slideLayout" Target="../slideLayouts/slideLayout51.xml"/><Relationship Id="rId23" Type="http://schemas.openxmlformats.org/officeDocument/2006/relationships/slideLayout" Target="../slideLayouts/slideLayout50.xml"/><Relationship Id="rId22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47.xml"/><Relationship Id="rId2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1.xml"/><Relationship Id="rId8" Type="http://schemas.openxmlformats.org/officeDocument/2006/relationships/slideLayout" Target="../slideLayouts/slideLayout60.xml"/><Relationship Id="rId7" Type="http://schemas.openxmlformats.org/officeDocument/2006/relationships/slideLayout" Target="../slideLayouts/slideLayout59.xml"/><Relationship Id="rId6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62.xml"/><Relationship Id="rId1" Type="http://schemas.openxmlformats.org/officeDocument/2006/relationships/slideLayout" Target="../slideLayouts/slideLayout5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1.xml"/><Relationship Id="rId8" Type="http://schemas.openxmlformats.org/officeDocument/2006/relationships/slideLayout" Target="../slideLayouts/slideLayout70.xml"/><Relationship Id="rId7" Type="http://schemas.openxmlformats.org/officeDocument/2006/relationships/slideLayout" Target="../slideLayouts/slideLayout69.xml"/><Relationship Id="rId6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4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72.xml"/><Relationship Id="rId1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29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30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179705" y="93980"/>
            <a:ext cx="18000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比的基本性质和化简比</a:t>
            </a:r>
            <a:endParaRPr lang="zh-CN" altLang="en-US"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31" action="ppaction://hlinksldjump"/>
            </p:cNvPr>
            <p:cNvPicPr>
              <a:picLocks noChangeAspect="1"/>
            </p:cNvPicPr>
            <p:nvPr/>
          </p:nvPicPr>
          <p:blipFill>
            <a:blip r:embed="rId32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31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  <p:sldLayoutId id="2147483695" r:id="rId19"/>
    <p:sldLayoutId id="2147483696" r:id="rId20"/>
    <p:sldLayoutId id="2147483697" r:id="rId21"/>
    <p:sldLayoutId id="2147483698" r:id="rId22"/>
    <p:sldLayoutId id="2147483699" r:id="rId23"/>
    <p:sldLayoutId id="2147483700" r:id="rId24"/>
    <p:sldLayoutId id="2147483701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7" Type="http://schemas.openxmlformats.org/officeDocument/2006/relationships/image" Target="../media/image6.png"/><Relationship Id="rId6" Type="http://schemas.openxmlformats.org/officeDocument/2006/relationships/slide" Target="slide12.xml"/><Relationship Id="rId5" Type="http://schemas.openxmlformats.org/officeDocument/2006/relationships/slide" Target="slide1.xml"/><Relationship Id="rId4" Type="http://schemas.openxmlformats.org/officeDocument/2006/relationships/slide" Target="slide19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7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27.png"/><Relationship Id="rId1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0"/>
            <a:ext cx="3492752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62548"/>
              <a:ext cx="3275856" cy="277198"/>
              <a:chOff x="0" y="62548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62548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15169" y="1626179"/>
            <a:ext cx="6294032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4800" b="1" dirty="0"/>
              <a:t>比的基本性质和化简比</a:t>
            </a:r>
            <a:endParaRPr lang="zh-CN" altLang="en-US" sz="4800" b="1" dirty="0">
              <a:latin typeface="宋体" panose="02010600030101010101" pitchFamily="2" charset="-122"/>
            </a:endParaRPr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3729226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chemeClr val="tx2"/>
                </a:solidFill>
              </a:rPr>
              <a:t>比和按比例分配</a:t>
            </a:r>
            <a:endParaRPr lang="zh-CN" altLang="en-US" sz="40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8468" cy="6251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标注 13"/>
          <p:cNvSpPr/>
          <p:nvPr/>
        </p:nvSpPr>
        <p:spPr>
          <a:xfrm>
            <a:off x="3874459" y="4270215"/>
            <a:ext cx="3721877" cy="576064"/>
          </a:xfrm>
          <a:prstGeom prst="wedgeRoundRectCallout">
            <a:avLst>
              <a:gd name="adj1" fmla="val -38848"/>
              <a:gd name="adj2" fmla="val -82358"/>
              <a:gd name="adj3" fmla="val 16667"/>
            </a:avLst>
          </a:prstGeom>
          <a:solidFill>
            <a:srgbClr val="92D050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同时乘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的最小公倍数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39751" y="483518"/>
            <a:ext cx="20160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解题过程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025451" y="2484065"/>
            <a:ext cx="19623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⑴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15∶12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12889" y="1529958"/>
            <a:ext cx="6409568" cy="95410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比的前项和后项同时乘或除以相同的数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(0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除外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比值不变。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035006" y="856150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的基本性质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1187624" y="3559764"/>
                <a:ext cx="1368153" cy="721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</a:rPr>
                          <m:t>𝟔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3559764"/>
                <a:ext cx="1368153" cy="721031"/>
              </a:xfrm>
              <a:prstGeom prst="rect">
                <a:avLst/>
              </a:prstGeom>
              <a:blipFill rotWithShape="1">
                <a:blip r:embed="rId1"/>
                <a:stretch>
                  <a:fillRect l="-13" t="-82" r="39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圆角矩形标注 1"/>
          <p:cNvSpPr/>
          <p:nvPr/>
        </p:nvSpPr>
        <p:spPr>
          <a:xfrm>
            <a:off x="4441764" y="3072970"/>
            <a:ext cx="4392488" cy="519953"/>
          </a:xfrm>
          <a:prstGeom prst="wedgeRoundRectCallout">
            <a:avLst>
              <a:gd name="adj1" fmla="val -53996"/>
              <a:gd name="adj2" fmla="val -45880"/>
              <a:gd name="adj3" fmla="val 16667"/>
            </a:avLst>
          </a:prstGeom>
          <a:solidFill>
            <a:srgbClr val="92D050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同时除以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的最大公约数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771800" y="2607176"/>
            <a:ext cx="3168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=(15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÷3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)∶(12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÷3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768323" y="2603449"/>
            <a:ext cx="12241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=5∶4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2167383" y="3536067"/>
                <a:ext cx="2836665" cy="676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dirty="0" smtClean="0">
                          <a:latin typeface="Cambria Math" panose="02040503050406030204"/>
                          <a:ea typeface="Cambria Math" panose="02040503050406030204"/>
                        </a:rPr>
                        <m:t>=(</m:t>
                      </m:r>
                      <m:f>
                        <m:fPr>
                          <m:ctrlPr>
                            <a:rPr lang="en-US" altLang="zh-CN" sz="2000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sz="20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m:rPr>
                          <m:nor/>
                        </m:rPr>
                        <a:rPr lang="en-US" altLang="zh-CN" sz="2000" b="1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mbria Math" panose="02040503050406030204"/>
                          <a:cs typeface="Times New Roman" panose="02020603050405020304" pitchFamily="18" charset="0"/>
                        </a:rPr>
                        <m:t>12</m:t>
                      </m:r>
                      <m:r>
                        <m:rPr>
                          <m:nor/>
                        </m:rPr>
                        <a:rPr lang="en-US" altLang="zh-CN" sz="2000" b="1" i="0" smtClean="0">
                          <a:latin typeface="Times New Roman" panose="02020603050405020304" pitchFamily="18" charset="0"/>
                          <a:ea typeface="Cambria Math" panose="02040503050406030204"/>
                          <a:cs typeface="Times New Roman" panose="020206030504050203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zh-CN" altLang="en-US" sz="20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∶</m:t>
                      </m:r>
                      <m:r>
                        <a:rPr lang="en-US" altLang="zh-CN" sz="2000" b="1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(</m:t>
                      </m:r>
                      <m:f>
                        <m:fPr>
                          <m:ctrlPr>
                            <a:rPr lang="en-US" altLang="zh-CN" sz="2000" b="1" i="1" dirty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dirty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000" b="1" i="1" dirty="0"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1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𝟏𝟐</m:t>
                      </m:r>
                      <m:r>
                        <a:rPr lang="en-US" altLang="zh-CN" sz="2000" b="1" i="1" dirty="0" smtClean="0">
                          <a:latin typeface="Cambria Math" panose="02040503050406030204"/>
                          <a:ea typeface="Cambria Math" panose="02040503050406030204"/>
                        </a:rPr>
                        <m:t>)</m:t>
                      </m:r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7383" y="3536067"/>
                <a:ext cx="2836665" cy="676852"/>
              </a:xfrm>
              <a:prstGeom prst="rect">
                <a:avLst/>
              </a:prstGeom>
              <a:blipFill rotWithShape="1">
                <a:blip r:embed="rId2"/>
                <a:stretch>
                  <a:fillRect l="-5" t="-57" r="9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4788024" y="3689699"/>
                <a:ext cx="16949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𝟑</m:t>
                    </m:r>
                    <m:r>
                      <m:rPr>
                        <m:nor/>
                      </m:rPr>
                      <a:rPr lang="zh-CN" altLang="en-US" sz="28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∶</m:t>
                    </m:r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3689699"/>
                <a:ext cx="1694982" cy="523220"/>
              </a:xfrm>
              <a:prstGeom prst="rect">
                <a:avLst/>
              </a:prstGeom>
              <a:blipFill rotWithShape="1">
                <a:blip r:embed="rId3"/>
                <a:stretch>
                  <a:fillRect l="-7" t="-67" r="17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/>
      <p:bldP spid="9" grpId="0"/>
      <p:bldP spid="10" grpId="0" animBg="1"/>
      <p:bldP spid="12" grpId="0"/>
      <p:bldP spid="13" grpId="0"/>
      <p:bldP spid="2" grpId="0" animBg="1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39750" y="555526"/>
            <a:ext cx="41762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求比值和化简比的区别。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94435" y="1275606"/>
            <a:ext cx="82073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意义不同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求比值是比的前项除以后项所得的商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化简比是把比化成最简整数比。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29191" y="2229412"/>
            <a:ext cx="82073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运算方法不同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求比值是前项除以后项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化简比是根据比的基本性质进行运算。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94435" y="3291830"/>
            <a:ext cx="82073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结果的含义不同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求比值的结果是一个数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化简比的结果是一个比。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1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charset="-122"/>
              <a:cs typeface="Times New Roman" panose="02020603050405020304" pitchFamily="18" charset="0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66" y="120231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Documents and Settings\Administrator\桌面\6年级\p002-03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23709"/>
            <a:ext cx="1296144" cy="577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771800" y="947738"/>
            <a:ext cx="51845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把下面的比化成最简整数比。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808788" y="1519449"/>
                <a:ext cx="5769342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200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   </a:t>
                </a:r>
                <a:r>
                  <a:rPr lang="en-US" altLang="zh-CN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1.8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2.7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8788" y="1519449"/>
                <a:ext cx="5769342" cy="712631"/>
              </a:xfrm>
              <a:prstGeom prst="rect">
                <a:avLst/>
              </a:prstGeom>
              <a:blipFill rotWithShape="1">
                <a:blip r:embed="rId4"/>
                <a:stretch>
                  <a:fillRect l="-5" t="-74" r="1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686067" y="2148434"/>
            <a:ext cx="867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75656" y="2264554"/>
            <a:ext cx="6948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4=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200÷4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）∶（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4÷4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=50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1404511" y="2931790"/>
                <a:ext cx="770399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1.8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2.7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zh-CN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1.8×10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∶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2.7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×10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=18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27</a:t>
                </a:r>
                <a:endParaRPr lang="en-US" altLang="zh-CN" sz="28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Cambria Math" panose="02040503050406030204"/>
                  <a:cs typeface="Times New Roman" panose="020206030504050203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m:rPr>
                          <m:nor/>
                        </m:rPr>
                        <a:rPr lang="zh-CN" altLang="en-US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（</m:t>
                      </m:r>
                      <m:r>
                        <m:rPr>
                          <m:nor/>
                        </m:rPr>
                        <a:rPr lang="en-US" altLang="zh-CN" sz="2800" b="1" i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18</m:t>
                      </m:r>
                      <m:r>
                        <m:rPr>
                          <m:nor/>
                        </m:rP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÷</m:t>
                      </m:r>
                      <m:r>
                        <m:rPr>
                          <m:nor/>
                        </m:rPr>
                        <a:rPr lang="en-US" altLang="zh-CN" sz="2800" b="1" i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9</m:t>
                      </m:r>
                      <m:r>
                        <m:rPr>
                          <m:nor/>
                        </m:rPr>
                        <a:rPr lang="zh-CN" altLang="en-US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）</m:t>
                      </m:r>
                      <m:r>
                        <m:rPr>
                          <m:nor/>
                        </m:rPr>
                        <a:rPr lang="zh-CN" altLang="en-US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∶</m:t>
                      </m:r>
                      <m:r>
                        <m:rPr>
                          <m:nor/>
                        </m:rPr>
                        <a:rPr lang="zh-CN" altLang="en-US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（</m:t>
                      </m:r>
                      <m:r>
                        <m:rPr>
                          <m:nor/>
                        </m:rPr>
                        <a:rPr lang="en-US" altLang="zh-CN" sz="2800" b="1" i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27</m:t>
                      </m:r>
                      <m:r>
                        <m:rPr>
                          <m:nor/>
                        </m:rP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÷</m:t>
                      </m:r>
                      <m:r>
                        <m:rPr>
                          <m:nor/>
                        </m:rPr>
                        <a:rPr lang="en-US" altLang="zh-CN" sz="2800" b="1" i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9</m:t>
                      </m:r>
                      <m:r>
                        <m:rPr>
                          <m:nor/>
                        </m:rPr>
                        <a:rPr lang="zh-CN" altLang="en-US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）</m:t>
                      </m:r>
                      <m:r>
                        <m:rPr>
                          <m:nor/>
                        </m:rP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altLang="zh-CN" sz="2800" b="1" i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2</m:t>
                      </m:r>
                      <m:r>
                        <m:rPr>
                          <m:nor/>
                        </m:rPr>
                        <a:rPr lang="zh-CN" altLang="en-US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∶</m:t>
                      </m:r>
                      <m:r>
                        <m:rPr>
                          <m:nor/>
                        </m:rPr>
                        <a:rPr lang="en-US" altLang="zh-CN" sz="2800" b="1" i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3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4511" y="2931790"/>
                <a:ext cx="7703993" cy="954107"/>
              </a:xfrm>
              <a:prstGeom prst="rect">
                <a:avLst/>
              </a:prstGeom>
              <a:blipFill rotWithShape="1">
                <a:blip r:embed="rId5"/>
                <a:stretch>
                  <a:fillRect l="-7" t="-66" r="1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1362146" y="3939902"/>
                <a:ext cx="6052424" cy="737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  <m:r>
                      <m:rPr>
                        <m:nor/>
                      </m:rPr>
                      <a:rPr lang="zh-CN" altLang="en-US" sz="28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∶</m:t>
                    </m:r>
                    <m:f>
                      <m:fPr>
                        <m:ctrlPr>
                          <a:rPr lang="en-US" altLang="zh-CN" sz="2800" b="1" i="1" dirty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d>
                      <m:dPr>
                        <m:begChr m:val="（"/>
                        <m:endChr m:val="）"/>
                        <m:ctrlPr>
                          <a:rPr lang="zh-CN" alt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×</m:t>
                        </m:r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e>
                    </m:d>
                    <m:r>
                      <m:rPr>
                        <m:nor/>
                      </m:rPr>
                      <a: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∶</m:t>
                    </m:r>
                    <m:r>
                      <a:rPr lang="zh-CN" altLang="en-US" sz="2800" b="1" i="1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（</m:t>
                    </m:r>
                    <m:f>
                      <m:fPr>
                        <m:ctrl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r>
                      <a:rPr lang="en-US" altLang="zh-CN" sz="2800" b="1" i="1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𝟒</m:t>
                    </m:r>
                    <m:r>
                      <a:rPr lang="zh-CN" altLang="en-US" sz="2800" b="1" i="1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）</m:t>
                    </m:r>
                    <m:r>
                      <a:rPr lang="en-US" altLang="zh-CN" sz="2800" b="1" i="1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r>
                      <a:rPr lang="en-US" altLang="zh-CN" sz="2800" b="1" i="1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𝟐</m:t>
                    </m:r>
                    <m:r>
                      <m:rPr>
                        <m:nor/>
                      </m:rPr>
                      <a:rPr lang="zh-CN" altLang="en-US" sz="28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∶</m:t>
                    </m:r>
                    <m:r>
                      <a:rPr lang="en-US" altLang="zh-CN" sz="2800" b="1" i="1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𝟏</m:t>
                    </m:r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2146" y="3939902"/>
                <a:ext cx="6052424" cy="737189"/>
              </a:xfrm>
              <a:prstGeom prst="rect">
                <a:avLst/>
              </a:prstGeom>
              <a:blipFill rotWithShape="1">
                <a:blip r:embed="rId6"/>
                <a:stretch>
                  <a:fillRect l="-1" t="-49" r="5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54899" y="782776"/>
            <a:ext cx="33970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求比值和化简比。</a:t>
            </a:r>
            <a:r>
              <a:rPr lang="zh-CN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endParaRPr lang="zh-CN" altLang="zh-CN" sz="3600" b="1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5488368" y="782776"/>
            <a:ext cx="2232248" cy="533400"/>
          </a:xfrm>
          <a:prstGeom prst="wedgeRoundRectCallout">
            <a:avLst>
              <a:gd name="adj1" fmla="val 56979"/>
              <a:gd name="adj2" fmla="val 49235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你做对了吗？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/>
              <p:cNvGraphicFramePr>
                <a:graphicFrameLocks noGrp="1"/>
              </p:cNvGraphicFramePr>
              <p:nvPr/>
            </p:nvGraphicFramePr>
            <p:xfrm>
              <a:off x="790870" y="1695807"/>
              <a:ext cx="7470129" cy="259398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90043"/>
                    <a:gridCol w="2490043"/>
                    <a:gridCol w="2490043"/>
                  </a:tblGrid>
                  <a:tr h="602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800" b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a:t>比</a:t>
                          </a:r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800" b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a:t>最简整数比</a:t>
                          </a:r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800" b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a:t>比值</a:t>
                          </a:r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602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800" b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a:t>25</a:t>
                          </a:r>
                          <a:r>
                            <a:rPr lang="zh-CN" altLang="en-US" sz="2800" b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a:t>∶</a:t>
                          </a:r>
                          <a:r>
                            <a:rPr lang="en-US" altLang="zh-CN" sz="2800" b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a:t>100</a:t>
                          </a:r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78746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b="1" i="1" smtClean="0">
                                      <a:latin typeface="Cambria Math" panose="02040503050406030204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 smtClean="0">
                                      <a:latin typeface="Cambria Math" panose="02040503050406030204"/>
                                    </a:rPr>
                                    <m:t>𝟓</m:t>
                                  </m:r>
                                </m:num>
                                <m:den>
                                  <m:r>
                                    <a:rPr lang="en-US" altLang="zh-CN" sz="2800" b="1" i="1" smtClean="0">
                                      <a:latin typeface="Cambria Math" panose="02040503050406030204"/>
                                    </a:rPr>
                                    <m:t>𝟔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en-US" sz="2800" b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a:t>∶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b="1" i="1" dirty="0" smtClean="0">
                                      <a:latin typeface="Cambria Math" panose="02040503050406030204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 dirty="0" smtClean="0">
                                      <a:latin typeface="Cambria Math" panose="02040503050406030204"/>
                                    </a:rPr>
                                    <m:t>𝟐</m:t>
                                  </m:r>
                                </m:num>
                                <m:den>
                                  <m:r>
                                    <a:rPr lang="en-US" altLang="zh-CN" sz="2800" b="1" i="1" dirty="0" smtClean="0">
                                      <a:latin typeface="Cambria Math" panose="02040503050406030204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602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800" b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a:t>4.2</a:t>
                          </a:r>
                          <a:r>
                            <a:rPr lang="zh-CN" altLang="en-US" sz="2800" b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a:t>∶</a:t>
                          </a:r>
                          <a:r>
                            <a:rPr lang="en-US" altLang="zh-CN" sz="2800" b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a:t>1.4</a:t>
                          </a:r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800" b="1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/>
              <p:cNvGraphicFramePr>
                <a:graphicFrameLocks noGrp="1"/>
              </p:cNvGraphicFramePr>
              <p:nvPr/>
            </p:nvGraphicFramePr>
            <p:xfrm>
              <a:off x="790870" y="1695807"/>
              <a:ext cx="7470129" cy="259398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490043"/>
                    <a:gridCol w="2490043"/>
                    <a:gridCol w="2490043"/>
                  </a:tblGrid>
                  <a:tr h="602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800" b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a:t>比</a:t>
                          </a:r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800" b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a:t>最简整数比</a:t>
                          </a:r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800" b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a:t>比值</a:t>
                          </a:r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602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800" b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a:t>25</a:t>
                          </a:r>
                          <a:r>
                            <a:rPr lang="zh-CN" altLang="en-US" sz="2800" b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a:t>∶</a:t>
                          </a:r>
                          <a:r>
                            <a:rPr lang="en-US" altLang="zh-CN" sz="2800" b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a:t>100</a:t>
                          </a:r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7874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60217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800" b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a:t>4.2</a:t>
                          </a:r>
                          <a:r>
                            <a:rPr lang="zh-CN" altLang="en-US" sz="2800" b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a:t>∶</a:t>
                          </a:r>
                          <a:r>
                            <a:rPr lang="en-US" altLang="zh-CN" sz="2800" b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a:t>1.4</a:t>
                          </a:r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800" b="1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TextBox 2"/>
          <p:cNvSpPr txBox="1"/>
          <p:nvPr/>
        </p:nvSpPr>
        <p:spPr>
          <a:xfrm>
            <a:off x="3809466" y="2341511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13792" y="305664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28750" y="377672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6409260" y="2297653"/>
                <a:ext cx="386644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9260" y="2297653"/>
                <a:ext cx="386644" cy="610936"/>
              </a:xfrm>
              <a:prstGeom prst="rect">
                <a:avLst/>
              </a:prstGeom>
              <a:blipFill rotWithShape="1">
                <a:blip r:embed="rId2"/>
                <a:stretch>
                  <a:fillRect l="-53" t="-37" r="35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6356308" y="2944495"/>
                <a:ext cx="386644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6308" y="2944495"/>
                <a:ext cx="386644" cy="610936"/>
              </a:xfrm>
              <a:prstGeom prst="rect">
                <a:avLst/>
              </a:prstGeom>
              <a:blipFill rotWithShape="1">
                <a:blip r:embed="rId3"/>
                <a:stretch>
                  <a:fillRect l="-153" r="135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6377337" y="3704714"/>
            <a:ext cx="4299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Documents and Settings\Administrator\桌面\6年级\p007-05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706" y="799073"/>
            <a:ext cx="1101766" cy="154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 animBg="1"/>
      <p:bldP spid="3" grpId="0"/>
      <p:bldP spid="26" grpId="0"/>
      <p:bldP spid="27" grpId="0"/>
      <p:bldP spid="4" grpId="0"/>
      <p:bldP spid="28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矩形 33"/>
          <p:cNvSpPr>
            <a:spLocks noChangeArrowheads="1"/>
          </p:cNvSpPr>
          <p:nvPr/>
        </p:nvSpPr>
        <p:spPr bwMode="auto">
          <a:xfrm>
            <a:off x="932180" y="690122"/>
            <a:ext cx="79216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“神舟”五号搭载了两面联合国旗，一面长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，另一面长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180cm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120cm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。这两面联合国旗长和宽的最简单整数比分别是多少？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3" name="Picture 12" descr="1186505094263124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564" y="2246113"/>
            <a:ext cx="4105275" cy="2053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679036" y="2352977"/>
            <a:ext cx="23764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解题思路：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849024" y="3011417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15︰10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9024" y="3692200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180︰120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6880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41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24693" y="483518"/>
            <a:ext cx="11668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8" name="Rectangle 3"/>
          <p:cNvSpPr>
            <a:spLocks noChangeArrowheads="1"/>
          </p:cNvSpPr>
          <p:nvPr/>
        </p:nvSpPr>
        <p:spPr bwMode="auto">
          <a:xfrm>
            <a:off x="3085172" y="1681880"/>
            <a:ext cx="3294053" cy="647700"/>
          </a:xfrm>
          <a:prstGeom prst="rect">
            <a:avLst/>
          </a:prstGeom>
          <a:solidFill>
            <a:srgbClr val="CCCCFF"/>
          </a:solidFill>
          <a:ln w="38100">
            <a:pattFill prst="trellis">
              <a:fgClr>
                <a:srgbClr val="FF9933"/>
              </a:fgClr>
              <a:bgClr>
                <a:srgbClr val="FFFFFF"/>
              </a:bgClr>
            </a:pattFill>
            <a:miter lim="800000"/>
          </a:ln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1308100" y="1742175"/>
            <a:ext cx="1438512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15︰10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0" name="Line 7"/>
          <p:cNvSpPr>
            <a:spLocks noChangeShapeType="1"/>
          </p:cNvSpPr>
          <p:nvPr/>
        </p:nvSpPr>
        <p:spPr bwMode="auto">
          <a:xfrm>
            <a:off x="4256088" y="2268431"/>
            <a:ext cx="0" cy="532060"/>
          </a:xfrm>
          <a:prstGeom prst="line">
            <a:avLst/>
          </a:prstGeom>
          <a:noFill/>
          <a:ln w="101600">
            <a:pattFill prst="trellis">
              <a:fgClr>
                <a:srgbClr val="FF9933"/>
              </a:fgClr>
              <a:bgClr>
                <a:srgbClr val="FFFFFF"/>
              </a:bgClr>
            </a:patt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2312989" y="2592281"/>
            <a:ext cx="4873748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同时除以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的最大公因数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2" name="Rectangle 13"/>
          <p:cNvSpPr>
            <a:spLocks noChangeArrowheads="1"/>
          </p:cNvSpPr>
          <p:nvPr/>
        </p:nvSpPr>
        <p:spPr bwMode="auto">
          <a:xfrm>
            <a:off x="3368675" y="3169399"/>
            <a:ext cx="3868738" cy="525400"/>
          </a:xfrm>
          <a:prstGeom prst="rect">
            <a:avLst/>
          </a:prstGeom>
          <a:solidFill>
            <a:srgbClr val="CCCCFF"/>
          </a:solidFill>
          <a:ln w="38100">
            <a:pattFill prst="trellis">
              <a:fgClr>
                <a:srgbClr val="FF9933"/>
              </a:fgClr>
              <a:bgClr>
                <a:srgbClr val="FFFFFF"/>
              </a:bgClr>
            </a:pattFill>
            <a:miter lim="800000"/>
          </a:ln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14"/>
          <p:cNvSpPr txBox="1">
            <a:spLocks noChangeArrowheads="1"/>
          </p:cNvSpPr>
          <p:nvPr/>
        </p:nvSpPr>
        <p:spPr bwMode="auto">
          <a:xfrm>
            <a:off x="1274763" y="3168544"/>
            <a:ext cx="1810409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180︰120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4" name="Line 15"/>
          <p:cNvSpPr>
            <a:spLocks noChangeShapeType="1"/>
          </p:cNvSpPr>
          <p:nvPr/>
        </p:nvSpPr>
        <p:spPr bwMode="auto">
          <a:xfrm>
            <a:off x="5165725" y="3694800"/>
            <a:ext cx="0" cy="378619"/>
          </a:xfrm>
          <a:prstGeom prst="line">
            <a:avLst/>
          </a:prstGeom>
          <a:noFill/>
          <a:ln w="101600">
            <a:pattFill prst="trellis">
              <a:fgClr>
                <a:srgbClr val="FF9933"/>
              </a:fgClr>
              <a:bgClr>
                <a:srgbClr val="FFFFFF"/>
              </a:bgClr>
            </a:patt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16"/>
          <p:cNvSpPr txBox="1">
            <a:spLocks noChangeArrowheads="1"/>
          </p:cNvSpPr>
          <p:nvPr/>
        </p:nvSpPr>
        <p:spPr bwMode="auto">
          <a:xfrm>
            <a:off x="2987676" y="4018650"/>
            <a:ext cx="5236027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同时除以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的最大公因数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5" name="矩形 41"/>
          <p:cNvSpPr>
            <a:spLocks noChangeArrowheads="1"/>
          </p:cNvSpPr>
          <p:nvPr/>
        </p:nvSpPr>
        <p:spPr bwMode="auto">
          <a:xfrm>
            <a:off x="3368675" y="905165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的基本性质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2581093" y="1742174"/>
            <a:ext cx="3772484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(15</a:t>
            </a:r>
            <a:r>
              <a:rPr lang="en-US" altLang="en-US" sz="28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8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 ︰(10</a:t>
            </a:r>
            <a:r>
              <a:rPr lang="en-US" altLang="en-US" sz="28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8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6321154" y="1681880"/>
            <a:ext cx="1307066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3︰2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851199" y="3169399"/>
            <a:ext cx="4490630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(180</a:t>
            </a:r>
            <a:r>
              <a:rPr lang="en-US" altLang="en-US" sz="28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8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 ︰(120</a:t>
            </a:r>
            <a:r>
              <a:rPr lang="en-US" altLang="en-US" sz="28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800" b="1" dirty="0">
                <a:solidFill>
                  <a:srgbClr val="D6009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7310386" y="3169399"/>
            <a:ext cx="1307066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3︰2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678" grpId="1" animBg="1"/>
      <p:bldP spid="35" grpId="0"/>
      <p:bldP spid="28680" grpId="0" animBg="1"/>
      <p:bldP spid="37" grpId="0"/>
      <p:bldP spid="28682" grpId="1" animBg="1"/>
      <p:bldP spid="39" grpId="0"/>
      <p:bldP spid="28684" grpId="0" animBg="1"/>
      <p:bldP spid="41" grpId="0"/>
      <p:bldP spid="18445" grpId="0"/>
      <p:bldP spid="15" grpId="0"/>
      <p:bldP spid="18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59" name="矩形 10"/>
          <p:cNvSpPr>
            <a:spLocks noChangeArrowheads="1"/>
          </p:cNvSpPr>
          <p:nvPr/>
        </p:nvSpPr>
        <p:spPr bwMode="auto">
          <a:xfrm>
            <a:off x="1116013" y="1305925"/>
            <a:ext cx="49681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2.4:3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化成最简单的整数比。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971600" y="3416682"/>
            <a:ext cx="79208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误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2.4:3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化简的结果写成了比值的形式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1"/>
          <p:cNvSpPr txBox="1">
            <a:spLocks noChangeArrowheads="1"/>
          </p:cNvSpPr>
          <p:nvPr/>
        </p:nvSpPr>
        <p:spPr bwMode="auto">
          <a:xfrm>
            <a:off x="1691680" y="2157187"/>
            <a:ext cx="32403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2.4:3=2.4÷3=0.8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20536" y="650444"/>
            <a:ext cx="23752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判断正误。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0"/>
          <p:cNvSpPr>
            <a:spLocks noChangeArrowheads="1"/>
          </p:cNvSpPr>
          <p:nvPr/>
        </p:nvSpPr>
        <p:spPr bwMode="auto">
          <a:xfrm>
            <a:off x="5076056" y="2157187"/>
            <a:ext cx="1431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0"/>
          <p:cNvSpPr>
            <a:spLocks noChangeArrowheads="1"/>
          </p:cNvSpPr>
          <p:nvPr/>
        </p:nvSpPr>
        <p:spPr bwMode="auto">
          <a:xfrm>
            <a:off x="5508104" y="2183266"/>
            <a:ext cx="5760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7" grpId="0"/>
      <p:bldP spid="10" grpId="0"/>
      <p:bldP spid="11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69913" y="684788"/>
            <a:ext cx="14818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AutoShape 27"/>
          <p:cNvSpPr>
            <a:spLocks noChangeArrowheads="1"/>
          </p:cNvSpPr>
          <p:nvPr/>
        </p:nvSpPr>
        <p:spPr bwMode="auto">
          <a:xfrm>
            <a:off x="795363" y="1275606"/>
            <a:ext cx="6048325" cy="1351731"/>
          </a:xfrm>
          <a:prstGeom prst="wedgeRoundRectCallout">
            <a:avLst>
              <a:gd name="adj1" fmla="val 60551"/>
              <a:gd name="adj2" fmla="val 45495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要求的是化简比，但是在做题时却因为审题不清，算出了比值。这里的</a:t>
            </a:r>
            <a:r>
              <a:rPr lang="en-US" altLang="zh-CN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0.8</a:t>
            </a:r>
            <a:r>
              <a:rPr lang="zh-CN" altLang="en-US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是比值，是一个数，而不是一个最简单的整数比。</a:t>
            </a:r>
            <a:endParaRPr lang="zh-CN" altLang="en-US" sz="2400" b="1" dirty="0">
              <a:solidFill>
                <a:srgbClr val="1C1C1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25415" y="3047828"/>
            <a:ext cx="19351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正确解答：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2555776" y="3075806"/>
                <a:ext cx="5656064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2.4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zh-CN" altLang="en-US" sz="2800" b="1" i="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800" b="1" i="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latin typeface="Cambria Math" panose="02040503050406030204"/>
                        <a:ea typeface="Cambria Math" panose="02040503050406030204"/>
                      </a:rPr>
                      <m:t>.</m:t>
                    </m:r>
                    <m:r>
                      <a:rPr lang="en-US" altLang="zh-CN" sz="2800" b="1" i="0" dirty="0" smtClean="0">
                        <a:latin typeface="Cambria Math" panose="02040503050406030204"/>
                        <a:ea typeface="Cambria Math" panose="02040503050406030204"/>
                      </a:rPr>
                      <m:t>𝟒</m:t>
                    </m:r>
                    <m:r>
                      <a:rPr lang="en-US" altLang="zh-CN" sz="2800" b="1" i="1" dirty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𝟏𝟎</m:t>
                    </m:r>
                  </m:oMath>
                </a14:m>
                <a:r>
                  <a:rPr lang="zh-CN" altLang="en-US" sz="2800" b="1" i="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zh-CN" altLang="en-US" sz="28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∶</m:t>
                    </m:r>
                    <m:d>
                      <m:dPr>
                        <m:begChr m:val="（"/>
                        <m:endChr m:val="）"/>
                        <m:ctrlPr>
                          <a:rPr lang="zh-CN" altLang="en-US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dPr>
                      <m:e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  <m:r>
                          <a:rPr lang="en-US" altLang="zh-CN" sz="2800" b="1" i="1" dirty="0">
                            <a:latin typeface="Cambria Math" panose="02040503050406030204"/>
                            <a:ea typeface="Cambria Math" panose="02040503050406030204"/>
                          </a:rPr>
                          <m:t>×</m:t>
                        </m:r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𝟏𝟎</m:t>
                        </m:r>
                      </m:e>
                    </m:d>
                  </m:oMath>
                </a14:m>
                <a:endParaRPr lang="en-US" altLang="zh-CN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              </m:t>
                      </m:r>
                      <m:r>
                        <a:rPr lang="en-US" altLang="zh-CN" sz="2800" b="1" i="1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m:rPr>
                          <m:nor/>
                        </m:rPr>
                        <a:rPr lang="en-US" altLang="zh-CN" sz="2800" b="1" i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24</m:t>
                      </m:r>
                      <m:r>
                        <m:rPr>
                          <m:nor/>
                        </m:rPr>
                        <a:rPr lang="zh-CN" altLang="en-US" sz="28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∶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𝟑𝟎</m:t>
                      </m:r>
                    </m:oMath>
                  </m:oMathPara>
                </a14:m>
                <a:endParaRPr lang="en-US" altLang="zh-CN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              </m:t>
                      </m:r>
                      <m:r>
                        <a:rPr lang="en-US" altLang="zh-CN" sz="2800" b="1" i="1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m:rPr>
                          <m:nor/>
                        </m:rPr>
                        <a:rPr lang="zh-CN" altLang="en-US" sz="28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（</m:t>
                      </m:r>
                      <m:r>
                        <m:rPr>
                          <m:nor/>
                        </m:rPr>
                        <a:rPr lang="en-US" altLang="zh-CN" sz="2800" b="1" i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24</m:t>
                      </m:r>
                      <m:r>
                        <a:rPr lang="en-US" altLang="zh-CN" sz="2800" b="1" i="1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m:rPr>
                          <m:nor/>
                        </m:rPr>
                        <a:rPr lang="en-US" altLang="zh-CN" sz="2800" b="1" i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6</m:t>
                      </m:r>
                      <m:r>
                        <m:rPr>
                          <m:nor/>
                        </m:rPr>
                        <a:rPr lang="zh-CN" altLang="en-US" sz="28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）</m:t>
                      </m:r>
                      <m:r>
                        <m:rPr>
                          <m:nor/>
                        </m:rPr>
                        <a:rPr lang="zh-CN" altLang="en-US" sz="28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∶</m:t>
                      </m:r>
                      <m:d>
                        <m:dPr>
                          <m:begChr m:val="（"/>
                          <m:endChr m:val="）"/>
                          <m:ctrlPr>
                            <a:rPr lang="zh-CN" altLang="en-US" sz="2800" b="1" i="1" dirty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dPr>
                        <m:e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𝟑𝟎</m:t>
                          </m:r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÷</m:t>
                          </m:r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e>
                      </m:d>
                    </m:oMath>
                  </m:oMathPara>
                </a14:m>
                <a:endParaRPr lang="en-US" altLang="zh-CN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              =</m:t>
                    </m:r>
                    <m:r>
                      <a:rPr lang="en-US" altLang="zh-CN" sz="2800" b="1" i="1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𝟒</m:t>
                    </m:r>
                    <m:r>
                      <m:rPr>
                        <m:nor/>
                      </m:rPr>
                      <a:rPr lang="zh-CN" altLang="en-US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∶</m:t>
                    </m:r>
                    <m:r>
                      <a:rPr lang="en-US" altLang="zh-CN" sz="2800" b="1" i="1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𝟓</m:t>
                    </m:r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3075806"/>
                <a:ext cx="5656064" cy="1815882"/>
              </a:xfrm>
              <a:prstGeom prst="rect">
                <a:avLst/>
              </a:prstGeom>
              <a:blipFill rotWithShape="1">
                <a:blip r:embed="rId1"/>
                <a:stretch>
                  <a:fillRect l="-9" t="-28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C:\Documents and Settings\Administrator\桌面\6年级\p008-02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7176" y="1232532"/>
            <a:ext cx="1774441" cy="143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 animBg="1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95536" y="483518"/>
            <a:ext cx="8551862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人体每天需要的水分约为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毫升，其中从食物中摄取的约为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毫升，直接饮入的约为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1300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毫升。写出从食物中摄取的和直接饮入的水量的比，并化简。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11560" y="1923678"/>
            <a:ext cx="10807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2267744" y="1923678"/>
            <a:ext cx="20882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1200∶1300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776991" y="3614198"/>
            <a:ext cx="7561263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答：从食物中摄取的和直接饮入的水量的比是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1200∶1300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，化简后是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12∶13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36753" y="2446898"/>
            <a:ext cx="56657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）∶（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1300÷100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736753" y="2970118"/>
            <a:ext cx="2187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12∶13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2" grpId="0"/>
      <p:bldP spid="13" grpId="0"/>
      <p:bldP spid="8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530" y="1485900"/>
            <a:ext cx="7632065" cy="3322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043608" y="3681301"/>
            <a:ext cx="7056783" cy="91986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把比化成最简整数比的过程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叫做化简比。化简比的结果应是最简整数比。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608" y="1707654"/>
            <a:ext cx="6985346" cy="9198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比的前项和后项同时乘或除以相同的数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比值不变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这叫做比的基本性质。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88446" y="2639914"/>
            <a:ext cx="7056783" cy="91986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比的基本性质、分数的基本性质和除法商不变的性质在本质上是同一个规律。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15"/>
          <p:cNvGrpSpPr/>
          <p:nvPr/>
        </p:nvGrpSpPr>
        <p:grpSpPr bwMode="auto">
          <a:xfrm rot="642318">
            <a:off x="1704674" y="3071853"/>
            <a:ext cx="5473700" cy="1079897"/>
            <a:chOff x="246" y="2472"/>
            <a:chExt cx="3448" cy="1088"/>
          </a:xfrm>
          <a:solidFill>
            <a:srgbClr val="FF0000">
              <a:alpha val="10000"/>
            </a:srgbClr>
          </a:solidFill>
        </p:grpSpPr>
        <p:sp>
          <p:nvSpPr>
            <p:cNvPr id="26" name="AutoShape 8"/>
            <p:cNvSpPr>
              <a:spLocks noChangeArrowheads="1"/>
            </p:cNvSpPr>
            <p:nvPr/>
          </p:nvSpPr>
          <p:spPr bwMode="auto">
            <a:xfrm>
              <a:off x="246" y="2472"/>
              <a:ext cx="3448" cy="1088"/>
            </a:xfrm>
            <a:prstGeom prst="cloudCallout">
              <a:avLst>
                <a:gd name="adj1" fmla="val 59051"/>
                <a:gd name="adj2" fmla="val 3491"/>
              </a:avLst>
            </a:prstGeom>
            <a:grpFill/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000" b="1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sp>
          <p:nvSpPr>
            <p:cNvPr id="27" name="Rectangle 4"/>
            <p:cNvSpPr>
              <a:spLocks noChangeArrowheads="1"/>
            </p:cNvSpPr>
            <p:nvPr/>
          </p:nvSpPr>
          <p:spPr bwMode="auto">
            <a:xfrm>
              <a:off x="604" y="2529"/>
              <a:ext cx="3085" cy="963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你还记得除法中有什么性质？分数中又有什么性质吗？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 Box 16"/>
          <p:cNvSpPr txBox="1">
            <a:spLocks noChangeArrowheads="1"/>
          </p:cNvSpPr>
          <p:nvPr/>
        </p:nvSpPr>
        <p:spPr bwMode="auto">
          <a:xfrm>
            <a:off x="1108150" y="1021627"/>
            <a:ext cx="5752193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2÷3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4÷6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36"/>
          <p:cNvSpPr txBox="1">
            <a:spLocks noChangeArrowheads="1"/>
          </p:cNvSpPr>
          <p:nvPr/>
        </p:nvSpPr>
        <p:spPr bwMode="auto">
          <a:xfrm>
            <a:off x="1108150" y="1523673"/>
            <a:ext cx="7004138" cy="956288"/>
          </a:xfrm>
          <a:prstGeom prst="rect">
            <a:avLst/>
          </a:prstGeom>
          <a:solidFill>
            <a:srgbClr val="AED876">
              <a:alpha val="2313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在除法里，被除数和除数同时乘（或除以）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一个相同的数（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除外），商不变。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37"/>
          <p:cNvSpPr txBox="1">
            <a:spLocks noChangeArrowheads="1"/>
          </p:cNvSpPr>
          <p:nvPr/>
        </p:nvSpPr>
        <p:spPr bwMode="auto">
          <a:xfrm>
            <a:off x="974726" y="3806429"/>
            <a:ext cx="6645066" cy="956288"/>
          </a:xfrm>
          <a:prstGeom prst="rect">
            <a:avLst/>
          </a:prstGeom>
          <a:solidFill>
            <a:srgbClr val="AED876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分数的分子和分母同时乘（或除以）一个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相同的数（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除外），分数的大小不变。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课前导入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33" name="图片 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3914" y="3306368"/>
            <a:ext cx="1281916" cy="1474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834717" y="2855475"/>
                <a:ext cx="2493760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800" b="1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4717" y="2855475"/>
                <a:ext cx="2493760" cy="901785"/>
              </a:xfrm>
              <a:prstGeom prst="rect">
                <a:avLst/>
              </a:prstGeom>
              <a:blipFill rotWithShape="1">
                <a:blip r:embed="rId3"/>
                <a:stretch>
                  <a:fillRect l="-8" t="-57" r="13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3105700" y="648235"/>
            <a:ext cx="2672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商不变的性质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22978" y="2464353"/>
            <a:ext cx="3032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分数的基本性质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6" grpId="0" animBg="1"/>
      <p:bldP spid="47" grpId="0" animBg="1"/>
      <p:bldP spid="2" grpId="0"/>
      <p:bldP spid="3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099739" y="3505677"/>
            <a:ext cx="17427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理解题意：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547448" y="3997101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分数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7" name="矩形 6"/>
          <p:cNvSpPr>
            <a:spLocks noChangeArrowheads="1"/>
          </p:cNvSpPr>
          <p:nvPr/>
        </p:nvSpPr>
        <p:spPr bwMode="auto">
          <a:xfrm>
            <a:off x="1403648" y="1388010"/>
            <a:ext cx="48526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观察下面的比是怎样变化的。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9" name="矩形 2"/>
          <p:cNvSpPr>
            <a:spLocks noChangeArrowheads="1"/>
          </p:cNvSpPr>
          <p:nvPr/>
        </p:nvSpPr>
        <p:spPr bwMode="auto">
          <a:xfrm>
            <a:off x="1475656" y="2928938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200∶240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530915" y="4370636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8928" y="39370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4"/>
          <p:cNvSpPr txBox="1">
            <a:spLocks noChangeArrowheads="1"/>
          </p:cNvSpPr>
          <p:nvPr/>
        </p:nvSpPr>
        <p:spPr bwMode="auto">
          <a:xfrm>
            <a:off x="648028" y="35401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charset="-122"/>
                <a:cs typeface="Times New Roman" panose="02020603050405020304" pitchFamily="18" charset="0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30"/>
          <p:cNvGrpSpPr/>
          <p:nvPr/>
        </p:nvGrpSpPr>
        <p:grpSpPr bwMode="auto">
          <a:xfrm>
            <a:off x="296861" y="1121067"/>
            <a:ext cx="977901" cy="1064784"/>
            <a:chOff x="670145" y="1457273"/>
            <a:chExt cx="1555361" cy="1418831"/>
          </a:xfrm>
        </p:grpSpPr>
        <p:pic>
          <p:nvPicPr>
            <p:cNvPr id="25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矩形 32"/>
            <p:cNvSpPr>
              <a:spLocks noChangeArrowheads="1"/>
            </p:cNvSpPr>
            <p:nvPr/>
          </p:nvSpPr>
          <p:spPr bwMode="auto">
            <a:xfrm>
              <a:off x="921966" y="2322450"/>
              <a:ext cx="1045843" cy="5536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例 </a:t>
              </a:r>
              <a:r>
                <a:rPr lang="en-US" altLang="zh-CN" sz="21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1971359" y="1879485"/>
                <a:ext cx="662361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𝟐𝟎𝟎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𝟐𝟒𝟎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1359" y="1879485"/>
                <a:ext cx="662361" cy="612732"/>
              </a:xfrm>
              <a:prstGeom prst="rect">
                <a:avLst/>
              </a:prstGeom>
              <a:blipFill rotWithShape="1">
                <a:blip r:embed="rId3"/>
                <a:stretch>
                  <a:fillRect l="-48" t="-85" r="57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3591956" y="1911230"/>
                <a:ext cx="524503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𝟐𝟎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𝟐𝟒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1956" y="1911230"/>
                <a:ext cx="524503" cy="610936"/>
              </a:xfrm>
              <a:prstGeom prst="rect">
                <a:avLst/>
              </a:prstGeom>
              <a:blipFill rotWithShape="1">
                <a:blip r:embed="rId4"/>
                <a:stretch>
                  <a:fillRect l="-76" t="-84" r="74" b="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5255849" y="1896153"/>
                <a:ext cx="524503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𝟏𝟎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𝟏𝟐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849" y="1896153"/>
                <a:ext cx="524503" cy="610936"/>
              </a:xfrm>
              <a:prstGeom prst="rect">
                <a:avLst/>
              </a:prstGeom>
              <a:blipFill rotWithShape="1">
                <a:blip r:embed="rId5"/>
                <a:stretch>
                  <a:fillRect l="-112" t="-7" r="111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6963751" y="1871111"/>
                <a:ext cx="386644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3751" y="1871111"/>
                <a:ext cx="386644" cy="618311"/>
              </a:xfrm>
              <a:prstGeom prst="rect">
                <a:avLst/>
              </a:prstGeom>
              <a:blipFill rotWithShape="1">
                <a:blip r:embed="rId6"/>
                <a:stretch>
                  <a:fillRect l="-88" t="-65" r="70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箭头连接符 6"/>
          <p:cNvCxnSpPr>
            <a:stCxn id="3" idx="2"/>
          </p:cNvCxnSpPr>
          <p:nvPr/>
        </p:nvCxnSpPr>
        <p:spPr>
          <a:xfrm flipH="1">
            <a:off x="2288113" y="2492217"/>
            <a:ext cx="14427" cy="5518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H="1">
            <a:off x="3844589" y="2522166"/>
            <a:ext cx="1" cy="5536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H="1">
            <a:off x="5508482" y="2522166"/>
            <a:ext cx="1" cy="5536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 flipH="1">
            <a:off x="7135615" y="2504513"/>
            <a:ext cx="1" cy="5536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2"/>
          <p:cNvSpPr>
            <a:spLocks noChangeArrowheads="1"/>
          </p:cNvSpPr>
          <p:nvPr/>
        </p:nvSpPr>
        <p:spPr bwMode="auto">
          <a:xfrm>
            <a:off x="2775551" y="1998916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矩形 2"/>
          <p:cNvSpPr>
            <a:spLocks noChangeArrowheads="1"/>
          </p:cNvSpPr>
          <p:nvPr/>
        </p:nvSpPr>
        <p:spPr bwMode="auto">
          <a:xfrm>
            <a:off x="4344882" y="2004320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矩形 2"/>
          <p:cNvSpPr>
            <a:spLocks noChangeArrowheads="1"/>
          </p:cNvSpPr>
          <p:nvPr/>
        </p:nvSpPr>
        <p:spPr bwMode="auto">
          <a:xfrm>
            <a:off x="6105007" y="2009694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矩形 2"/>
          <p:cNvSpPr>
            <a:spLocks noChangeArrowheads="1"/>
          </p:cNvSpPr>
          <p:nvPr/>
        </p:nvSpPr>
        <p:spPr bwMode="auto">
          <a:xfrm>
            <a:off x="2946700" y="2963706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20∶24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2"/>
          <p:cNvSpPr>
            <a:spLocks noChangeArrowheads="1"/>
          </p:cNvSpPr>
          <p:nvPr/>
        </p:nvSpPr>
        <p:spPr bwMode="auto">
          <a:xfrm>
            <a:off x="4599259" y="296950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10∶12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2"/>
          <p:cNvSpPr>
            <a:spLocks noChangeArrowheads="1"/>
          </p:cNvSpPr>
          <p:nvPr/>
        </p:nvSpPr>
        <p:spPr bwMode="auto">
          <a:xfrm>
            <a:off x="6298216" y="2969715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5∶6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7" name="TextBox 46"/>
              <p:cNvSpPr txBox="1"/>
              <p:nvPr/>
            </p:nvSpPr>
            <p:spPr>
              <a:xfrm>
                <a:off x="1711441" y="4028897"/>
                <a:ext cx="2262158" cy="6365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𝟐𝟎𝟎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𝟐𝟒𝟎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𝟐𝟎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𝟐𝟒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𝟏𝟐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1441" y="4028897"/>
                <a:ext cx="2262158" cy="636585"/>
              </a:xfrm>
              <a:prstGeom prst="rect">
                <a:avLst/>
              </a:prstGeom>
              <a:blipFill rotWithShape="1">
                <a:blip r:embed="rId7"/>
                <a:stretch>
                  <a:fillRect l="-5" t="-72" r="18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直接箭头连接符 32"/>
          <p:cNvCxnSpPr/>
          <p:nvPr/>
        </p:nvCxnSpPr>
        <p:spPr>
          <a:xfrm>
            <a:off x="3973599" y="4227934"/>
            <a:ext cx="553998" cy="1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/>
          <p:nvPr/>
        </p:nvCxnSpPr>
        <p:spPr>
          <a:xfrm>
            <a:off x="3973599" y="4515966"/>
            <a:ext cx="553998" cy="1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云形标注 47"/>
          <p:cNvSpPr/>
          <p:nvPr/>
        </p:nvSpPr>
        <p:spPr>
          <a:xfrm>
            <a:off x="5508484" y="354014"/>
            <a:ext cx="2991708" cy="1208606"/>
          </a:xfrm>
          <a:prstGeom prst="cloudCallout">
            <a:avLst>
              <a:gd name="adj1" fmla="val 26137"/>
              <a:gd name="adj2" fmla="val 70792"/>
            </a:avLst>
          </a:prstGeom>
          <a:solidFill>
            <a:srgbClr val="92D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9" name="矩形 48"/>
              <p:cNvSpPr/>
              <p:nvPr/>
            </p:nvSpPr>
            <p:spPr>
              <a:xfrm>
                <a:off x="5745001" y="504864"/>
                <a:ext cx="2861841" cy="9915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是最简分数，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是最简整数比。</a:t>
                </a:r>
                <a:endPara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9" name="矩形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5001" y="504864"/>
                <a:ext cx="2861841" cy="991553"/>
              </a:xfrm>
              <a:prstGeom prst="rect">
                <a:avLst/>
              </a:prstGeom>
              <a:blipFill rotWithShape="1">
                <a:blip r:embed="rId8"/>
                <a:stretch>
                  <a:fillRect l="-5" t="-4" r="2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2" name="Picture 3" descr="C:\Documents and Settings\Administrator\桌面\6年级\p051-02-0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547" y="1669612"/>
            <a:ext cx="1186388" cy="1594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8197" grpId="0"/>
      <p:bldP spid="8199" grpId="0"/>
      <p:bldP spid="21" grpId="0"/>
      <p:bldP spid="3" grpId="0"/>
      <p:bldP spid="27" grpId="0"/>
      <p:bldP spid="28" grpId="0"/>
      <p:bldP spid="29" grpId="0"/>
      <p:bldP spid="34" grpId="0"/>
      <p:bldP spid="35" grpId="0"/>
      <p:bldP spid="36" grpId="0"/>
      <p:bldP spid="37" grpId="0"/>
      <p:bldP spid="38" grpId="0"/>
      <p:bldP spid="39" grpId="0"/>
      <p:bldP spid="47" grpId="0"/>
      <p:bldP spid="48" grpId="0" animBg="1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云形标注 21"/>
          <p:cNvSpPr/>
          <p:nvPr/>
        </p:nvSpPr>
        <p:spPr>
          <a:xfrm>
            <a:off x="2684744" y="2973589"/>
            <a:ext cx="4573713" cy="943298"/>
          </a:xfrm>
          <a:prstGeom prst="cloudCallout">
            <a:avLst>
              <a:gd name="adj1" fmla="val 53923"/>
              <a:gd name="adj2" fmla="val -49381"/>
            </a:avLst>
          </a:prstGeom>
          <a:solidFill>
            <a:srgbClr val="92D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886748" y="467588"/>
            <a:ext cx="34487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认识比的基本性质。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336315" y="3967236"/>
            <a:ext cx="6043997" cy="95410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比的前项和后项同时乘或除以相同的数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比值不变。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901334" y="3029740"/>
            <a:ext cx="4096305" cy="830997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从左向右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比的前项、后项同时除以相同的数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比值不变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51520" y="1578233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商不变的规律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031225" y="1839843"/>
            <a:ext cx="2698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分数的基本性质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 descr="C:\Documents and Settings\Administrator\桌面\6年级\p051-03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60" y="2156596"/>
            <a:ext cx="1280612" cy="125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云形标注 12"/>
          <p:cNvSpPr/>
          <p:nvPr/>
        </p:nvSpPr>
        <p:spPr>
          <a:xfrm>
            <a:off x="1469884" y="1991574"/>
            <a:ext cx="4355774" cy="1015923"/>
          </a:xfrm>
          <a:prstGeom prst="cloudCallout">
            <a:avLst>
              <a:gd name="adj1" fmla="val -49291"/>
              <a:gd name="adj2" fmla="val 48813"/>
            </a:avLst>
          </a:prstGeom>
          <a:solidFill>
            <a:srgbClr val="92D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33836" y="2021702"/>
            <a:ext cx="39604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从右向左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比的前项、后项同时乘相同的数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比值不变。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2611136" y="992288"/>
                <a:ext cx="2262158" cy="6365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𝟐𝟎𝟎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𝟐𝟒𝟎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𝟐𝟎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𝟐𝟒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𝟏𝟐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1136" y="992288"/>
                <a:ext cx="2262158" cy="636585"/>
              </a:xfrm>
              <a:prstGeom prst="rect">
                <a:avLst/>
              </a:prstGeom>
              <a:blipFill rotWithShape="1">
                <a:blip r:embed="rId2"/>
                <a:stretch>
                  <a:fillRect l="-1" t="-66" r="13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6" name="Picture 4" descr="C:\Documents and Settings\Administrator\桌面\6年级\p007-02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403032"/>
            <a:ext cx="1112138" cy="144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0" grpId="0"/>
      <p:bldP spid="14" grpId="0" animBg="1"/>
      <p:bldP spid="5" grpId="0"/>
      <p:bldP spid="7" grpId="0"/>
      <p:bldP spid="16" grpId="0"/>
      <p:bldP spid="13" grpId="0" animBg="1"/>
      <p:bldP spid="17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66370" y="699542"/>
            <a:ext cx="35281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认识比的基本性质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55576" y="3075806"/>
            <a:ext cx="7704137" cy="95410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比的前项和后项同时乘或除以相同的数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比值不变。这就是比的基本性质。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5004048" y="1006317"/>
            <a:ext cx="3600401" cy="1463194"/>
          </a:xfrm>
          <a:prstGeom prst="wedgeRoundRectCallout">
            <a:avLst>
              <a:gd name="adj1" fmla="val 14310"/>
              <a:gd name="adj2" fmla="val 78487"/>
              <a:gd name="adj3" fmla="val 16667"/>
            </a:avLst>
          </a:prstGeom>
          <a:solidFill>
            <a:srgbClr val="92D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这个数不能是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0,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如果乘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0,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比的后项变成了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0,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这个比没有意义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不能作除数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除以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没有意义。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1377915" y="1732710"/>
                <a:ext cx="2262158" cy="6365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𝟐𝟎𝟎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𝟐𝟒𝟎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𝟐𝟎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𝟐𝟒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𝟏𝟐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7915" y="1732710"/>
                <a:ext cx="2262158" cy="636585"/>
              </a:xfrm>
              <a:prstGeom prst="rect">
                <a:avLst/>
              </a:prstGeom>
              <a:blipFill rotWithShape="1">
                <a:blip r:embed="rId1"/>
                <a:stretch>
                  <a:fillRect l="-27" t="-68" r="11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4" grpId="0" animBg="1"/>
      <p:bldP spid="16" grpId="0" animBg="1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57831" y="2158806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理解概念：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68" name="矩形 6"/>
          <p:cNvSpPr>
            <a:spLocks noChangeArrowheads="1"/>
          </p:cNvSpPr>
          <p:nvPr/>
        </p:nvSpPr>
        <p:spPr bwMode="auto">
          <a:xfrm>
            <a:off x="1285032" y="791187"/>
            <a:ext cx="2698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化简下面各比。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292655" y="3904999"/>
            <a:ext cx="735359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把比化成最简整数比的过程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化简比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也叫做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比的化简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30"/>
          <p:cNvGrpSpPr/>
          <p:nvPr/>
        </p:nvGrpSpPr>
        <p:grpSpPr bwMode="auto">
          <a:xfrm>
            <a:off x="296862" y="403511"/>
            <a:ext cx="977901" cy="1064784"/>
            <a:chOff x="670145" y="1457273"/>
            <a:chExt cx="1555361" cy="1418831"/>
          </a:xfrm>
        </p:grpSpPr>
        <p:pic>
          <p:nvPicPr>
            <p:cNvPr id="11" name="图片 31" descr="28Z58PICt4r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矩形 32"/>
            <p:cNvSpPr>
              <a:spLocks noChangeArrowheads="1"/>
            </p:cNvSpPr>
            <p:nvPr/>
          </p:nvSpPr>
          <p:spPr bwMode="auto">
            <a:xfrm>
              <a:off x="921966" y="2322450"/>
              <a:ext cx="1045843" cy="5536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例 </a:t>
              </a:r>
              <a:r>
                <a:rPr lang="en-US" altLang="zh-CN" sz="21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754986" y="1449268"/>
                <a:ext cx="4716016" cy="721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⑴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15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12     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</a:rPr>
                          <m:t>𝟔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4986" y="1449268"/>
                <a:ext cx="4716016" cy="721031"/>
              </a:xfrm>
              <a:prstGeom prst="rect">
                <a:avLst/>
              </a:prstGeom>
              <a:blipFill rotWithShape="1">
                <a:blip r:embed="rId2"/>
                <a:stretch>
                  <a:fillRect l="-10" t="-27" r="7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1611020" y="2752330"/>
                <a:ext cx="6696744" cy="1170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⑴把比的前项和后项是互质数的比，叫做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最简整数比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。如：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1020" y="2752330"/>
                <a:ext cx="6696744" cy="1170641"/>
              </a:xfrm>
              <a:prstGeom prst="rect">
                <a:avLst/>
              </a:prstGeom>
              <a:blipFill rotWithShape="1">
                <a:blip r:embed="rId3"/>
                <a:stretch>
                  <a:fillRect t="-21" r="1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268" grpId="0"/>
      <p:bldP spid="6" grpId="0"/>
      <p:bldP spid="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39751" y="555526"/>
            <a:ext cx="29521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化简比的方法。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403648" y="1782281"/>
            <a:ext cx="6409568" cy="95410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比的前项和后项同时乘或除以相同的数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比值不变。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025765" y="1108473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的基本性质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042752" y="3327796"/>
            <a:ext cx="7345672" cy="5232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用比的前项和后项分别除以它们的最大公因数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530600" y="4140937"/>
            <a:ext cx="1329432" cy="5232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下箭头 1"/>
          <p:cNvSpPr/>
          <p:nvPr/>
        </p:nvSpPr>
        <p:spPr>
          <a:xfrm>
            <a:off x="4116615" y="2754331"/>
            <a:ext cx="126593" cy="465491"/>
          </a:xfrm>
          <a:prstGeom prst="downArrow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1" name="下箭头 10"/>
          <p:cNvSpPr/>
          <p:nvPr/>
        </p:nvSpPr>
        <p:spPr>
          <a:xfrm>
            <a:off x="4057728" y="3854204"/>
            <a:ext cx="126593" cy="286733"/>
          </a:xfrm>
          <a:prstGeom prst="downArrow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4" grpId="0" animBg="1"/>
      <p:bldP spid="16" grpId="0"/>
      <p:bldP spid="9" grpId="0" animBg="1"/>
      <p:bldP spid="12" grpId="0" animBg="1"/>
      <p:bldP spid="2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9750" y="2858378"/>
            <a:ext cx="8352730" cy="95410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先用比的前项和后项分别乘它们分母的最小公倍数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把它转化成整数比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再按整数比的化简方法进行化简。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528764" y="4227934"/>
            <a:ext cx="1333103" cy="5232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39751" y="392346"/>
            <a:ext cx="29521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化简比的方法。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03648" y="1566257"/>
            <a:ext cx="6409568" cy="95410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比的前项和后项同时乘或除以相同的数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比值不变。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025765" y="892449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的基本性质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下箭头 15"/>
          <p:cNvSpPr/>
          <p:nvPr/>
        </p:nvSpPr>
        <p:spPr>
          <a:xfrm>
            <a:off x="4013359" y="2520364"/>
            <a:ext cx="126593" cy="396007"/>
          </a:xfrm>
          <a:prstGeom prst="downArrow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" name="下箭头 16"/>
          <p:cNvSpPr/>
          <p:nvPr/>
        </p:nvSpPr>
        <p:spPr>
          <a:xfrm>
            <a:off x="4029717" y="3867894"/>
            <a:ext cx="126593" cy="286733"/>
          </a:xfrm>
          <a:prstGeom prst="downArrow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0" grpId="0"/>
      <p:bldP spid="13" grpId="0" animBg="1"/>
      <p:bldP spid="15" grpId="0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3936" y="3003948"/>
            <a:ext cx="8928991" cy="95410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化简小数比时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先用比的前项和后项分别乘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10,100,1000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把它们化成整数比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再按整数比的化简方法进行化简。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491880" y="4295102"/>
            <a:ext cx="1368152" cy="5232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39751" y="555526"/>
            <a:ext cx="29521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化简比的方法。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03648" y="1631693"/>
            <a:ext cx="6409568" cy="95410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比的前项和后项同时乘或除以相同的数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比值不变。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025765" y="1108473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的基本性质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4057728" y="2632456"/>
            <a:ext cx="126592" cy="371492"/>
          </a:xfrm>
          <a:prstGeom prst="downArrow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" name="下箭头 16"/>
          <p:cNvSpPr/>
          <p:nvPr/>
        </p:nvSpPr>
        <p:spPr>
          <a:xfrm>
            <a:off x="4057728" y="3997570"/>
            <a:ext cx="126593" cy="286733"/>
          </a:xfrm>
          <a:prstGeom prst="downArrow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0" grpId="0"/>
      <p:bldP spid="11" grpId="0" animBg="1"/>
      <p:bldP spid="13" grpId="0"/>
      <p:bldP spid="15" grpId="0" animBg="1"/>
      <p:bldP spid="17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2249</Words>
  <Application>WPS 演示</Application>
  <PresentationFormat>全屏显示(16:9)</PresentationFormat>
  <Paragraphs>285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40" baseType="lpstr">
      <vt:lpstr>Arial</vt:lpstr>
      <vt:lpstr>宋体</vt:lpstr>
      <vt:lpstr>Wingdings</vt:lpstr>
      <vt:lpstr>黑体</vt:lpstr>
      <vt:lpstr>Calibri</vt:lpstr>
      <vt:lpstr>隶书</vt:lpstr>
      <vt:lpstr>楷体</vt:lpstr>
      <vt:lpstr>幼圆</vt:lpstr>
      <vt:lpstr>Cambria Math</vt:lpstr>
      <vt:lpstr>Times New Roman</vt:lpstr>
      <vt:lpstr>微软雅黑</vt:lpstr>
      <vt:lpstr>Arial Unicode MS</vt:lpstr>
      <vt:lpstr>华文新魏</vt:lpstr>
      <vt:lpstr>楷体_GB2312</vt:lpstr>
      <vt:lpstr>等线</vt:lpstr>
      <vt:lpstr>Calibri Light</vt:lpstr>
      <vt:lpstr>Cambria Math</vt:lpstr>
      <vt:lpstr>Office 主题</vt:lpstr>
      <vt:lpstr>2_自定义设计方案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158</cp:revision>
  <dcterms:created xsi:type="dcterms:W3CDTF">2018-09-11T05:46:00Z</dcterms:created>
  <dcterms:modified xsi:type="dcterms:W3CDTF">2023-08-29T00:58:19Z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70D4FF47001449C798FFE5F69D1CC90A_12</vt:lpwstr>
  </property>
</Properties>
</file>