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2" r:id="rId3"/>
    <p:sldMasterId id="2147483708" r:id="rId4"/>
  </p:sldMasterIdLst>
  <p:notesMasterIdLst>
    <p:notesMasterId r:id="rId21"/>
  </p:notesMasterIdLst>
  <p:sldIdLst>
    <p:sldId id="256" r:id="rId5"/>
    <p:sldId id="308" r:id="rId6"/>
    <p:sldId id="309" r:id="rId7"/>
    <p:sldId id="310" r:id="rId8"/>
    <p:sldId id="311" r:id="rId9"/>
    <p:sldId id="312" r:id="rId10"/>
    <p:sldId id="313" r:id="rId11"/>
    <p:sldId id="328" r:id="rId12"/>
    <p:sldId id="315" r:id="rId13"/>
    <p:sldId id="332" r:id="rId14"/>
    <p:sldId id="333" r:id="rId15"/>
    <p:sldId id="317" r:id="rId16"/>
    <p:sldId id="321" r:id="rId17"/>
    <p:sldId id="334" r:id="rId18"/>
    <p:sldId id="325" r:id="rId19"/>
    <p:sldId id="271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E8F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108" y="-17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0111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F6443B-1310-4533-858C-618E5638AD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image" Target="../media/image4.png"/><Relationship Id="rId37" Type="http://schemas.openxmlformats.org/officeDocument/2006/relationships/slide" Target="../slides/slide1.xml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image" Target="../media/image1.png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512" y="92978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圆的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认识（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7" action="ppaction://hlinksldjump"/>
            </p:cNvPr>
            <p:cNvPicPr>
              <a:picLocks noChangeAspect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71A04-D92C-4F28-94FE-9B58C11EB5F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2B3ED-F06A-438E-AD92-045E4BC66F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7" Type="http://schemas.openxmlformats.org/officeDocument/2006/relationships/image" Target="../media/image6.png"/><Relationship Id="rId6" Type="http://schemas.openxmlformats.org/officeDocument/2006/relationships/slide" Target="slide11.xml"/><Relationship Id="rId5" Type="http://schemas.openxmlformats.org/officeDocument/2006/relationships/slide" Target="slide1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8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32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935425" y="1428590"/>
            <a:ext cx="566244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b="1" dirty="0">
                <a:latin typeface="+mj-ea"/>
              </a:rPr>
              <a:t>圆的认识（</a:t>
            </a:r>
            <a:r>
              <a:rPr lang="en-US" altLang="zh-CN" sz="6600" b="1" dirty="0">
                <a:latin typeface="+mj-ea"/>
              </a:rPr>
              <a:t>2</a:t>
            </a:r>
            <a:r>
              <a:rPr lang="zh-CN" altLang="en-US" sz="6600" b="1" dirty="0">
                <a:latin typeface="+mj-ea"/>
              </a:rPr>
              <a:t>）</a:t>
            </a:r>
            <a:endParaRPr lang="zh-CN" altLang="en-US" sz="6600" b="1" dirty="0"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6769481" y="1749022"/>
            <a:ext cx="2300005" cy="1092983"/>
          </a:xfrm>
          <a:prstGeom prst="cloudCallout">
            <a:avLst>
              <a:gd name="adj1" fmla="val -18424"/>
              <a:gd name="adj2" fmla="val -64259"/>
            </a:avLst>
          </a:prstGeom>
          <a:solidFill>
            <a:srgbClr val="C3E8F5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1026" name="Picture 2" descr="C:\Documents and Settings\Administrator\桌面\6年级\p019-02-0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1011215"/>
            <a:ext cx="1142916" cy="1437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istrator\桌面\6年级\p019-02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6080" y="468862"/>
            <a:ext cx="1140055" cy="147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云形标注 1"/>
          <p:cNvSpPr/>
          <p:nvPr/>
        </p:nvSpPr>
        <p:spPr>
          <a:xfrm>
            <a:off x="0" y="2185771"/>
            <a:ext cx="2574996" cy="1638470"/>
          </a:xfrm>
          <a:prstGeom prst="cloudCallout">
            <a:avLst>
              <a:gd name="adj1" fmla="val -24374"/>
              <a:gd name="adj2" fmla="val -74695"/>
            </a:avLst>
          </a:prstGeom>
          <a:solidFill>
            <a:srgbClr val="C3E8F5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2427734"/>
            <a:ext cx="228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把正方形的每边分成相同的等份。按</a:t>
            </a:r>
            <a:r>
              <a:rPr lang="en-US" altLang="zh-CN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1—1</a:t>
            </a:r>
            <a:r>
              <a:rPr lang="zh-CN" altLang="en-US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2—2</a:t>
            </a:r>
            <a:r>
              <a:rPr lang="zh-CN" altLang="en-US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3—3</a:t>
            </a:r>
            <a:r>
              <a:rPr lang="zh-CN" altLang="en-US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 </a:t>
            </a:r>
            <a:r>
              <a:rPr lang="en-US" altLang="zh-CN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6—6</a:t>
            </a:r>
            <a:r>
              <a:rPr lang="zh-CN" altLang="en-US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画线段。</a:t>
            </a:r>
            <a:endParaRPr lang="zh-CN" altLang="en-US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36107" y="1932091"/>
            <a:ext cx="20679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接着绕下去，能绕出一个圆吗？</a:t>
            </a:r>
            <a:endParaRPr lang="zh-CN" altLang="en-US" sz="20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21672" y="896909"/>
            <a:ext cx="3600000" cy="3600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cxnSp>
        <p:nvCxnSpPr>
          <p:cNvPr id="18" name="直接连接符 17"/>
          <p:cNvCxnSpPr/>
          <p:nvPr/>
        </p:nvCxnSpPr>
        <p:spPr>
          <a:xfrm>
            <a:off x="3246535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544963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843391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141819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440246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737360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035788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334215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632643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931071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228184" y="439125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102518" y="449690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</a:t>
            </a:r>
            <a:endParaRPr lang="zh-CN" altLang="en-US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3400946" y="4493737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</a:t>
            </a:r>
            <a:endParaRPr lang="zh-CN" altLang="en-US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3700301" y="4483302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3</a:t>
            </a:r>
            <a:endParaRPr lang="zh-CN" altLang="en-US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3965339" y="449690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4</a:t>
            </a:r>
            <a:endParaRPr lang="zh-CN" altLang="en-US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253372" y="451053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5</a:t>
            </a:r>
            <a:endParaRPr lang="zh-CN" altLang="en-US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577654" y="451053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6</a:t>
            </a:r>
            <a:endParaRPr lang="zh-CN" altLang="en-US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6083471" y="451053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</a:t>
            </a:r>
            <a:endParaRPr lang="zh-CN" altLang="en-US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786357" y="451053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</a:t>
            </a:r>
            <a:endParaRPr lang="zh-CN" altLang="en-US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5487930" y="4524742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3</a:t>
            </a:r>
            <a:endParaRPr lang="zh-CN" altLang="en-US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5189502" y="4514307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4</a:t>
            </a:r>
            <a:endParaRPr lang="zh-CN" altLang="en-US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4891074" y="449690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5</a:t>
            </a:r>
            <a:endParaRPr lang="zh-CN" altLang="en-US" b="1" dirty="0"/>
          </a:p>
        </p:txBody>
      </p:sp>
      <p:cxnSp>
        <p:nvCxnSpPr>
          <p:cNvPr id="73" name="直接连接符 72"/>
          <p:cNvCxnSpPr/>
          <p:nvPr/>
        </p:nvCxnSpPr>
        <p:spPr>
          <a:xfrm>
            <a:off x="3246535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544963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3843391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141819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440246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737360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5035788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5334215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5632643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5931071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6228184" y="89690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rot="5400000">
            <a:off x="6470968" y="1154845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5400000">
            <a:off x="6470968" y="1453274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5400000">
            <a:off x="6470968" y="1751701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5400000">
            <a:off x="6470968" y="205012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rot="5400000">
            <a:off x="6470968" y="2348557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rot="5400000">
            <a:off x="6470968" y="2645670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rot="5400000">
            <a:off x="6470968" y="2944098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rot="5400000">
            <a:off x="6470968" y="3242526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rot="5400000">
            <a:off x="6470968" y="3540954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rot="5400000">
            <a:off x="6470968" y="3839381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rot="5400000">
            <a:off x="6470968" y="4136495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rot="5400000">
            <a:off x="2972911" y="1202227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rot="5400000">
            <a:off x="2972911" y="1500656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rot="5400000">
            <a:off x="2972911" y="1799083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rot="5400000">
            <a:off x="2972911" y="2097511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5400000">
            <a:off x="2972911" y="2395939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rot="5400000">
            <a:off x="2972911" y="2693052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rot="5400000">
            <a:off x="2972911" y="2991480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5400000">
            <a:off x="2972911" y="3289908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rot="5400000">
            <a:off x="2972911" y="3588336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5400000">
            <a:off x="2972911" y="3886763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5400000">
            <a:off x="2972911" y="4183877"/>
            <a:ext cx="0" cy="1024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2980827" y="578816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</a:t>
            </a:r>
            <a:endParaRPr lang="zh-CN" altLang="en-US" b="1" dirty="0"/>
          </a:p>
        </p:txBody>
      </p:sp>
      <p:sp>
        <p:nvSpPr>
          <p:cNvPr id="109" name="TextBox 108"/>
          <p:cNvSpPr txBox="1"/>
          <p:nvPr/>
        </p:nvSpPr>
        <p:spPr>
          <a:xfrm>
            <a:off x="3360980" y="578816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</a:t>
            </a:r>
            <a:endParaRPr lang="zh-CN" altLang="en-US" b="1" dirty="0"/>
          </a:p>
        </p:txBody>
      </p:sp>
      <p:sp>
        <p:nvSpPr>
          <p:cNvPr id="110" name="TextBox 109"/>
          <p:cNvSpPr txBox="1"/>
          <p:nvPr/>
        </p:nvSpPr>
        <p:spPr>
          <a:xfrm>
            <a:off x="3633399" y="577330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3</a:t>
            </a:r>
            <a:endParaRPr lang="zh-CN" altLang="en-US" b="1" dirty="0"/>
          </a:p>
        </p:txBody>
      </p:sp>
      <p:sp>
        <p:nvSpPr>
          <p:cNvPr id="111" name="TextBox 110"/>
          <p:cNvSpPr txBox="1"/>
          <p:nvPr/>
        </p:nvSpPr>
        <p:spPr>
          <a:xfrm>
            <a:off x="3943696" y="570076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4</a:t>
            </a:r>
            <a:endParaRPr lang="zh-CN" altLang="en-US" b="1" dirty="0"/>
          </a:p>
        </p:txBody>
      </p:sp>
      <p:sp>
        <p:nvSpPr>
          <p:cNvPr id="112" name="TextBox 111"/>
          <p:cNvSpPr txBox="1"/>
          <p:nvPr/>
        </p:nvSpPr>
        <p:spPr>
          <a:xfrm>
            <a:off x="4231729" y="567375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5</a:t>
            </a:r>
            <a:endParaRPr lang="zh-CN" altLang="en-US" b="1" dirty="0"/>
          </a:p>
        </p:txBody>
      </p:sp>
      <p:sp>
        <p:nvSpPr>
          <p:cNvPr id="113" name="TextBox 112"/>
          <p:cNvSpPr txBox="1"/>
          <p:nvPr/>
        </p:nvSpPr>
        <p:spPr>
          <a:xfrm>
            <a:off x="4519762" y="578816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6</a:t>
            </a:r>
            <a:endParaRPr lang="zh-CN" altLang="en-US" b="1" dirty="0"/>
          </a:p>
        </p:txBody>
      </p:sp>
      <p:sp>
        <p:nvSpPr>
          <p:cNvPr id="114" name="TextBox 113"/>
          <p:cNvSpPr txBox="1"/>
          <p:nvPr/>
        </p:nvSpPr>
        <p:spPr>
          <a:xfrm>
            <a:off x="6084167" y="570076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</a:t>
            </a:r>
            <a:endParaRPr lang="zh-CN" altLang="en-US" b="1" dirty="0"/>
          </a:p>
        </p:txBody>
      </p:sp>
      <p:sp>
        <p:nvSpPr>
          <p:cNvPr id="115" name="TextBox 114"/>
          <p:cNvSpPr txBox="1"/>
          <p:nvPr/>
        </p:nvSpPr>
        <p:spPr>
          <a:xfrm>
            <a:off x="5760349" y="57462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</a:t>
            </a:r>
            <a:endParaRPr lang="zh-CN" altLang="en-US" b="1" dirty="0"/>
          </a:p>
        </p:txBody>
      </p:sp>
      <p:sp>
        <p:nvSpPr>
          <p:cNvPr id="116" name="TextBox 115"/>
          <p:cNvSpPr txBox="1"/>
          <p:nvPr/>
        </p:nvSpPr>
        <p:spPr>
          <a:xfrm>
            <a:off x="5455067" y="567375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3</a:t>
            </a:r>
            <a:endParaRPr lang="zh-CN" altLang="en-US" b="1" dirty="0"/>
          </a:p>
        </p:txBody>
      </p:sp>
      <p:sp>
        <p:nvSpPr>
          <p:cNvPr id="117" name="TextBox 116"/>
          <p:cNvSpPr txBox="1"/>
          <p:nvPr/>
        </p:nvSpPr>
        <p:spPr>
          <a:xfrm>
            <a:off x="5167034" y="578816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4</a:t>
            </a:r>
            <a:endParaRPr lang="zh-CN" altLang="en-US" b="1" dirty="0"/>
          </a:p>
        </p:txBody>
      </p:sp>
      <p:sp>
        <p:nvSpPr>
          <p:cNvPr id="118" name="TextBox 117"/>
          <p:cNvSpPr txBox="1"/>
          <p:nvPr/>
        </p:nvSpPr>
        <p:spPr>
          <a:xfrm>
            <a:off x="4847599" y="55955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5</a:t>
            </a:r>
            <a:endParaRPr lang="zh-CN" altLang="en-US" b="1" dirty="0"/>
          </a:p>
        </p:txBody>
      </p:sp>
      <p:sp>
        <p:nvSpPr>
          <p:cNvPr id="119" name="TextBox 118"/>
          <p:cNvSpPr txBox="1"/>
          <p:nvPr/>
        </p:nvSpPr>
        <p:spPr>
          <a:xfrm>
            <a:off x="2622230" y="2559625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</a:t>
            </a:r>
            <a:endParaRPr lang="zh-CN" altLang="en-US" b="1" dirty="0"/>
          </a:p>
        </p:txBody>
      </p:sp>
      <p:sp>
        <p:nvSpPr>
          <p:cNvPr id="120" name="TextBox 119"/>
          <p:cNvSpPr txBox="1"/>
          <p:nvPr/>
        </p:nvSpPr>
        <p:spPr>
          <a:xfrm>
            <a:off x="2633639" y="2835920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</a:t>
            </a:r>
            <a:endParaRPr lang="zh-CN" altLang="en-US" b="1" dirty="0"/>
          </a:p>
        </p:txBody>
      </p:sp>
      <p:sp>
        <p:nvSpPr>
          <p:cNvPr id="121" name="TextBox 120"/>
          <p:cNvSpPr txBox="1"/>
          <p:nvPr/>
        </p:nvSpPr>
        <p:spPr>
          <a:xfrm>
            <a:off x="2622229" y="3156481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3</a:t>
            </a:r>
            <a:endParaRPr lang="zh-CN" altLang="en-US" b="1" dirty="0"/>
          </a:p>
        </p:txBody>
      </p:sp>
      <p:sp>
        <p:nvSpPr>
          <p:cNvPr id="122" name="TextBox 121"/>
          <p:cNvSpPr txBox="1"/>
          <p:nvPr/>
        </p:nvSpPr>
        <p:spPr>
          <a:xfrm>
            <a:off x="2622230" y="345490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4</a:t>
            </a:r>
            <a:endParaRPr lang="zh-CN" altLang="en-US" b="1" dirty="0"/>
          </a:p>
        </p:txBody>
      </p:sp>
      <p:sp>
        <p:nvSpPr>
          <p:cNvPr id="123" name="TextBox 122"/>
          <p:cNvSpPr txBox="1"/>
          <p:nvPr/>
        </p:nvSpPr>
        <p:spPr>
          <a:xfrm>
            <a:off x="2622230" y="3753336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5</a:t>
            </a:r>
            <a:endParaRPr lang="zh-CN" altLang="en-US" b="1" dirty="0"/>
          </a:p>
        </p:txBody>
      </p:sp>
      <p:sp>
        <p:nvSpPr>
          <p:cNvPr id="124" name="TextBox 123"/>
          <p:cNvSpPr txBox="1"/>
          <p:nvPr/>
        </p:nvSpPr>
        <p:spPr>
          <a:xfrm>
            <a:off x="2622230" y="4073166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6</a:t>
            </a:r>
            <a:endParaRPr lang="zh-CN" altLang="en-US" b="1" dirty="0"/>
          </a:p>
        </p:txBody>
      </p:sp>
      <p:sp>
        <p:nvSpPr>
          <p:cNvPr id="125" name="TextBox 124"/>
          <p:cNvSpPr txBox="1"/>
          <p:nvPr/>
        </p:nvSpPr>
        <p:spPr>
          <a:xfrm>
            <a:off x="2622230" y="2262512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</a:t>
            </a:r>
            <a:endParaRPr lang="zh-CN" altLang="en-US" b="1" dirty="0"/>
          </a:p>
        </p:txBody>
      </p:sp>
      <p:sp>
        <p:nvSpPr>
          <p:cNvPr id="126" name="TextBox 125"/>
          <p:cNvSpPr txBox="1"/>
          <p:nvPr/>
        </p:nvSpPr>
        <p:spPr>
          <a:xfrm>
            <a:off x="2622230" y="1952793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3</a:t>
            </a:r>
            <a:endParaRPr lang="zh-CN" altLang="en-US" b="1" dirty="0"/>
          </a:p>
        </p:txBody>
      </p:sp>
      <p:sp>
        <p:nvSpPr>
          <p:cNvPr id="127" name="TextBox 126"/>
          <p:cNvSpPr txBox="1"/>
          <p:nvPr/>
        </p:nvSpPr>
        <p:spPr>
          <a:xfrm>
            <a:off x="2634325" y="1690546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4</a:t>
            </a:r>
            <a:endParaRPr lang="zh-CN" altLang="en-US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2634325" y="1344418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5</a:t>
            </a:r>
            <a:endParaRPr lang="zh-CN" altLang="en-US" b="1" dirty="0"/>
          </a:p>
        </p:txBody>
      </p:sp>
      <p:sp>
        <p:nvSpPr>
          <p:cNvPr id="129" name="TextBox 128"/>
          <p:cNvSpPr txBox="1"/>
          <p:nvPr/>
        </p:nvSpPr>
        <p:spPr>
          <a:xfrm>
            <a:off x="2636701" y="1059635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6</a:t>
            </a:r>
            <a:endParaRPr lang="zh-CN" altLang="en-US" b="1" dirty="0"/>
          </a:p>
        </p:txBody>
      </p:sp>
      <p:sp>
        <p:nvSpPr>
          <p:cNvPr id="130" name="TextBox 129"/>
          <p:cNvSpPr txBox="1"/>
          <p:nvPr/>
        </p:nvSpPr>
        <p:spPr>
          <a:xfrm>
            <a:off x="6521672" y="2512243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</a:t>
            </a:r>
            <a:endParaRPr lang="zh-CN" altLang="en-US" b="1" dirty="0"/>
          </a:p>
        </p:txBody>
      </p:sp>
      <p:sp>
        <p:nvSpPr>
          <p:cNvPr id="131" name="TextBox 130"/>
          <p:cNvSpPr txBox="1"/>
          <p:nvPr/>
        </p:nvSpPr>
        <p:spPr>
          <a:xfrm>
            <a:off x="6521671" y="2835920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</a:t>
            </a:r>
            <a:endParaRPr lang="zh-CN" altLang="en-US" b="1" dirty="0"/>
          </a:p>
        </p:txBody>
      </p:sp>
      <p:sp>
        <p:nvSpPr>
          <p:cNvPr id="132" name="TextBox 131"/>
          <p:cNvSpPr txBox="1"/>
          <p:nvPr/>
        </p:nvSpPr>
        <p:spPr>
          <a:xfrm>
            <a:off x="6530054" y="3107164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3</a:t>
            </a:r>
            <a:endParaRPr lang="zh-CN" altLang="en-US" b="1" dirty="0"/>
          </a:p>
        </p:txBody>
      </p:sp>
      <p:sp>
        <p:nvSpPr>
          <p:cNvPr id="133" name="TextBox 132"/>
          <p:cNvSpPr txBox="1"/>
          <p:nvPr/>
        </p:nvSpPr>
        <p:spPr>
          <a:xfrm>
            <a:off x="6537176" y="3420973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4</a:t>
            </a:r>
            <a:endParaRPr lang="zh-CN" altLang="en-US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6537176" y="3706589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5</a:t>
            </a:r>
            <a:endParaRPr lang="zh-CN" altLang="en-US" b="1" dirty="0"/>
          </a:p>
        </p:txBody>
      </p:sp>
      <p:sp>
        <p:nvSpPr>
          <p:cNvPr id="135" name="TextBox 134"/>
          <p:cNvSpPr txBox="1"/>
          <p:nvPr/>
        </p:nvSpPr>
        <p:spPr>
          <a:xfrm>
            <a:off x="6521671" y="4050450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6</a:t>
            </a:r>
            <a:endParaRPr lang="zh-CN" altLang="en-US" b="1" dirty="0"/>
          </a:p>
        </p:txBody>
      </p:sp>
      <p:sp>
        <p:nvSpPr>
          <p:cNvPr id="136" name="TextBox 135"/>
          <p:cNvSpPr txBox="1"/>
          <p:nvPr/>
        </p:nvSpPr>
        <p:spPr>
          <a:xfrm>
            <a:off x="6521671" y="2190293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</a:t>
            </a:r>
            <a:endParaRPr lang="zh-CN" altLang="en-US" b="1" dirty="0"/>
          </a:p>
        </p:txBody>
      </p:sp>
      <p:sp>
        <p:nvSpPr>
          <p:cNvPr id="137" name="TextBox 136"/>
          <p:cNvSpPr txBox="1"/>
          <p:nvPr/>
        </p:nvSpPr>
        <p:spPr>
          <a:xfrm>
            <a:off x="6516589" y="1916702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3</a:t>
            </a:r>
            <a:endParaRPr lang="zh-CN" altLang="en-US" b="1" dirty="0"/>
          </a:p>
        </p:txBody>
      </p:sp>
      <p:sp>
        <p:nvSpPr>
          <p:cNvPr id="138" name="TextBox 137"/>
          <p:cNvSpPr txBox="1"/>
          <p:nvPr/>
        </p:nvSpPr>
        <p:spPr>
          <a:xfrm>
            <a:off x="6537176" y="1618274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4</a:t>
            </a:r>
            <a:endParaRPr lang="zh-CN" altLang="en-US" b="1" dirty="0"/>
          </a:p>
        </p:txBody>
      </p:sp>
      <p:sp>
        <p:nvSpPr>
          <p:cNvPr id="139" name="TextBox 138"/>
          <p:cNvSpPr txBox="1"/>
          <p:nvPr/>
        </p:nvSpPr>
        <p:spPr>
          <a:xfrm>
            <a:off x="6537175" y="1344418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5</a:t>
            </a:r>
            <a:endParaRPr lang="zh-CN" altLang="en-US" b="1" dirty="0"/>
          </a:p>
        </p:txBody>
      </p:sp>
      <p:sp>
        <p:nvSpPr>
          <p:cNvPr id="140" name="TextBox 139"/>
          <p:cNvSpPr txBox="1"/>
          <p:nvPr/>
        </p:nvSpPr>
        <p:spPr>
          <a:xfrm>
            <a:off x="6516588" y="1002142"/>
            <a:ext cx="28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6</a:t>
            </a:r>
            <a:endParaRPr lang="zh-CN" altLang="en-US" b="1" dirty="0"/>
          </a:p>
        </p:txBody>
      </p:sp>
      <p:cxnSp>
        <p:nvCxnSpPr>
          <p:cNvPr id="141" name="直接连接符 140"/>
          <p:cNvCxnSpPr>
            <a:endCxn id="109" idx="2"/>
          </p:cNvCxnSpPr>
          <p:nvPr/>
        </p:nvCxnSpPr>
        <p:spPr>
          <a:xfrm flipV="1">
            <a:off x="2910263" y="948148"/>
            <a:ext cx="594734" cy="150012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>
            <a:endCxn id="108" idx="2"/>
          </p:cNvCxnSpPr>
          <p:nvPr/>
        </p:nvCxnSpPr>
        <p:spPr>
          <a:xfrm flipV="1">
            <a:off x="2918906" y="948148"/>
            <a:ext cx="205938" cy="176873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endCxn id="110" idx="2"/>
          </p:cNvCxnSpPr>
          <p:nvPr/>
        </p:nvCxnSpPr>
        <p:spPr>
          <a:xfrm flipV="1">
            <a:off x="2910261" y="946662"/>
            <a:ext cx="867155" cy="11916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 flipV="1">
            <a:off x="2922358" y="911604"/>
            <a:ext cx="1219461" cy="94006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>
            <a:endCxn id="112" idx="2"/>
          </p:cNvCxnSpPr>
          <p:nvPr/>
        </p:nvCxnSpPr>
        <p:spPr>
          <a:xfrm flipV="1">
            <a:off x="2922358" y="936707"/>
            <a:ext cx="1453388" cy="61518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2980827" y="896910"/>
            <a:ext cx="1706240" cy="35655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61" idx="0"/>
          </p:cNvCxnSpPr>
          <p:nvPr/>
        </p:nvCxnSpPr>
        <p:spPr>
          <a:xfrm>
            <a:off x="2923130" y="2716878"/>
            <a:ext cx="323405" cy="178003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>
            <a:stCxn id="62" idx="0"/>
            <a:endCxn id="120" idx="3"/>
          </p:cNvCxnSpPr>
          <p:nvPr/>
        </p:nvCxnSpPr>
        <p:spPr>
          <a:xfrm flipH="1" flipV="1">
            <a:off x="2921672" y="3020586"/>
            <a:ext cx="623291" cy="147315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>
            <a:stCxn id="63" idx="0"/>
          </p:cNvCxnSpPr>
          <p:nvPr/>
        </p:nvCxnSpPr>
        <p:spPr>
          <a:xfrm flipH="1" flipV="1">
            <a:off x="2923130" y="3341147"/>
            <a:ext cx="921188" cy="114215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>
            <a:stCxn id="64" idx="0"/>
          </p:cNvCxnSpPr>
          <p:nvPr/>
        </p:nvCxnSpPr>
        <p:spPr>
          <a:xfrm flipH="1" flipV="1">
            <a:off x="2923130" y="3639575"/>
            <a:ext cx="1186226" cy="85733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 flipH="1" flipV="1">
            <a:off x="2923130" y="3938002"/>
            <a:ext cx="1452615" cy="55573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>
            <a:stCxn id="66" idx="0"/>
          </p:cNvCxnSpPr>
          <p:nvPr/>
        </p:nvCxnSpPr>
        <p:spPr>
          <a:xfrm flipH="1" flipV="1">
            <a:off x="2923130" y="4257832"/>
            <a:ext cx="1798541" cy="25270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>
            <a:stCxn id="130" idx="1"/>
          </p:cNvCxnSpPr>
          <p:nvPr/>
        </p:nvCxnSpPr>
        <p:spPr>
          <a:xfrm flipH="1">
            <a:off x="6227487" y="2696909"/>
            <a:ext cx="294185" cy="174558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/>
          <p:nvPr/>
        </p:nvCxnSpPr>
        <p:spPr>
          <a:xfrm flipH="1">
            <a:off x="5904365" y="2995337"/>
            <a:ext cx="612224" cy="150157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>
            <a:stCxn id="69" idx="0"/>
            <a:endCxn id="132" idx="1"/>
          </p:cNvCxnSpPr>
          <p:nvPr/>
        </p:nvCxnSpPr>
        <p:spPr>
          <a:xfrm flipV="1">
            <a:off x="5631947" y="3291830"/>
            <a:ext cx="898107" cy="12329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>
            <a:stCxn id="70" idx="0"/>
          </p:cNvCxnSpPr>
          <p:nvPr/>
        </p:nvCxnSpPr>
        <p:spPr>
          <a:xfrm flipV="1">
            <a:off x="5333519" y="3592193"/>
            <a:ext cx="1188688" cy="92211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/>
          <p:cNvCxnSpPr>
            <a:stCxn id="71" idx="0"/>
            <a:endCxn id="134" idx="1"/>
          </p:cNvCxnSpPr>
          <p:nvPr/>
        </p:nvCxnSpPr>
        <p:spPr>
          <a:xfrm flipV="1">
            <a:off x="5035091" y="3891255"/>
            <a:ext cx="1502085" cy="60565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/>
          <p:cNvCxnSpPr>
            <a:stCxn id="66" idx="0"/>
          </p:cNvCxnSpPr>
          <p:nvPr/>
        </p:nvCxnSpPr>
        <p:spPr>
          <a:xfrm flipV="1">
            <a:off x="4721671" y="4187734"/>
            <a:ext cx="1794917" cy="32280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/>
          <p:cNvCxnSpPr>
            <a:stCxn id="114" idx="2"/>
            <a:endCxn id="17" idx="3"/>
          </p:cNvCxnSpPr>
          <p:nvPr/>
        </p:nvCxnSpPr>
        <p:spPr>
          <a:xfrm>
            <a:off x="6228184" y="939408"/>
            <a:ext cx="293488" cy="175750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/>
          <p:cNvCxnSpPr>
            <a:endCxn id="115" idx="2"/>
          </p:cNvCxnSpPr>
          <p:nvPr/>
        </p:nvCxnSpPr>
        <p:spPr>
          <a:xfrm flipH="1" flipV="1">
            <a:off x="5904366" y="943961"/>
            <a:ext cx="612223" cy="145583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/>
          <p:cNvCxnSpPr>
            <a:stCxn id="137" idx="1"/>
            <a:endCxn id="116" idx="2"/>
          </p:cNvCxnSpPr>
          <p:nvPr/>
        </p:nvCxnSpPr>
        <p:spPr>
          <a:xfrm flipH="1" flipV="1">
            <a:off x="5599084" y="936707"/>
            <a:ext cx="917505" cy="116466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/>
          <p:cNvCxnSpPr>
            <a:endCxn id="117" idx="2"/>
          </p:cNvCxnSpPr>
          <p:nvPr/>
        </p:nvCxnSpPr>
        <p:spPr>
          <a:xfrm flipH="1" flipV="1">
            <a:off x="5311051" y="948148"/>
            <a:ext cx="1205537" cy="85479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>
            <a:stCxn id="139" idx="1"/>
            <a:endCxn id="118" idx="2"/>
          </p:cNvCxnSpPr>
          <p:nvPr/>
        </p:nvCxnSpPr>
        <p:spPr>
          <a:xfrm flipH="1" flipV="1">
            <a:off x="4991616" y="928891"/>
            <a:ext cx="1545559" cy="60019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>
            <a:stCxn id="140" idx="1"/>
            <a:endCxn id="17" idx="0"/>
          </p:cNvCxnSpPr>
          <p:nvPr/>
        </p:nvCxnSpPr>
        <p:spPr>
          <a:xfrm flipH="1" flipV="1">
            <a:off x="4721672" y="896909"/>
            <a:ext cx="1794916" cy="28989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500"/>
                            </p:stCondLst>
                            <p:childTnLst>
                              <p:par>
                                <p:cTn id="1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00"/>
                            </p:stCondLst>
                            <p:childTnLst>
                              <p:par>
                                <p:cTn id="1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000"/>
                            </p:stCondLst>
                            <p:childTnLst>
                              <p:par>
                                <p:cTn id="1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0"/>
                            </p:stCondLst>
                            <p:childTnLst>
                              <p:par>
                                <p:cTn id="1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50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50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50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0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0"/>
                            </p:stCondLst>
                            <p:childTnLst>
                              <p:par>
                                <p:cTn id="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00"/>
                            </p:stCondLst>
                            <p:childTnLst>
                              <p:par>
                                <p:cTn id="2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3500"/>
                            </p:stCondLst>
                            <p:childTnLst>
                              <p:par>
                                <p:cTn id="2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000"/>
                            </p:stCondLst>
                            <p:childTnLst>
                              <p:par>
                                <p:cTn id="2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500"/>
                            </p:stCondLst>
                            <p:childTnLst>
                              <p:par>
                                <p:cTn id="2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000"/>
                            </p:stCondLst>
                            <p:childTnLst>
                              <p:par>
                                <p:cTn id="2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00"/>
                            </p:stCondLst>
                            <p:childTnLst>
                              <p:par>
                                <p:cTn id="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000"/>
                            </p:stCondLst>
                            <p:childTnLst>
                              <p:par>
                                <p:cTn id="2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000"/>
                            </p:stCondLst>
                            <p:childTnLst>
                              <p:par>
                                <p:cTn id="2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500"/>
                            </p:stCondLst>
                            <p:childTnLst>
                              <p:par>
                                <p:cTn id="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000"/>
                            </p:stCondLst>
                            <p:childTnLst>
                              <p:par>
                                <p:cTn id="2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3500"/>
                            </p:stCondLst>
                            <p:childTnLst>
                              <p:par>
                                <p:cTn id="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4000"/>
                            </p:stCondLst>
                            <p:childTnLst>
                              <p:par>
                                <p:cTn id="2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4500"/>
                            </p:stCondLst>
                            <p:childTnLst>
                              <p:par>
                                <p:cTn id="2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5000"/>
                            </p:stCondLst>
                            <p:childTnLst>
                              <p:par>
                                <p:cTn id="2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500"/>
                            </p:stCondLst>
                            <p:childTnLst>
                              <p:par>
                                <p:cTn id="3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000"/>
                            </p:stCondLst>
                            <p:childTnLst>
                              <p:par>
                                <p:cTn id="3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000"/>
                            </p:stCondLst>
                            <p:childTnLst>
                              <p:par>
                                <p:cTn id="3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2500"/>
                            </p:stCondLst>
                            <p:childTnLst>
                              <p:par>
                                <p:cTn id="3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3000"/>
                            </p:stCondLst>
                            <p:childTnLst>
                              <p:par>
                                <p:cTn id="3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3500"/>
                            </p:stCondLst>
                            <p:childTnLst>
                              <p:par>
                                <p:cTn id="3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500"/>
                            </p:stCondLst>
                            <p:childTnLst>
                              <p:par>
                                <p:cTn id="3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1000"/>
                            </p:stCondLst>
                            <p:childTnLst>
                              <p:par>
                                <p:cTn id="3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500"/>
                            </p:stCondLst>
                            <p:childTnLst>
                              <p:par>
                                <p:cTn id="3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2000"/>
                            </p:stCondLst>
                            <p:childTnLst>
                              <p:par>
                                <p:cTn id="3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2500"/>
                            </p:stCondLst>
                            <p:childTnLst>
                              <p:par>
                                <p:cTn id="3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3000"/>
                            </p:stCondLst>
                            <p:childTnLst>
                              <p:par>
                                <p:cTn id="3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3500"/>
                            </p:stCondLst>
                            <p:childTnLst>
                              <p:par>
                                <p:cTn id="3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4000"/>
                            </p:stCondLst>
                            <p:childTnLst>
                              <p:par>
                                <p:cTn id="3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4500"/>
                            </p:stCondLst>
                            <p:childTnLst>
                              <p:par>
                                <p:cTn id="3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5000"/>
                            </p:stCondLst>
                            <p:childTnLst>
                              <p:par>
                                <p:cTn id="3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500"/>
                            </p:stCondLst>
                            <p:childTnLst>
                              <p:par>
                                <p:cTn id="3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1000"/>
                            </p:stCondLst>
                            <p:childTnLst>
                              <p:par>
                                <p:cTn id="3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500"/>
                            </p:stCondLst>
                            <p:childTnLst>
                              <p:par>
                                <p:cTn id="4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2000"/>
                            </p:stCondLst>
                            <p:childTnLst>
                              <p:par>
                                <p:cTn id="4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2500"/>
                            </p:stCondLst>
                            <p:childTnLst>
                              <p:par>
                                <p:cTn id="4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500"/>
                            </p:stCondLst>
                            <p:childTnLst>
                              <p:par>
                                <p:cTn id="4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1000"/>
                            </p:stCondLst>
                            <p:childTnLst>
                              <p:par>
                                <p:cTn id="4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2500"/>
                            </p:stCondLst>
                            <p:childTnLst>
                              <p:par>
                                <p:cTn id="4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4" fill="hold">
                      <p:stCondLst>
                        <p:cond delay="indefinite"/>
                      </p:stCondLst>
                      <p:childTnLst>
                        <p:par>
                          <p:cTn id="475" fill="hold">
                            <p:stCondLst>
                              <p:cond delay="0"/>
                            </p:stCondLst>
                            <p:childTnLst>
                              <p:par>
                                <p:cTn id="4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500"/>
                            </p:stCondLst>
                            <p:childTnLst>
                              <p:par>
                                <p:cTn id="4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1000"/>
                            </p:stCondLst>
                            <p:childTnLst>
                              <p:par>
                                <p:cTn id="4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6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0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2000"/>
                            </p:stCondLst>
                            <p:childTnLst>
                              <p:par>
                                <p:cTn id="4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2500"/>
                            </p:stCondLst>
                            <p:childTnLst>
                              <p:par>
                                <p:cTn id="4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  <p:bldP spid="3" grpId="0"/>
      <p:bldP spid="15" grpId="0"/>
      <p:bldP spid="17" grpId="0" animBg="1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4853673" y="495972"/>
            <a:ext cx="2427115" cy="904875"/>
          </a:xfrm>
          <a:prstGeom prst="cloudCallout">
            <a:avLst>
              <a:gd name="adj1" fmla="val 49478"/>
              <a:gd name="adj2" fmla="val 45004"/>
            </a:avLst>
          </a:prstGeom>
          <a:solidFill>
            <a:schemeClr val="accent5">
              <a:lumMod val="40000"/>
              <a:lumOff val="60000"/>
              <a:alpha val="74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990596" y="495254"/>
            <a:ext cx="2290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我设计了这几种图案，你呢？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33"/>
          <p:cNvSpPr>
            <a:spLocks noChangeArrowheads="1"/>
          </p:cNvSpPr>
          <p:nvPr/>
        </p:nvSpPr>
        <p:spPr bwMode="auto">
          <a:xfrm>
            <a:off x="645631" y="938392"/>
            <a:ext cx="3708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以圆规为主要工具，设计你喜欢的图案。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45631" y="2485984"/>
            <a:ext cx="1440160" cy="1440000"/>
          </a:xfrm>
          <a:prstGeom prst="ellipse">
            <a:avLst/>
          </a:prstGeom>
          <a:noFill/>
          <a:ln w="3175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449725" y="2519277"/>
            <a:ext cx="1440160" cy="1440000"/>
          </a:xfrm>
          <a:prstGeom prst="ellipse">
            <a:avLst/>
          </a:prstGeom>
          <a:noFill/>
          <a:ln w="317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153063" y="2541256"/>
            <a:ext cx="1440160" cy="1440000"/>
          </a:xfrm>
          <a:prstGeom prst="ellipse">
            <a:avLst/>
          </a:prstGeom>
          <a:noFill/>
          <a:ln w="317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340520" y="2454282"/>
            <a:ext cx="1440160" cy="1440000"/>
          </a:xfrm>
          <a:prstGeom prst="ellipse">
            <a:avLst/>
          </a:prstGeom>
          <a:noFill/>
          <a:ln w="3175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481303" y="1751189"/>
            <a:ext cx="1440160" cy="1440000"/>
          </a:xfrm>
          <a:prstGeom prst="ellipse">
            <a:avLst/>
          </a:prstGeom>
          <a:noFill/>
          <a:ln w="3175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957157" y="2473213"/>
            <a:ext cx="1440160" cy="1440000"/>
          </a:xfrm>
          <a:prstGeom prst="ellipse">
            <a:avLst/>
          </a:prstGeom>
          <a:noFill/>
          <a:ln w="317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014731" y="1799277"/>
            <a:ext cx="1440160" cy="1440000"/>
          </a:xfrm>
          <a:prstGeom prst="ellipse">
            <a:avLst/>
          </a:prstGeom>
          <a:noFill/>
          <a:ln w="317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687673" y="1886925"/>
            <a:ext cx="1440160" cy="1440000"/>
          </a:xfrm>
          <a:prstGeom prst="ellipse">
            <a:avLst/>
          </a:prstGeom>
          <a:noFill/>
          <a:ln w="3175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038178" y="2454282"/>
            <a:ext cx="1440160" cy="1440000"/>
          </a:xfrm>
          <a:prstGeom prst="ellipse">
            <a:avLst/>
          </a:prstGeom>
          <a:noFill/>
          <a:ln w="317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00500" y="2481110"/>
            <a:ext cx="1440160" cy="1440000"/>
          </a:xfrm>
          <a:prstGeom prst="ellipse">
            <a:avLst/>
          </a:prstGeom>
          <a:noFill/>
          <a:ln w="317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571530" y="3123052"/>
            <a:ext cx="1440160" cy="1440000"/>
          </a:xfrm>
          <a:prstGeom prst="ellipse">
            <a:avLst/>
          </a:prstGeom>
          <a:noFill/>
          <a:ln w="317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834675" y="3036102"/>
            <a:ext cx="1440160" cy="1440000"/>
          </a:xfrm>
          <a:prstGeom prst="ellipse">
            <a:avLst/>
          </a:prstGeom>
          <a:noFill/>
          <a:ln w="3175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1026" name="Picture 2" descr="C:\Documents and Settings\Administrator\桌面\6年级\p007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788" y="714939"/>
            <a:ext cx="950391" cy="123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5" grpId="0"/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990" y="1892499"/>
            <a:ext cx="3117850" cy="1558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矩形 33"/>
          <p:cNvSpPr>
            <a:spLocks noChangeArrowheads="1"/>
          </p:cNvSpPr>
          <p:nvPr/>
        </p:nvSpPr>
        <p:spPr bwMode="auto">
          <a:xfrm>
            <a:off x="991966" y="916842"/>
            <a:ext cx="370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下图中有几个扇形？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11188" y="3274219"/>
            <a:ext cx="79930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由圆心角的两条半径和圆心角所对的弧围成的图形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4677237" y="1440062"/>
            <a:ext cx="2427115" cy="904875"/>
          </a:xfrm>
          <a:prstGeom prst="cloudCallout">
            <a:avLst>
              <a:gd name="adj1" fmla="val -51558"/>
              <a:gd name="adj2" fmla="val 28162"/>
            </a:avLst>
          </a:prstGeom>
          <a:solidFill>
            <a:schemeClr val="accent5">
              <a:lumMod val="40000"/>
              <a:lumOff val="60000"/>
              <a:alpha val="74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832238" y="1431583"/>
            <a:ext cx="2290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要根据定义进行判断！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Documents and Settings\Administrator\桌面\6年级\p008-02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431583"/>
            <a:ext cx="1482898" cy="175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458721" y="2671763"/>
            <a:ext cx="774890" cy="696696"/>
            <a:chOff x="5103893" y="2884839"/>
            <a:chExt cx="774890" cy="696696"/>
          </a:xfrm>
        </p:grpSpPr>
        <p:sp>
          <p:nvSpPr>
            <p:cNvPr id="21" name="空心弧 20"/>
            <p:cNvSpPr/>
            <p:nvPr/>
          </p:nvSpPr>
          <p:spPr>
            <a:xfrm rot="2882497">
              <a:off x="5142990" y="2845742"/>
              <a:ext cx="696696" cy="774890"/>
            </a:xfrm>
            <a:prstGeom prst="blockArc">
              <a:avLst>
                <a:gd name="adj1" fmla="val 10891262"/>
                <a:gd name="adj2" fmla="val 16196490"/>
                <a:gd name="adj3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237246" y="2973850"/>
              <a:ext cx="541943" cy="300369"/>
              <a:chOff x="6444208" y="2455765"/>
              <a:chExt cx="541943" cy="300369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6444208" y="2465762"/>
                <a:ext cx="254092" cy="290372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stCxn id="21" idx="1"/>
              </p:cNvCxnSpPr>
              <p:nvPr/>
            </p:nvCxnSpPr>
            <p:spPr>
              <a:xfrm flipH="1">
                <a:off x="6698300" y="2455765"/>
                <a:ext cx="287851" cy="300368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组合 24"/>
          <p:cNvGrpSpPr/>
          <p:nvPr/>
        </p:nvGrpSpPr>
        <p:grpSpPr>
          <a:xfrm>
            <a:off x="1890030" y="2383721"/>
            <a:ext cx="1658180" cy="1367551"/>
            <a:chOff x="6341616" y="1691809"/>
            <a:chExt cx="1658180" cy="1367551"/>
          </a:xfrm>
        </p:grpSpPr>
        <p:sp>
          <p:nvSpPr>
            <p:cNvPr id="26" name="空心弧 25"/>
            <p:cNvSpPr/>
            <p:nvPr/>
          </p:nvSpPr>
          <p:spPr>
            <a:xfrm rot="2882497">
              <a:off x="6486930" y="1546495"/>
              <a:ext cx="1367551" cy="1658180"/>
            </a:xfrm>
            <a:prstGeom prst="blockArc">
              <a:avLst>
                <a:gd name="adj1" fmla="val 10891262"/>
                <a:gd name="adj2" fmla="val 16196490"/>
                <a:gd name="adj3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6770330" y="1869563"/>
              <a:ext cx="537974" cy="506022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7308304" y="1846004"/>
              <a:ext cx="504058" cy="529581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1645416" y="2008965"/>
            <a:ext cx="2384155" cy="2219361"/>
            <a:chOff x="3821308" y="1629895"/>
            <a:chExt cx="2384155" cy="2219361"/>
          </a:xfrm>
          <a:solidFill>
            <a:srgbClr val="FF0000"/>
          </a:solidFill>
        </p:grpSpPr>
        <p:sp>
          <p:nvSpPr>
            <p:cNvPr id="30" name="空心弧 29"/>
            <p:cNvSpPr/>
            <p:nvPr/>
          </p:nvSpPr>
          <p:spPr>
            <a:xfrm rot="2882497">
              <a:off x="3903705" y="1547498"/>
              <a:ext cx="2219361" cy="2384155"/>
            </a:xfrm>
            <a:prstGeom prst="blockArc">
              <a:avLst>
                <a:gd name="adj1" fmla="val 10891262"/>
                <a:gd name="adj2" fmla="val 16196490"/>
                <a:gd name="adj3" fmla="val 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4322488" y="1928164"/>
              <a:ext cx="690897" cy="704106"/>
            </a:xfrm>
            <a:prstGeom prst="line">
              <a:avLst/>
            </a:prstGeom>
            <a:grp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5013385" y="1934551"/>
              <a:ext cx="889110" cy="697719"/>
            </a:xfrm>
            <a:prstGeom prst="line">
              <a:avLst/>
            </a:prstGeom>
            <a:grp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3"/>
          <p:cNvSpPr>
            <a:spLocks noChangeArrowheads="1"/>
          </p:cNvSpPr>
          <p:nvPr/>
        </p:nvSpPr>
        <p:spPr bwMode="auto">
          <a:xfrm>
            <a:off x="3726603" y="2675584"/>
            <a:ext cx="28616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个扇形。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1" grpId="0"/>
      <p:bldP spid="12" grpId="0" animBg="1"/>
      <p:bldP spid="13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/>
          </a:p>
        </p:txBody>
      </p:sp>
      <p:sp>
        <p:nvSpPr>
          <p:cNvPr id="20483" name="矩形 10"/>
          <p:cNvSpPr>
            <a:spLocks noChangeArrowheads="1"/>
          </p:cNvSpPr>
          <p:nvPr/>
        </p:nvSpPr>
        <p:spPr bwMode="auto">
          <a:xfrm>
            <a:off x="876301" y="836742"/>
            <a:ext cx="3983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下面的判断对吗？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TextBox 3"/>
          <p:cNvSpPr txBox="1">
            <a:spLocks noChangeArrowheads="1"/>
          </p:cNvSpPr>
          <p:nvPr/>
        </p:nvSpPr>
        <p:spPr bwMode="auto">
          <a:xfrm>
            <a:off x="6563653" y="1560519"/>
            <a:ext cx="576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9" name="组合 21"/>
          <p:cNvGrpSpPr/>
          <p:nvPr/>
        </p:nvGrpSpPr>
        <p:grpSpPr bwMode="auto">
          <a:xfrm>
            <a:off x="1979712" y="2210675"/>
            <a:ext cx="1416316" cy="1404000"/>
            <a:chOff x="2478372" y="2853357"/>
            <a:chExt cx="1949612" cy="1727881"/>
          </a:xfrm>
        </p:grpSpPr>
        <p:pic>
          <p:nvPicPr>
            <p:cNvPr id="2049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8372" y="2853357"/>
              <a:ext cx="1949612" cy="1727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" name="直接连接符 4"/>
            <p:cNvCxnSpPr/>
            <p:nvPr/>
          </p:nvCxnSpPr>
          <p:spPr>
            <a:xfrm flipH="1">
              <a:off x="3059445" y="2996288"/>
              <a:ext cx="720785" cy="144043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endCxn id="8" idx="2"/>
            </p:cNvCxnSpPr>
            <p:nvPr/>
          </p:nvCxnSpPr>
          <p:spPr>
            <a:xfrm flipV="1">
              <a:off x="3046744" y="3404437"/>
              <a:ext cx="1114518" cy="103228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弧形 7"/>
            <p:cNvSpPr/>
            <p:nvPr/>
          </p:nvSpPr>
          <p:spPr>
            <a:xfrm rot="874821">
              <a:off x="3092785" y="2969291"/>
              <a:ext cx="1079590" cy="1044987"/>
            </a:xfrm>
            <a:prstGeom prst="arc">
              <a:avLst>
                <a:gd name="adj1" fmla="val 16200000"/>
                <a:gd name="adj2" fmla="val 20160253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b="1"/>
            </a:p>
          </p:txBody>
        </p:sp>
      </p:grp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067944" y="2374851"/>
            <a:ext cx="9568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834521" y="1560519"/>
            <a:ext cx="69041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下图中红线围成的图形是扇形。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3202265" y="3147814"/>
            <a:ext cx="5122585" cy="1426772"/>
          </a:xfrm>
          <a:prstGeom prst="wedgeRoundRectCallout">
            <a:avLst>
              <a:gd name="adj1" fmla="val 28891"/>
              <a:gd name="adj2" fmla="val -8037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因为没有理解扇形的概念。由圆心角的两条半径和圆心角所对的弧围成的图形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叫做扇形。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C:\Documents and Settings\Administrator\桌面\6年级\p008-02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6296" y="1533629"/>
            <a:ext cx="1146482" cy="179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7" grpId="0"/>
      <p:bldP spid="25" grpId="0"/>
      <p:bldP spid="14" grpId="0"/>
      <p:bldP spid="15" grpId="0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22885" y="673120"/>
            <a:ext cx="34911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下面的判断对吗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238634" y="1316832"/>
            <a:ext cx="792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5" name="image586.eps" descr="id:2147502913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67" y="2018055"/>
            <a:ext cx="6192490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25676" y="3543300"/>
            <a:ext cx="4176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扇形只有一条对称轴。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16637" y="2585388"/>
            <a:ext cx="144358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059832" y="2183486"/>
            <a:ext cx="1091316" cy="8203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13050" y="2018055"/>
            <a:ext cx="621664" cy="11346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600000">
            <a:off x="6215607" y="2585388"/>
            <a:ext cx="165576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016637" y="1316832"/>
            <a:ext cx="64213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扇形有无数条对称轴。 （   ）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8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29406" y="627534"/>
            <a:ext cx="7920038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下面图形中红线围成的部分是扇形吗？和同伴说一说吧！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295" y="1775936"/>
            <a:ext cx="1416165" cy="131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连接符 11"/>
          <p:cNvCxnSpPr>
            <a:endCxn id="24580" idx="2"/>
          </p:cNvCxnSpPr>
          <p:nvPr/>
        </p:nvCxnSpPr>
        <p:spPr>
          <a:xfrm flipH="1">
            <a:off x="1752378" y="1795852"/>
            <a:ext cx="11534" cy="1295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24580" idx="2"/>
            <a:endCxn id="14" idx="2"/>
          </p:cNvCxnSpPr>
          <p:nvPr/>
        </p:nvCxnSpPr>
        <p:spPr>
          <a:xfrm flipV="1">
            <a:off x="1752378" y="2044436"/>
            <a:ext cx="423140" cy="10468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弧形 13"/>
          <p:cNvSpPr/>
          <p:nvPr/>
        </p:nvSpPr>
        <p:spPr>
          <a:xfrm rot="294931">
            <a:off x="1160013" y="1817877"/>
            <a:ext cx="1079500" cy="782240"/>
          </a:xfrm>
          <a:prstGeom prst="arc">
            <a:avLst>
              <a:gd name="adj1" fmla="val 16200000"/>
              <a:gd name="adj2" fmla="val 20160253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pic>
        <p:nvPicPr>
          <p:cNvPr id="2458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66" y="1795852"/>
            <a:ext cx="141631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直接连接符 24"/>
          <p:cNvCxnSpPr/>
          <p:nvPr/>
        </p:nvCxnSpPr>
        <p:spPr>
          <a:xfrm>
            <a:off x="3668118" y="1914915"/>
            <a:ext cx="0" cy="8405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668118" y="2167327"/>
            <a:ext cx="382588" cy="53459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弧形 26"/>
          <p:cNvSpPr/>
          <p:nvPr/>
        </p:nvSpPr>
        <p:spPr>
          <a:xfrm rot="874821">
            <a:off x="3025974" y="1882768"/>
            <a:ext cx="1079500" cy="783431"/>
          </a:xfrm>
          <a:prstGeom prst="arc">
            <a:avLst>
              <a:gd name="adj1" fmla="val 16200000"/>
              <a:gd name="adj2" fmla="val 20160253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pic>
        <p:nvPicPr>
          <p:cNvPr id="2458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19714">
            <a:off x="4600633" y="1739571"/>
            <a:ext cx="1465995" cy="134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直接连接符 28"/>
          <p:cNvCxnSpPr>
            <a:stCxn id="31" idx="0"/>
          </p:cNvCxnSpPr>
          <p:nvPr/>
        </p:nvCxnSpPr>
        <p:spPr>
          <a:xfrm flipH="1">
            <a:off x="5331025" y="1826257"/>
            <a:ext cx="267730" cy="6053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5331024" y="2208999"/>
            <a:ext cx="609128" cy="2345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弧形 30"/>
          <p:cNvSpPr/>
          <p:nvPr/>
        </p:nvSpPr>
        <p:spPr>
          <a:xfrm rot="1767557">
            <a:off x="4866357" y="1775610"/>
            <a:ext cx="1079500" cy="783431"/>
          </a:xfrm>
          <a:prstGeom prst="arc">
            <a:avLst>
              <a:gd name="adj1" fmla="val 16200000"/>
              <a:gd name="adj2" fmla="val 20160253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pic>
        <p:nvPicPr>
          <p:cNvPr id="2459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559" y="1795852"/>
            <a:ext cx="141787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6" name="直接连接符 35"/>
          <p:cNvCxnSpPr/>
          <p:nvPr/>
        </p:nvCxnSpPr>
        <p:spPr>
          <a:xfrm flipH="1">
            <a:off x="7359648" y="1860837"/>
            <a:ext cx="313732" cy="79890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endCxn id="38" idx="2"/>
          </p:cNvCxnSpPr>
          <p:nvPr/>
        </p:nvCxnSpPr>
        <p:spPr>
          <a:xfrm flipV="1">
            <a:off x="7374611" y="2157844"/>
            <a:ext cx="664254" cy="5099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弧形 37"/>
          <p:cNvSpPr/>
          <p:nvPr/>
        </p:nvSpPr>
        <p:spPr>
          <a:xfrm rot="874821">
            <a:off x="7000953" y="1848605"/>
            <a:ext cx="1081088" cy="783431"/>
          </a:xfrm>
          <a:prstGeom prst="arc">
            <a:avLst>
              <a:gd name="adj1" fmla="val 16200000"/>
              <a:gd name="adj2" fmla="val 20160253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634042" y="3358469"/>
            <a:ext cx="1826418" cy="1001315"/>
          </a:xfrm>
          <a:prstGeom prst="wedgeRoundRectCallout">
            <a:avLst>
              <a:gd name="adj1" fmla="val -7551"/>
              <a:gd name="adj2" fmla="val -10207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没有圆心角和半径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2860658" y="3495849"/>
            <a:ext cx="1726242" cy="951388"/>
          </a:xfrm>
          <a:prstGeom prst="wedgeRoundRectCallout">
            <a:avLst>
              <a:gd name="adj1" fmla="val -18137"/>
              <a:gd name="adj2" fmla="val -10201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没有圆心角和半径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AutoShape 27"/>
          <p:cNvSpPr>
            <a:spLocks noChangeArrowheads="1"/>
          </p:cNvSpPr>
          <p:nvPr/>
        </p:nvSpPr>
        <p:spPr bwMode="auto">
          <a:xfrm>
            <a:off x="5016177" y="3358469"/>
            <a:ext cx="1165156" cy="507206"/>
          </a:xfrm>
          <a:prstGeom prst="wedgeRoundRectCallout">
            <a:avLst>
              <a:gd name="adj1" fmla="val -20954"/>
              <a:gd name="adj2" fmla="val -11586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扇形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6454614" y="3522043"/>
            <a:ext cx="2077826" cy="925194"/>
          </a:xfrm>
          <a:prstGeom prst="wedgeRoundRectCallout">
            <a:avLst>
              <a:gd name="adj1" fmla="val 27098"/>
              <a:gd name="adj2" fmla="val -10504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没有圆心角和半径。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 animBg="1"/>
      <p:bldP spid="27" grpId="0" animBg="1"/>
      <p:bldP spid="31" grpId="0" animBg="1"/>
      <p:bldP spid="38" grpId="0" animBg="1"/>
      <p:bldP spid="24" grpId="0" animBg="1"/>
      <p:bldP spid="32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251890" y="2118379"/>
            <a:ext cx="6210300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由圆心角的两条半径和圆心角所对的弧围成的图形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叫做扇形。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51890" y="3138805"/>
            <a:ext cx="6210300" cy="10693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扇形也是轴对称图形，它只有一条对称轴。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2994520" y="1021956"/>
            <a:ext cx="5040313" cy="954107"/>
            <a:chOff x="3203848" y="1490008"/>
            <a:chExt cx="5040560" cy="1272331"/>
          </a:xfrm>
        </p:grpSpPr>
        <p:sp>
          <p:nvSpPr>
            <p:cNvPr id="7173" name="AutoShape 27"/>
            <p:cNvSpPr>
              <a:spLocks noChangeArrowheads="1"/>
            </p:cNvSpPr>
            <p:nvPr/>
          </p:nvSpPr>
          <p:spPr bwMode="auto">
            <a:xfrm>
              <a:off x="3203848" y="1494152"/>
              <a:ext cx="5040560" cy="1196185"/>
            </a:xfrm>
            <a:prstGeom prst="wedgeRoundRectCallout">
              <a:avLst>
                <a:gd name="adj1" fmla="val -63931"/>
                <a:gd name="adj2" fmla="val 43194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endParaRPr lang="zh-CN" altLang="zh-CN" sz="2000">
                <a:latin typeface="楷体_GB2312" panose="02010609030101010101" charset="-122"/>
              </a:endParaRPr>
            </a:p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7174" name="TextBox 1"/>
            <p:cNvSpPr txBox="1">
              <a:spLocks noChangeArrowheads="1"/>
            </p:cNvSpPr>
            <p:nvPr/>
          </p:nvSpPr>
          <p:spPr bwMode="auto">
            <a:xfrm>
              <a:off x="3235720" y="1490008"/>
              <a:ext cx="5008688" cy="1272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你能指出这个圆的圆心、半径和直径吗？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75" name="组合 6"/>
          <p:cNvGrpSpPr/>
          <p:nvPr/>
        </p:nvGrpSpPr>
        <p:grpSpPr bwMode="auto">
          <a:xfrm>
            <a:off x="3491880" y="2113360"/>
            <a:ext cx="2780334" cy="2564606"/>
            <a:chOff x="2366755" y="1223755"/>
            <a:chExt cx="4365485" cy="4365485"/>
          </a:xfrm>
        </p:grpSpPr>
        <p:sp>
          <p:nvSpPr>
            <p:cNvPr id="15" name="椭圆 14"/>
            <p:cNvSpPr/>
            <p:nvPr/>
          </p:nvSpPr>
          <p:spPr>
            <a:xfrm>
              <a:off x="2366755" y="1223755"/>
              <a:ext cx="4365485" cy="4365485"/>
            </a:xfrm>
            <a:prstGeom prst="ellipse">
              <a:avLst/>
            </a:prstGeom>
            <a:noFill/>
            <a:ln w="57150"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547471" y="3406497"/>
              <a:ext cx="44587" cy="46614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 b="1">
                <a:solidFill>
                  <a:srgbClr val="FFFF00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607374" y="2781954"/>
            <a:ext cx="431800" cy="584775"/>
          </a:xfrm>
          <a:prstGeom prst="rect">
            <a:avLst/>
          </a:prstGeom>
          <a:noFill/>
          <a:ln w="57150"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757141" y="3293775"/>
            <a:ext cx="1515073" cy="228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45125" y="3074342"/>
            <a:ext cx="350838" cy="646331"/>
          </a:xfrm>
          <a:prstGeom prst="rect">
            <a:avLst/>
          </a:prstGeom>
          <a:noFill/>
          <a:ln w="57150"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endParaRPr lang="zh-CN" altLang="en-US" sz="36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>
            <a:stCxn id="15" idx="1"/>
            <a:endCxn id="15" idx="5"/>
          </p:cNvCxnSpPr>
          <p:nvPr/>
        </p:nvCxnSpPr>
        <p:spPr>
          <a:xfrm>
            <a:off x="3899050" y="2488938"/>
            <a:ext cx="1965994" cy="181345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486878" y="3316575"/>
            <a:ext cx="422275" cy="646331"/>
          </a:xfrm>
          <a:prstGeom prst="rect">
            <a:avLst/>
          </a:prstGeom>
          <a:noFill/>
          <a:ln w="57150"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36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83" name="椭圆 21"/>
          <p:cNvSpPr>
            <a:spLocks noChangeArrowheads="1"/>
          </p:cNvSpPr>
          <p:nvPr/>
        </p:nvSpPr>
        <p:spPr bwMode="auto">
          <a:xfrm>
            <a:off x="4581525" y="3396854"/>
            <a:ext cx="88900" cy="666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026" name="Picture 2" descr="C:\Documents and Settings\Administrator\桌面\6年级\p008-02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1231361"/>
            <a:ext cx="910546" cy="116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625975" y="2901076"/>
            <a:ext cx="422275" cy="830997"/>
          </a:xfrm>
          <a:prstGeom prst="rect">
            <a:avLst/>
          </a:prstGeom>
          <a:noFill/>
          <a:ln w="57150"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sz="4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7614"/>
            <a:ext cx="2366285" cy="18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8"/>
          <p:cNvSpPr txBox="1">
            <a:spLocks noChangeArrowheads="1"/>
          </p:cNvSpPr>
          <p:nvPr/>
        </p:nvSpPr>
        <p:spPr bwMode="auto">
          <a:xfrm>
            <a:off x="573748" y="660879"/>
            <a:ext cx="69218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在生活中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我们经常可以看到这样的物品。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1475631" y="3723877"/>
            <a:ext cx="5329238" cy="630239"/>
          </a:xfrm>
          <a:prstGeom prst="wedgeRoundRectCallout">
            <a:avLst>
              <a:gd name="adj1" fmla="val 57294"/>
              <a:gd name="adj2" fmla="val -4307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你认识这些物体或图形的形状吗？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13-03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84099"/>
            <a:ext cx="2881114" cy="241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Administrator\桌面\6年级\p007-05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293" y="2748604"/>
            <a:ext cx="1389112" cy="195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19" y="2090954"/>
            <a:ext cx="154305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1535166" y="1531788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认识弧和圆心角。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97815" y="3611168"/>
            <a:ext cx="769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圆上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两点之间的部分叫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弧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3402" y="2382063"/>
            <a:ext cx="545157" cy="46612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038559" y="2358590"/>
            <a:ext cx="512371" cy="48960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弧形 21"/>
          <p:cNvSpPr/>
          <p:nvPr/>
        </p:nvSpPr>
        <p:spPr>
          <a:xfrm rot="19896219">
            <a:off x="3808568" y="2713056"/>
            <a:ext cx="360363" cy="270272"/>
          </a:xfrm>
          <a:prstGeom prst="arc">
            <a:avLst>
              <a:gd name="adj1" fmla="val 15812133"/>
              <a:gd name="adj2" fmla="val 21284901"/>
            </a:avLst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>
              <a:solidFill>
                <a:srgbClr val="7030A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302636" y="1025335"/>
            <a:ext cx="305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看一看，认一认。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弧形 6"/>
          <p:cNvSpPr/>
          <p:nvPr/>
        </p:nvSpPr>
        <p:spPr>
          <a:xfrm rot="18907002">
            <a:off x="3390025" y="2169715"/>
            <a:ext cx="1258888" cy="1241822"/>
          </a:xfrm>
          <a:prstGeom prst="arc">
            <a:avLst>
              <a:gd name="adj1" fmla="val 15495381"/>
              <a:gd name="adj2" fmla="val 457904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/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3243326" y="2019317"/>
            <a:ext cx="16080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       B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O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 rot="2466430">
            <a:off x="3169269" y="2567389"/>
            <a:ext cx="8504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 rot="18701303">
            <a:off x="4019835" y="2524216"/>
            <a:ext cx="804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3868218" y="2090954"/>
            <a:ext cx="4297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弧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3473536" y="2286398"/>
            <a:ext cx="11476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圆心角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832343" y="4117649"/>
            <a:ext cx="81321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顶点在圆心的角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圆心角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如∠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AOB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就是圆心角。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3" grpId="0"/>
      <p:bldP spid="16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903740" y="555526"/>
            <a:ext cx="27109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扇形的意义。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85682" y="1119440"/>
            <a:ext cx="79930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由圆心角的两条半径和圆心角所对的弧围成的图形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Documents and Settings\Administrator\桌面\6年级\p013-04-0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239" y="2987909"/>
            <a:ext cx="877887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Administrator\桌面\6年级\p013-04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489" y="2982552"/>
            <a:ext cx="847725" cy="94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Administrator\桌面\6年级\p013-04-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615" y="3074529"/>
            <a:ext cx="854075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云形标注 1"/>
          <p:cNvSpPr/>
          <p:nvPr/>
        </p:nvSpPr>
        <p:spPr>
          <a:xfrm>
            <a:off x="1657927" y="2077677"/>
            <a:ext cx="2427115" cy="904875"/>
          </a:xfrm>
          <a:prstGeom prst="cloudCallout">
            <a:avLst>
              <a:gd name="adj1" fmla="val -51558"/>
              <a:gd name="adj2" fmla="val 28162"/>
            </a:avLst>
          </a:prstGeom>
          <a:solidFill>
            <a:schemeClr val="accent5">
              <a:lumMod val="40000"/>
              <a:lumOff val="60000"/>
              <a:alpha val="74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4" name="Picture 2" descr="C:\Documents and Settings\Administrator\桌面\6年级\p007-05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135" y="1923678"/>
            <a:ext cx="1080120" cy="1516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18" y="2077677"/>
            <a:ext cx="1000109" cy="131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云形标注 12"/>
          <p:cNvSpPr/>
          <p:nvPr/>
        </p:nvSpPr>
        <p:spPr>
          <a:xfrm>
            <a:off x="4853615" y="2134942"/>
            <a:ext cx="2427115" cy="904875"/>
          </a:xfrm>
          <a:prstGeom prst="cloudCallout">
            <a:avLst>
              <a:gd name="adj1" fmla="val 61100"/>
              <a:gd name="adj2" fmla="val 14426"/>
            </a:avLst>
          </a:prstGeom>
          <a:solidFill>
            <a:schemeClr val="accent5">
              <a:lumMod val="40000"/>
              <a:lumOff val="60000"/>
              <a:alpha val="74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825842" y="2218824"/>
            <a:ext cx="202308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这三个圆中涂色部分都是扇形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928593" y="2233436"/>
            <a:ext cx="24315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找一找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个扇形的圆心角和它所对的弧。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1156894" y="3892784"/>
            <a:ext cx="684076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在同一个圆中，扇形的大小与这个扇形的圆心角的大小有关。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3" grpId="0"/>
      <p:bldP spid="2" grpId="0" animBg="1"/>
      <p:bldP spid="13" grpId="0" animBg="1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628035"/>
            <a:ext cx="1986931" cy="167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292" y="2883099"/>
            <a:ext cx="169197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827585" y="635794"/>
            <a:ext cx="37930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特殊扇形的圆心角。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 rot="10800000">
            <a:off x="3333217" y="2329313"/>
            <a:ext cx="179387" cy="135731"/>
            <a:chOff x="4499992" y="3573016"/>
            <a:chExt cx="504056" cy="504057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499992" y="3573016"/>
              <a:ext cx="0" cy="50405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6200000">
              <a:off x="4756481" y="3825044"/>
              <a:ext cx="0" cy="50405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636171" y="3199163"/>
            <a:ext cx="3926429" cy="979335"/>
          </a:xfrm>
          <a:prstGeom prst="wedgeRoundRectCallout">
            <a:avLst>
              <a:gd name="adj1" fmla="val -57076"/>
              <a:gd name="adj2" fmla="val 3950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以半圆为弧的扇形所对的圆心角是多少度呢？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空心弧 21"/>
          <p:cNvSpPr/>
          <p:nvPr/>
        </p:nvSpPr>
        <p:spPr>
          <a:xfrm flipV="1">
            <a:off x="6084243" y="2922985"/>
            <a:ext cx="1368077" cy="1188244"/>
          </a:xfrm>
          <a:prstGeom prst="blockArc">
            <a:avLst>
              <a:gd name="adj1" fmla="val 10800000"/>
              <a:gd name="adj2" fmla="val 21599999"/>
              <a:gd name="adj3" fmla="val 5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下弧形箭头 29"/>
          <p:cNvSpPr/>
          <p:nvPr/>
        </p:nvSpPr>
        <p:spPr>
          <a:xfrm>
            <a:off x="6569843" y="3554290"/>
            <a:ext cx="396875" cy="1345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380931" y="3741897"/>
            <a:ext cx="774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203339" y="1217588"/>
                <a:ext cx="6415539" cy="7126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圆为弧的扇形所对的圆心角是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90</a:t>
                </a:r>
                <a:r>
                  <a:rPr lang="en-US" altLang="zh-CN" sz="2800" b="1" baseline="30000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。</a:t>
                </a:r>
                <a:endParaRPr lang="zh-CN" altLang="en-US" sz="2800" baseline="30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3339" y="1217588"/>
                <a:ext cx="6415539" cy="712631"/>
              </a:xfrm>
              <a:prstGeom prst="rect">
                <a:avLst/>
              </a:prstGeom>
              <a:blipFill rotWithShape="1">
                <a:blip r:embed="rId3"/>
                <a:stretch>
                  <a:fillRect t="-6100" r="2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4791" y="2715766"/>
            <a:ext cx="1607920" cy="196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7" grpId="0" animBg="1"/>
      <p:bldP spid="22" grpId="0" animBg="1"/>
      <p:bldP spid="30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5"/>
          <p:cNvSpPr>
            <a:spLocks noChangeArrowheads="1"/>
          </p:cNvSpPr>
          <p:nvPr/>
        </p:nvSpPr>
        <p:spPr bwMode="auto">
          <a:xfrm>
            <a:off x="982927" y="699542"/>
            <a:ext cx="3071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扇形的对称性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image586.eps" descr="id:2147502913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606" y="2625329"/>
            <a:ext cx="7182643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43608" y="1293674"/>
            <a:ext cx="7704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扇形也是轴对称图形，它只有一条对称轴。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43608" y="3165872"/>
            <a:ext cx="17637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500412" y="2794975"/>
            <a:ext cx="1108379" cy="8141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3720000">
            <a:off x="5401981" y="3208274"/>
            <a:ext cx="1214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236296" y="3064974"/>
            <a:ext cx="1427261" cy="2875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8"/>
          <p:cNvSpPr txBox="1">
            <a:spLocks noChangeArrowheads="1"/>
          </p:cNvSpPr>
          <p:nvPr/>
        </p:nvSpPr>
        <p:spPr bwMode="auto">
          <a:xfrm>
            <a:off x="683567" y="544640"/>
            <a:ext cx="2447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设计图案。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2304110" y="1262388"/>
            <a:ext cx="3807765" cy="959289"/>
          </a:xfrm>
          <a:prstGeom prst="wedgeRoundRectCallout">
            <a:avLst>
              <a:gd name="adj1" fmla="val 60446"/>
              <a:gd name="adj2" fmla="val 695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怎样用圆规和直尺画出下面的图形呢？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空心弧 71"/>
          <p:cNvSpPr/>
          <p:nvPr/>
        </p:nvSpPr>
        <p:spPr>
          <a:xfrm rot="10800000">
            <a:off x="4396582" y="2117776"/>
            <a:ext cx="1439862" cy="1079897"/>
          </a:xfrm>
          <a:prstGeom prst="blockArc">
            <a:avLst>
              <a:gd name="adj1" fmla="val 10891262"/>
              <a:gd name="adj2" fmla="val 15298224"/>
              <a:gd name="adj3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099" name="Picture 3" descr="C:\Documents and Settings\Administrator\桌面\6年级\p014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5" y="2512830"/>
            <a:ext cx="1401280" cy="133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Documents and Settings\Administrator\桌面\6年级\p014-01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12830"/>
            <a:ext cx="1296144" cy="128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1" name="Line 14"/>
          <p:cNvSpPr>
            <a:spLocks noChangeShapeType="1"/>
          </p:cNvSpPr>
          <p:nvPr/>
        </p:nvSpPr>
        <p:spPr bwMode="auto">
          <a:xfrm>
            <a:off x="2602316" y="3220044"/>
            <a:ext cx="2028825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Line 18"/>
          <p:cNvSpPr>
            <a:spLocks noChangeShapeType="1"/>
          </p:cNvSpPr>
          <p:nvPr/>
        </p:nvSpPr>
        <p:spPr bwMode="auto">
          <a:xfrm rot="16200000">
            <a:off x="2769570" y="3205485"/>
            <a:ext cx="1521619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2" name="Picture 5" descr="C:\Documents and Settings\Administrator\桌面\6年级\p014-01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955" y="2564960"/>
            <a:ext cx="1296144" cy="128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27"/>
          <p:cNvGrpSpPr/>
          <p:nvPr/>
        </p:nvGrpSpPr>
        <p:grpSpPr bwMode="auto">
          <a:xfrm>
            <a:off x="5201963" y="2597886"/>
            <a:ext cx="1188000" cy="1152000"/>
            <a:chOff x="2586" y="7151"/>
            <a:chExt cx="2283" cy="2296"/>
          </a:xfrm>
          <a:noFill/>
        </p:grpSpPr>
        <p:sp>
          <p:nvSpPr>
            <p:cNvPr id="27" name="Line 28"/>
            <p:cNvSpPr>
              <a:spLocks noChangeShapeType="1"/>
            </p:cNvSpPr>
            <p:nvPr/>
          </p:nvSpPr>
          <p:spPr bwMode="auto">
            <a:xfrm flipH="1">
              <a:off x="2668" y="7161"/>
              <a:ext cx="1123" cy="1123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H="1">
              <a:off x="3744" y="8324"/>
              <a:ext cx="1123" cy="1123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rot="16200000" flipH="1">
              <a:off x="2586" y="8318"/>
              <a:ext cx="1123" cy="1123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 rot="16200000" flipH="1">
              <a:off x="3746" y="7151"/>
              <a:ext cx="1123" cy="1123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7" name="Line 14"/>
          <p:cNvSpPr>
            <a:spLocks noChangeShapeType="1"/>
          </p:cNvSpPr>
          <p:nvPr/>
        </p:nvSpPr>
        <p:spPr bwMode="auto">
          <a:xfrm>
            <a:off x="4781550" y="3189475"/>
            <a:ext cx="2028825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Line 18"/>
          <p:cNvSpPr>
            <a:spLocks noChangeShapeType="1"/>
          </p:cNvSpPr>
          <p:nvPr/>
        </p:nvSpPr>
        <p:spPr bwMode="auto">
          <a:xfrm rot="16200000">
            <a:off x="5071440" y="3220044"/>
            <a:ext cx="1521619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" name="Picture 5" descr="C:\Documents and Settings\Administrator\桌面\6年级\p014-01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77" y="2527389"/>
            <a:ext cx="1296144" cy="128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空心弧 4"/>
          <p:cNvSpPr/>
          <p:nvPr/>
        </p:nvSpPr>
        <p:spPr>
          <a:xfrm rot="16200000">
            <a:off x="5885770" y="2026839"/>
            <a:ext cx="1072326" cy="1196682"/>
          </a:xfrm>
          <a:prstGeom prst="blockArc">
            <a:avLst>
              <a:gd name="adj1" fmla="val 10891262"/>
              <a:gd name="adj2" fmla="val 16196490"/>
              <a:gd name="adj3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空心弧 69"/>
          <p:cNvSpPr/>
          <p:nvPr/>
        </p:nvSpPr>
        <p:spPr>
          <a:xfrm rot="5400000" flipV="1">
            <a:off x="5829174" y="3180849"/>
            <a:ext cx="1113510" cy="1124675"/>
          </a:xfrm>
          <a:prstGeom prst="blockArc">
            <a:avLst>
              <a:gd name="adj1" fmla="val 10891262"/>
              <a:gd name="adj2" fmla="val 16196490"/>
              <a:gd name="adj3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空心弧 70"/>
          <p:cNvSpPr/>
          <p:nvPr/>
        </p:nvSpPr>
        <p:spPr>
          <a:xfrm rot="5400000">
            <a:off x="4704684" y="3158856"/>
            <a:ext cx="1079897" cy="1141137"/>
          </a:xfrm>
          <a:prstGeom prst="blockArc">
            <a:avLst>
              <a:gd name="adj1" fmla="val 10891262"/>
              <a:gd name="adj2" fmla="val 16238360"/>
              <a:gd name="adj3" fmla="val 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2267744" y="3119771"/>
            <a:ext cx="467690" cy="173428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51" name="右箭头 50"/>
          <p:cNvSpPr/>
          <p:nvPr/>
        </p:nvSpPr>
        <p:spPr>
          <a:xfrm>
            <a:off x="4440219" y="3154138"/>
            <a:ext cx="467690" cy="173428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52" name="右箭头 51"/>
          <p:cNvSpPr/>
          <p:nvPr/>
        </p:nvSpPr>
        <p:spPr>
          <a:xfrm>
            <a:off x="6647485" y="3093706"/>
            <a:ext cx="467690" cy="173428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5122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527" y="602492"/>
            <a:ext cx="1465494" cy="156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1" grpId="1" animBg="1"/>
      <p:bldP spid="72" grpId="0" animBg="1"/>
      <p:bldP spid="13321" grpId="0" animBg="1"/>
      <p:bldP spid="13325" grpId="0" animBg="1"/>
      <p:bldP spid="47" grpId="0" animBg="1"/>
      <p:bldP spid="48" grpId="0" animBg="1"/>
      <p:bldP spid="5" grpId="0" animBg="1"/>
      <p:bldP spid="70" grpId="0" animBg="1"/>
      <p:bldP spid="71" grpId="0" animBg="1"/>
      <p:bldP spid="7" grpId="0" animBg="1"/>
      <p:bldP spid="51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1615678" y="1289689"/>
            <a:ext cx="3779014" cy="1108703"/>
          </a:xfrm>
          <a:prstGeom prst="wedgeRoundRectCallout">
            <a:avLst>
              <a:gd name="adj1" fmla="val -63282"/>
              <a:gd name="adj2" fmla="val 3988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怎样用圆规和直尺画出右面的图形呢？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Oval 10"/>
          <p:cNvSpPr>
            <a:spLocks noChangeAspect="1" noChangeArrowheads="1"/>
          </p:cNvSpPr>
          <p:nvPr/>
        </p:nvSpPr>
        <p:spPr bwMode="auto">
          <a:xfrm>
            <a:off x="611560" y="2830484"/>
            <a:ext cx="1347592" cy="1259746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>
              <a:latin typeface="宋体" panose="02010600030101010101" pitchFamily="2" charset="-122"/>
            </a:endParaRPr>
          </a:p>
        </p:txBody>
      </p:sp>
      <p:sp>
        <p:nvSpPr>
          <p:cNvPr id="14345" name="Line 14"/>
          <p:cNvSpPr>
            <a:spLocks noChangeShapeType="1"/>
          </p:cNvSpPr>
          <p:nvPr/>
        </p:nvSpPr>
        <p:spPr bwMode="auto">
          <a:xfrm>
            <a:off x="2483768" y="3452209"/>
            <a:ext cx="1900597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Oval 16"/>
          <p:cNvSpPr>
            <a:spLocks noChangeAspect="1" noChangeArrowheads="1"/>
          </p:cNvSpPr>
          <p:nvPr/>
        </p:nvSpPr>
        <p:spPr bwMode="auto">
          <a:xfrm>
            <a:off x="2699704" y="2822078"/>
            <a:ext cx="1349156" cy="1232014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>
              <a:latin typeface="宋体" panose="02010600030101010101" pitchFamily="2" charset="-122"/>
            </a:endParaRPr>
          </a:p>
        </p:txBody>
      </p:sp>
      <p:sp>
        <p:nvSpPr>
          <p:cNvPr id="14347" name="Line 18"/>
          <p:cNvSpPr>
            <a:spLocks noChangeShapeType="1"/>
          </p:cNvSpPr>
          <p:nvPr/>
        </p:nvSpPr>
        <p:spPr bwMode="auto">
          <a:xfrm rot="16200000">
            <a:off x="2509767" y="3460357"/>
            <a:ext cx="173557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2" name="Group 21"/>
          <p:cNvGrpSpPr/>
          <p:nvPr/>
        </p:nvGrpSpPr>
        <p:grpSpPr bwMode="auto">
          <a:xfrm>
            <a:off x="4807632" y="2809623"/>
            <a:ext cx="1953218" cy="1285172"/>
            <a:chOff x="6483" y="3417"/>
            <a:chExt cx="3195" cy="2268"/>
          </a:xfrm>
          <a:grpFill/>
        </p:grpSpPr>
        <p:sp>
          <p:nvSpPr>
            <p:cNvPr id="34" name="Line 22"/>
            <p:cNvSpPr>
              <a:spLocks noChangeShapeType="1"/>
            </p:cNvSpPr>
            <p:nvPr/>
          </p:nvSpPr>
          <p:spPr bwMode="auto">
            <a:xfrm>
              <a:off x="6483" y="4560"/>
              <a:ext cx="3195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35" name="Group 23"/>
            <p:cNvGrpSpPr/>
            <p:nvPr/>
          </p:nvGrpSpPr>
          <p:grpSpPr bwMode="auto">
            <a:xfrm>
              <a:off x="6846" y="3417"/>
              <a:ext cx="2268" cy="2268"/>
              <a:chOff x="2589" y="3429"/>
              <a:chExt cx="2268" cy="2268"/>
            </a:xfrm>
            <a:grpFill/>
          </p:grpSpPr>
          <p:sp>
            <p:nvSpPr>
              <p:cNvPr id="36" name="Oval 24"/>
              <p:cNvSpPr>
                <a:spLocks noChangeAspect="1" noChangeArrowheads="1"/>
              </p:cNvSpPr>
              <p:nvPr/>
            </p:nvSpPr>
            <p:spPr bwMode="auto">
              <a:xfrm>
                <a:off x="2589" y="3429"/>
                <a:ext cx="2268" cy="2268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3600">
                  <a:latin typeface="宋体" panose="02010600030101010101" pitchFamily="2" charset="-122"/>
                </a:endParaRPr>
              </a:p>
            </p:txBody>
          </p:sp>
          <p:sp>
            <p:nvSpPr>
              <p:cNvPr id="37" name="Oval 25"/>
              <p:cNvSpPr>
                <a:spLocks noChangeArrowheads="1"/>
              </p:cNvSpPr>
              <p:nvPr/>
            </p:nvSpPr>
            <p:spPr bwMode="auto">
              <a:xfrm>
                <a:off x="3714" y="4560"/>
                <a:ext cx="45" cy="45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3600"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33" name="Line 26"/>
          <p:cNvSpPr>
            <a:spLocks noChangeShapeType="1"/>
          </p:cNvSpPr>
          <p:nvPr/>
        </p:nvSpPr>
        <p:spPr bwMode="auto">
          <a:xfrm rot="16200000">
            <a:off x="4816043" y="3385534"/>
            <a:ext cx="181046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流程图: 联系 2"/>
          <p:cNvSpPr/>
          <p:nvPr/>
        </p:nvSpPr>
        <p:spPr>
          <a:xfrm>
            <a:off x="3018156" y="2822077"/>
            <a:ext cx="720725" cy="616007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4" name="流程图: 联系 43"/>
          <p:cNvSpPr/>
          <p:nvPr/>
        </p:nvSpPr>
        <p:spPr>
          <a:xfrm>
            <a:off x="3018156" y="3460356"/>
            <a:ext cx="720725" cy="593735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5" name="流程图: 联系 44"/>
          <p:cNvSpPr/>
          <p:nvPr/>
        </p:nvSpPr>
        <p:spPr>
          <a:xfrm>
            <a:off x="5037447" y="3130080"/>
            <a:ext cx="685356" cy="627143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6" name="流程图: 联系 45"/>
          <p:cNvSpPr/>
          <p:nvPr/>
        </p:nvSpPr>
        <p:spPr>
          <a:xfrm>
            <a:off x="5753102" y="3130079"/>
            <a:ext cx="662956" cy="627144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7" name="流程图: 联系 46"/>
          <p:cNvSpPr/>
          <p:nvPr/>
        </p:nvSpPr>
        <p:spPr>
          <a:xfrm rot="16200000">
            <a:off x="5409297" y="2769717"/>
            <a:ext cx="616007" cy="720725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8" name="流程图: 联系 47"/>
          <p:cNvSpPr/>
          <p:nvPr/>
        </p:nvSpPr>
        <p:spPr>
          <a:xfrm rot="16200000">
            <a:off x="5400841" y="3413406"/>
            <a:ext cx="632921" cy="720725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6146" name="Picture 2" descr="C:\Documents and Settings\Administrator\桌面\6年级\p014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990" y="2589724"/>
            <a:ext cx="1655403" cy="159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右箭头 29"/>
          <p:cNvSpPr/>
          <p:nvPr/>
        </p:nvSpPr>
        <p:spPr>
          <a:xfrm>
            <a:off x="2016078" y="3363795"/>
            <a:ext cx="467690" cy="173428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4316184" y="3363795"/>
            <a:ext cx="467690" cy="173428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38" name="右箭头 37"/>
          <p:cNvSpPr/>
          <p:nvPr/>
        </p:nvSpPr>
        <p:spPr>
          <a:xfrm>
            <a:off x="6566300" y="3373642"/>
            <a:ext cx="467690" cy="173428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6147" name="Picture 3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2367" y="938824"/>
            <a:ext cx="1153951" cy="145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Documents and Settings\Administrator\桌面\6年级\p014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162" y="806776"/>
            <a:ext cx="1655403" cy="159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345" grpId="0" animBg="1"/>
      <p:bldP spid="14346" grpId="0" animBg="1"/>
      <p:bldP spid="14347" grpId="0" animBg="1"/>
      <p:bldP spid="33" grpId="0" animBg="1"/>
      <p:bldP spid="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30" grpId="0" animBg="1"/>
      <p:bldP spid="31" grpId="0" animBg="1"/>
      <p:bldP spid="38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831</Words>
  <Application>WPS 演示</Application>
  <PresentationFormat>全屏显示(16:9)</PresentationFormat>
  <Paragraphs>228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楷体_GB2312</vt:lpstr>
      <vt:lpstr>黑体</vt:lpstr>
      <vt:lpstr>Calibri</vt:lpstr>
      <vt:lpstr>楷体</vt:lpstr>
      <vt:lpstr>Times New Roman</vt:lpstr>
      <vt:lpstr>幼圆</vt:lpstr>
      <vt:lpstr>Cambria Math</vt:lpstr>
      <vt:lpstr>华文新魏</vt:lpstr>
      <vt:lpstr>等线</vt:lpstr>
      <vt:lpstr>微软雅黑</vt:lpstr>
      <vt:lpstr>Arial Unicode MS</vt:lpstr>
      <vt:lpstr>Office 主题</vt:lpstr>
      <vt:lpstr>2_自定义设计方案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143</cp:revision>
  <dcterms:created xsi:type="dcterms:W3CDTF">2018-09-11T05:46:00Z</dcterms:created>
  <dcterms:modified xsi:type="dcterms:W3CDTF">2023-08-29T01:05:13Z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AFB7BBB90D0445569E4C1ECEA4DB3948_12</vt:lpwstr>
  </property>
</Properties>
</file>