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0" r:id="rId3"/>
  </p:sldMasterIdLst>
  <p:notesMasterIdLst>
    <p:notesMasterId r:id="rId20"/>
  </p:notesMasterIdLst>
  <p:sldIdLst>
    <p:sldId id="256" r:id="rId4"/>
    <p:sldId id="349" r:id="rId5"/>
    <p:sldId id="381" r:id="rId6"/>
    <p:sldId id="382" r:id="rId7"/>
    <p:sldId id="409" r:id="rId8"/>
    <p:sldId id="384" r:id="rId9"/>
    <p:sldId id="386" r:id="rId10"/>
    <p:sldId id="399" r:id="rId11"/>
    <p:sldId id="408" r:id="rId12"/>
    <p:sldId id="412" r:id="rId13"/>
    <p:sldId id="411" r:id="rId14"/>
    <p:sldId id="402" r:id="rId15"/>
    <p:sldId id="403" r:id="rId16"/>
    <p:sldId id="406" r:id="rId17"/>
    <p:sldId id="413" r:id="rId18"/>
    <p:sldId id="414" r:id="rId19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18" userDrawn="1">
          <p15:clr>
            <a:srgbClr val="A4A3A4"/>
          </p15:clr>
        </p15:guide>
        <p15:guide id="2" pos="27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357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97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-348" y="-90"/>
      </p:cViewPr>
      <p:guideLst>
        <p:guide orient="horz" pos="1518"/>
        <p:guide pos="27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7" Type="http://schemas.openxmlformats.org/officeDocument/2006/relationships/theme" Target="../theme/theme1.xml"/><Relationship Id="rId36" Type="http://schemas.openxmlformats.org/officeDocument/2006/relationships/image" Target="../media/image4.png"/><Relationship Id="rId35" Type="http://schemas.openxmlformats.org/officeDocument/2006/relationships/slide" Target="../slides/slide1.xml"/><Relationship Id="rId34" Type="http://schemas.openxmlformats.org/officeDocument/2006/relationships/image" Target="../media/image3.png"/><Relationship Id="rId33" Type="http://schemas.openxmlformats.org/officeDocument/2006/relationships/image" Target="../media/image2.png"/><Relationship Id="rId32" Type="http://schemas.openxmlformats.org/officeDocument/2006/relationships/image" Target="../media/image1.png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0.xml"/><Relationship Id="rId8" Type="http://schemas.openxmlformats.org/officeDocument/2006/relationships/slideLayout" Target="../slideLayouts/slideLayout39.xml"/><Relationship Id="rId7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4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6.xml"/><Relationship Id="rId24" Type="http://schemas.openxmlformats.org/officeDocument/2006/relationships/slideLayout" Target="../slideLayouts/slideLayout55.xml"/><Relationship Id="rId23" Type="http://schemas.openxmlformats.org/officeDocument/2006/relationships/slideLayout" Target="../slideLayouts/slideLayout54.xml"/><Relationship Id="rId22" Type="http://schemas.openxmlformats.org/officeDocument/2006/relationships/slideLayout" Target="../slideLayouts/slideLayout53.xml"/><Relationship Id="rId21" Type="http://schemas.openxmlformats.org/officeDocument/2006/relationships/slideLayout" Target="../slideLayouts/slideLayout52.xml"/><Relationship Id="rId20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50.xml"/><Relationship Id="rId18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48.xml"/><Relationship Id="rId16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-13255" y="92977"/>
            <a:ext cx="1872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None/>
            </a:pPr>
            <a:r>
              <a:rPr lang="zh-CN" altLang="en-US" sz="1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问题解决（</a:t>
            </a:r>
            <a:r>
              <a:rPr lang="en-US" altLang="zh-CN" sz="1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en-US" altLang="en-US" sz="1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5" action="ppaction://hlinksldjump"/>
            </p:cNvPr>
            <p:cNvPicPr>
              <a:picLocks noChangeAspect="1"/>
            </p:cNvPicPr>
            <p:nvPr/>
          </p:nvPicPr>
          <p:blipFill>
            <a:blip r:embed="rId3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704" r:id="rId24"/>
    <p:sldLayoutId id="2147483705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7" Type="http://schemas.openxmlformats.org/officeDocument/2006/relationships/image" Target="../media/image6.png"/><Relationship Id="rId6" Type="http://schemas.openxmlformats.org/officeDocument/2006/relationships/slide" Target="slide8.xml"/><Relationship Id="rId5" Type="http://schemas.openxmlformats.org/officeDocument/2006/relationships/slide" Target="slide1.xml"/><Relationship Id="rId4" Type="http://schemas.openxmlformats.org/officeDocument/2006/relationships/slide" Target="slide14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8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7.png"/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png"/><Relationship Id="rId3" Type="http://schemas.openxmlformats.org/officeDocument/2006/relationships/image" Target="../media/image8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45940" y="1491630"/>
            <a:ext cx="5256584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0">
              <a:buNone/>
            </a:pPr>
            <a:r>
              <a:rPr lang="zh-CN" altLang="en-US" sz="6000" b="1" dirty="0">
                <a:solidFill>
                  <a:srgbClr val="000000"/>
                </a:solidFill>
                <a:latin typeface="+mn-ea"/>
              </a:rPr>
              <a:t>问题解决（</a:t>
            </a:r>
            <a:r>
              <a:rPr lang="en-US" altLang="zh-CN" sz="6000" b="1" dirty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6000" b="1" dirty="0">
                <a:solidFill>
                  <a:srgbClr val="000000"/>
                </a:solidFill>
                <a:latin typeface="+mn-ea"/>
              </a:rPr>
              <a:t>）</a:t>
            </a:r>
            <a:endParaRPr lang="en-US" altLang="en-US" sz="60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分数除法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8" name="WordArt 13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597567" y="625538"/>
            <a:ext cx="11710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解答：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653331" y="1148758"/>
            <a:ext cx="34636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方法一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列算式解答。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2987824" y="3651870"/>
            <a:ext cx="39741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运来的香蕉有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箱。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2771800" y="1769319"/>
            <a:ext cx="17088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36÷2×3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2672926" y="2347957"/>
            <a:ext cx="13448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=18×3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2717273" y="2871177"/>
            <a:ext cx="15784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54(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箱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98786" y="519708"/>
            <a:ext cx="40497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方法二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列方程解答。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860032" y="4289659"/>
            <a:ext cx="38164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运来的香蕉有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54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箱。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12868" y="1054185"/>
            <a:ext cx="40698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设运来的香蕉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箱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流程图: 可选过程 9"/>
              <p:cNvSpPr/>
              <p:nvPr/>
            </p:nvSpPr>
            <p:spPr>
              <a:xfrm>
                <a:off x="2482725" y="1575836"/>
                <a:ext cx="5760640" cy="561160"/>
              </a:xfrm>
              <a:prstGeom prst="flowChartAlternateProcess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根据：“香蕉箱数</a:t>
                </a:r>
                <a14:m>
                  <m:oMath xmlns:m="http://schemas.openxmlformats.org/officeDocument/2006/math">
                    <m:r>
                      <a:rPr lang="en-US" altLang="zh-CN" sz="2400" b="1" i="1" smtClean="0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den>
                    </m:f>
                    <m:r>
                      <a:rPr lang="en-US" altLang="zh-CN" sz="2400" b="1" i="1" smtClean="0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</m:oMath>
                </a14:m>
                <a:r>
                  <a:rPr lang="zh-CN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苹果箱数”可得：</a:t>
                </a:r>
                <a:endParaRPr lang="zh-CN" alt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流程图: 可选过程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2725" y="1575836"/>
                <a:ext cx="5760640" cy="561160"/>
              </a:xfrm>
              <a:prstGeom prst="flowChartAlternateProcess">
                <a:avLst/>
              </a:prstGeom>
              <a:blipFill rotWithShape="1">
                <a:blip r:embed="rId1"/>
                <a:stretch>
                  <a:fillRect l="-9" t="-71" r="7" b="39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2856555" y="2130134"/>
                <a:ext cx="1425390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x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36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6555" y="2130134"/>
                <a:ext cx="1425390" cy="714683"/>
              </a:xfrm>
              <a:prstGeom prst="rect">
                <a:avLst/>
              </a:prstGeom>
              <a:blipFill rotWithShape="1">
                <a:blip r:embed="rId2"/>
                <a:stretch>
                  <a:fillRect l="-23" t="-48" r="10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2949642" y="2860293"/>
                <a:ext cx="1694695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36÷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9642" y="2860293"/>
                <a:ext cx="1694695" cy="714683"/>
              </a:xfrm>
              <a:prstGeom prst="rect">
                <a:avLst/>
              </a:prstGeom>
              <a:blipFill rotWithShape="1">
                <a:blip r:embed="rId3"/>
                <a:stretch>
                  <a:fillRect l="-4" t="-35" r="34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2949642" y="3574976"/>
                <a:ext cx="1694695" cy="7126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36×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9642" y="3574976"/>
                <a:ext cx="1694695" cy="712631"/>
              </a:xfrm>
              <a:prstGeom prst="rect">
                <a:avLst/>
              </a:prstGeom>
              <a:blipFill rotWithShape="1">
                <a:blip r:embed="rId4"/>
                <a:stretch>
                  <a:fillRect l="-4" t="-79" r="34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/>
          <p:cNvSpPr txBox="1"/>
          <p:nvPr/>
        </p:nvSpPr>
        <p:spPr>
          <a:xfrm>
            <a:off x="2954756" y="4289659"/>
            <a:ext cx="11769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54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10" grpId="0"/>
      <p:bldP spid="6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Box 12"/>
          <p:cNvSpPr txBox="1">
            <a:spLocks noChangeArrowheads="1"/>
          </p:cNvSpPr>
          <p:nvPr/>
        </p:nvSpPr>
        <p:spPr bwMode="auto">
          <a:xfrm>
            <a:off x="3779839" y="4218209"/>
            <a:ext cx="47529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答：六一班共有学生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56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682" name="WordArt 11"/>
          <p:cNvSpPr>
            <a:spLocks noChangeArrowheads="1" noChangeShapeType="1" noTextEdit="1"/>
          </p:cNvSpPr>
          <p:nvPr/>
        </p:nvSpPr>
        <p:spPr bwMode="auto">
          <a:xfrm>
            <a:off x="7451725" y="4501578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>
                <a:spLocks noChangeArrowheads="1"/>
              </p:cNvSpPr>
              <p:nvPr/>
            </p:nvSpPr>
            <p:spPr bwMode="auto">
              <a:xfrm>
                <a:off x="862029" y="411510"/>
                <a:ext cx="7670785" cy="114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六一班有男生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32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人，占全班总人数的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。六一班共有学生多少人？</a:t>
                </a:r>
                <a:endParaRPr lang="zh-CN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62029" y="411510"/>
                <a:ext cx="7670785" cy="1142749"/>
              </a:xfrm>
              <a:prstGeom prst="rect">
                <a:avLst/>
              </a:prstGeom>
              <a:blipFill rotWithShape="1">
                <a:blip r:embed="rId1"/>
                <a:stretch>
                  <a:fillRect l="-4" t="-3" r="4" b="3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云形标注 13"/>
          <p:cNvSpPr/>
          <p:nvPr/>
        </p:nvSpPr>
        <p:spPr>
          <a:xfrm>
            <a:off x="4620567" y="2279405"/>
            <a:ext cx="3403250" cy="837547"/>
          </a:xfrm>
          <a:prstGeom prst="cloudCallout">
            <a:avLst>
              <a:gd name="adj1" fmla="val 52379"/>
              <a:gd name="adj2" fmla="val -43367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流程图: 可选过程 14"/>
              <p:cNvSpPr/>
              <p:nvPr/>
            </p:nvSpPr>
            <p:spPr>
              <a:xfrm>
                <a:off x="4697421" y="2324322"/>
                <a:ext cx="3186947" cy="747711"/>
              </a:xfrm>
              <a:prstGeom prst="flowChartAlternateProcess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总人数</a:t>
                </a:r>
                <a14:m>
                  <m:oMath xmlns:m="http://schemas.openxmlformats.org/officeDocument/2006/math">
                    <m:r>
                      <a:rPr lang="en-US" altLang="zh-CN" sz="2400" b="1" i="1" smtClean="0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𝟕</m:t>
                        </m:r>
                      </m:den>
                    </m:f>
                    <m:r>
                      <a:rPr lang="en-US" altLang="zh-CN" sz="2400" b="1" i="1" smtClean="0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</m:oMath>
                </a14:m>
                <a:r>
                  <a:rPr lang="zh-CN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男生人数</a:t>
                </a:r>
                <a:endParaRPr lang="zh-CN" alt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流程图: 可选过程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7421" y="2324322"/>
                <a:ext cx="3186947" cy="747711"/>
              </a:xfrm>
              <a:prstGeom prst="flowChartAlternateProcess">
                <a:avLst/>
              </a:prstGeom>
              <a:blipFill rotWithShape="1">
                <a:blip r:embed="rId2"/>
                <a:stretch>
                  <a:fillRect l="-10" t="-30" r="7" b="72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100173" y="1654219"/>
            <a:ext cx="43359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设六一班共有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学生</a:t>
            </a:r>
            <a:r>
              <a:rPr lang="en-US" altLang="zh-C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2143860" y="2047750"/>
                <a:ext cx="1425390" cy="7118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𝟕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x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32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3860" y="2047750"/>
                <a:ext cx="1425390" cy="711862"/>
              </a:xfrm>
              <a:prstGeom prst="rect">
                <a:avLst/>
              </a:prstGeom>
              <a:blipFill rotWithShape="1">
                <a:blip r:embed="rId3"/>
                <a:stretch>
                  <a:fillRect l="-7" t="-72" r="39" b="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2317622" y="2759611"/>
                <a:ext cx="1694695" cy="7118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32÷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𝟕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7622" y="2759611"/>
                <a:ext cx="1694695" cy="711862"/>
              </a:xfrm>
              <a:prstGeom prst="rect">
                <a:avLst/>
              </a:prstGeom>
              <a:blipFill rotWithShape="1">
                <a:blip r:embed="rId4"/>
                <a:stretch>
                  <a:fillRect l="-30" t="-75" r="23" b="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2236947" y="3492592"/>
                <a:ext cx="1694695" cy="7105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32×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6947" y="3492592"/>
                <a:ext cx="1694695" cy="710579"/>
              </a:xfrm>
              <a:prstGeom prst="rect">
                <a:avLst/>
              </a:prstGeom>
              <a:blipFill rotWithShape="1">
                <a:blip r:embed="rId5"/>
                <a:stretch>
                  <a:fillRect l="-28" t="-13" r="21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TextBox 25"/>
          <p:cNvSpPr txBox="1"/>
          <p:nvPr/>
        </p:nvSpPr>
        <p:spPr>
          <a:xfrm>
            <a:off x="2242061" y="4207275"/>
            <a:ext cx="11769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56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Documents and Settings\Administrator\桌面\6年级\p002-04-0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6179" y="1335062"/>
            <a:ext cx="1368253" cy="142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1" grpId="0"/>
      <p:bldP spid="14" grpId="0" animBg="1"/>
      <p:bldP spid="15" grpId="0"/>
      <p:bldP spid="21" grpId="0"/>
      <p:bldP spid="23" grpId="0"/>
      <p:bldP spid="24" grpId="0"/>
      <p:bldP spid="25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>
                <a:spLocks noChangeArrowheads="1"/>
              </p:cNvSpPr>
              <p:nvPr/>
            </p:nvSpPr>
            <p:spPr bwMode="auto">
              <a:xfrm>
                <a:off x="539552" y="411510"/>
                <a:ext cx="7670785" cy="114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兴趣小组有女生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24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人，占兴趣小组总人数的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。兴趣小组共有多少人？</a:t>
                </a:r>
                <a:endParaRPr lang="zh-CN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39552" y="411510"/>
                <a:ext cx="7670785" cy="1142749"/>
              </a:xfrm>
              <a:prstGeom prst="rect">
                <a:avLst/>
              </a:prstGeom>
              <a:blipFill rotWithShape="1">
                <a:blip r:embed="rId1"/>
                <a:stretch>
                  <a:fillRect l="-6" t="-3" r="6" b="3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云形标注 13"/>
          <p:cNvSpPr/>
          <p:nvPr/>
        </p:nvSpPr>
        <p:spPr>
          <a:xfrm>
            <a:off x="4932041" y="1984071"/>
            <a:ext cx="3826522" cy="837547"/>
          </a:xfrm>
          <a:prstGeom prst="cloudCallout">
            <a:avLst>
              <a:gd name="adj1" fmla="val 35281"/>
              <a:gd name="adj2" fmla="val -8629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流程图: 可选过程 14"/>
              <p:cNvSpPr/>
              <p:nvPr/>
            </p:nvSpPr>
            <p:spPr>
              <a:xfrm>
                <a:off x="5046730" y="2028988"/>
                <a:ext cx="3711833" cy="747711"/>
              </a:xfrm>
              <a:prstGeom prst="flowChartAlternateProcess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兴趣小组</a:t>
                </a:r>
                <a14:m>
                  <m:oMath xmlns:m="http://schemas.openxmlformats.org/officeDocument/2006/math">
                    <m:r>
                      <a:rPr lang="en-US" altLang="zh-CN" sz="2400" b="1" i="1" smtClean="0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𝟕</m:t>
                        </m:r>
                      </m:den>
                    </m:f>
                    <m:r>
                      <a:rPr lang="en-US" altLang="zh-CN" sz="2400" b="1" i="1" smtClean="0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</m:oMath>
                </a14:m>
                <a:r>
                  <a:rPr lang="zh-CN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女生人数</a:t>
                </a:r>
                <a:endParaRPr lang="zh-CN" alt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流程图: 可选过程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6730" y="2028988"/>
                <a:ext cx="3711833" cy="747711"/>
              </a:xfrm>
              <a:prstGeom prst="flowChartAlternateProcess">
                <a:avLst/>
              </a:prstGeom>
              <a:blipFill rotWithShape="1">
                <a:blip r:embed="rId2"/>
                <a:stretch>
                  <a:fillRect l="-10" t="-22" b="64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3779839" y="4132070"/>
            <a:ext cx="47529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答：兴趣小组共有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100173" y="1568080"/>
            <a:ext cx="43359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设兴趣小组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共有</a:t>
            </a:r>
            <a:r>
              <a:rPr lang="en-US" altLang="zh-C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2143860" y="1961611"/>
                <a:ext cx="1425390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x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24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3860" y="1961611"/>
                <a:ext cx="1425390" cy="714683"/>
              </a:xfrm>
              <a:prstGeom prst="rect">
                <a:avLst/>
              </a:prstGeom>
              <a:blipFill rotWithShape="1">
                <a:blip r:embed="rId3"/>
                <a:stretch>
                  <a:fillRect l="-7" t="-13" r="39" b="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2317622" y="2673472"/>
                <a:ext cx="1694695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24÷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7622" y="2673472"/>
                <a:ext cx="1694695" cy="714683"/>
              </a:xfrm>
              <a:prstGeom prst="rect">
                <a:avLst/>
              </a:prstGeom>
              <a:blipFill rotWithShape="1">
                <a:blip r:embed="rId4"/>
                <a:stretch>
                  <a:fillRect l="-30" t="-17" r="23" b="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2236947" y="3406453"/>
                <a:ext cx="1694695" cy="721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24×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6947" y="3406453"/>
                <a:ext cx="1694695" cy="721031"/>
              </a:xfrm>
              <a:prstGeom prst="rect">
                <a:avLst/>
              </a:prstGeom>
              <a:blipFill rotWithShape="1">
                <a:blip r:embed="rId5"/>
                <a:stretch>
                  <a:fillRect l="-28" t="-43" r="21" b="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Box 21"/>
          <p:cNvSpPr txBox="1"/>
          <p:nvPr/>
        </p:nvSpPr>
        <p:spPr>
          <a:xfrm>
            <a:off x="2242061" y="4121136"/>
            <a:ext cx="11769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16" grpId="0"/>
      <p:bldP spid="17" grpId="0"/>
      <p:bldP spid="19" grpId="0"/>
      <p:bldP spid="20" grpId="0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79053" y="1751964"/>
            <a:ext cx="7604827" cy="2812215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971600" y="1910776"/>
            <a:ext cx="6768752" cy="245605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已知一个数的几分之几是多少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求这个数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都是求单位“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1”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的实际问题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一般有两种形式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一种是整体和部分之间的关系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单位“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1”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的量是整体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另一种是两个相对独立的数量之间的关系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把标准量看作单位“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1”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的量。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260" y="1391925"/>
            <a:ext cx="7500620" cy="277368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69954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1328420" y="1624603"/>
            <a:ext cx="6210300" cy="23083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eaLnBrk="1" hangingPunct="1"/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已知一个数的几分之几是多少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求这个数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方程法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找出单位“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设未知量</a:t>
            </a:r>
            <a:r>
              <a:rPr lang="zh-CN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zh-CN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找出题中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数量关系式。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列出方程。</a:t>
            </a:r>
            <a:endParaRPr lang="zh-CN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260" y="1391924"/>
            <a:ext cx="7500620" cy="3052033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69954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1083588" y="1624144"/>
            <a:ext cx="6699964" cy="260379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已知一个数的几分之几是多少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求这个数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算术法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找出单位“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找出已知量和已知量占单位“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”的几分之几。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列出除法算式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即已知量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已知量占单位“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”的几分之几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单位“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”的量。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sp>
        <p:nvSpPr>
          <p:cNvPr id="14" name="AutoShape 27"/>
          <p:cNvSpPr/>
          <p:nvPr/>
        </p:nvSpPr>
        <p:spPr>
          <a:xfrm>
            <a:off x="2701595" y="1419622"/>
            <a:ext cx="3238613" cy="943610"/>
          </a:xfrm>
          <a:prstGeom prst="wedgeRoundRectCallout">
            <a:avLst>
              <a:gd name="adj1" fmla="val -59118"/>
              <a:gd name="adj2" fmla="val 14310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你知道一个数除以分数的计算方法吗？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 descr="p007-04-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1419622"/>
            <a:ext cx="1227455" cy="161734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07692" y="2752278"/>
            <a:ext cx="4320480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一个数除以分数等于这个数乘分数的倒数。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6248963" y="2642298"/>
            <a:ext cx="2405523" cy="513160"/>
          </a:xfrm>
          <a:prstGeom prst="wedgeRoundRectCallout">
            <a:avLst>
              <a:gd name="adj1" fmla="val -59714"/>
              <a:gd name="adj2" fmla="val 36329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你做对了吗？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79" name="WordArt 12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AutoShape 27"/>
          <p:cNvSpPr/>
          <p:nvPr/>
        </p:nvSpPr>
        <p:spPr>
          <a:xfrm>
            <a:off x="1495508" y="632384"/>
            <a:ext cx="3893367" cy="647442"/>
          </a:xfrm>
          <a:prstGeom prst="wedgeRoundRectCallout">
            <a:avLst>
              <a:gd name="adj1" fmla="val -54800"/>
              <a:gd name="adj2" fmla="val 42811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你会计算下面的算式吗？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1393541" y="1609819"/>
                <a:ext cx="1297983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smtClean="0">
                          <a:latin typeface="Cambria Math" panose="02040503050406030204"/>
                          <a:ea typeface="Cambria Math" panose="02040503050406030204"/>
                        </a:rPr>
                        <m:t>12</m:t>
                      </m:r>
                      <m:r>
                        <a:rPr lang="en-US" altLang="zh-CN" sz="2800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3541" y="1609819"/>
                <a:ext cx="1297983" cy="901785"/>
              </a:xfrm>
              <a:prstGeom prst="rect">
                <a:avLst/>
              </a:prstGeom>
              <a:blipFill rotWithShape="1">
                <a:blip r:embed="rId1"/>
                <a:stretch>
                  <a:fillRect l="-27" t="-10" r="30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3342692" y="1603373"/>
                <a:ext cx="1099211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smtClean="0">
                          <a:latin typeface="Cambria Math" panose="02040503050406030204"/>
                          <a:ea typeface="Cambria Math" panose="02040503050406030204"/>
                        </a:rPr>
                        <m:t>1</m:t>
                      </m:r>
                      <m:r>
                        <a:rPr lang="en-US" altLang="zh-CN" sz="2800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2692" y="1603373"/>
                <a:ext cx="1099211" cy="901785"/>
              </a:xfrm>
              <a:prstGeom prst="rect">
                <a:avLst/>
              </a:prstGeom>
              <a:blipFill rotWithShape="1">
                <a:blip r:embed="rId2"/>
                <a:stretch>
                  <a:fillRect l="-5" t="-70" r="7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 descr="C:\Documents and Settings\Administrator\桌面\6年级\p003-01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39902"/>
            <a:ext cx="1155582" cy="1204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1453481" y="2506188"/>
                <a:ext cx="1297983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smtClean="0">
                          <a:latin typeface="Cambria Math" panose="02040503050406030204"/>
                          <a:ea typeface="Cambria Math" panose="02040503050406030204"/>
                        </a:rPr>
                        <m:t>12</m:t>
                      </m:r>
                      <m:r>
                        <a:rPr lang="en-US" altLang="zh-CN" sz="2800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3481" y="2506188"/>
                <a:ext cx="1297983" cy="901785"/>
              </a:xfrm>
              <a:prstGeom prst="rect">
                <a:avLst/>
              </a:prstGeom>
              <a:blipFill rotWithShape="1">
                <a:blip r:embed="rId1"/>
                <a:stretch>
                  <a:fillRect l="-46" t="-53" r="1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1638688" y="3484609"/>
                <a:ext cx="1099211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smtClean="0">
                          <a:latin typeface="Cambria Math" panose="02040503050406030204"/>
                          <a:ea typeface="Cambria Math" panose="02040503050406030204"/>
                        </a:rPr>
                        <m:t>1</m:t>
                      </m:r>
                      <m:r>
                        <a:rPr lang="en-US" altLang="zh-CN" sz="2800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8688" y="3484609"/>
                <a:ext cx="1099211" cy="901785"/>
              </a:xfrm>
              <a:prstGeom prst="rect">
                <a:avLst/>
              </a:prstGeom>
              <a:blipFill rotWithShape="1">
                <a:blip r:embed="rId2"/>
                <a:stretch>
                  <a:fillRect l="-35" t="-40" r="38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1" name="Picture 3" descr="C:\Documents and Settings\Administrator\桌面\6年级\p007-04-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48064" y="2657638"/>
            <a:ext cx="1030955" cy="1277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2570189" y="2530665"/>
                <a:ext cx="1654235" cy="9105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800" b="0" i="1" smtClean="0">
                          <a:latin typeface="Cambria Math" panose="02040503050406030204"/>
                          <a:ea typeface="Cambria Math" panose="02040503050406030204"/>
                        </a:rPr>
                        <m:t>12</m:t>
                      </m:r>
                      <m:r>
                        <a:rPr lang="en-US" altLang="zh-CN" sz="280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0189" y="2530665"/>
                <a:ext cx="1654235" cy="910570"/>
              </a:xfrm>
              <a:prstGeom prst="rect">
                <a:avLst/>
              </a:prstGeom>
              <a:blipFill rotWithShape="1">
                <a:blip r:embed="rId5"/>
                <a:stretch>
                  <a:fillRect l="-21" t="-21" r="24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4139952" y="2724340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2709345" y="3673891"/>
                <a:ext cx="126669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0" i="1" smtClean="0"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  <m:r>
                      <a:rPr lang="en-US" altLang="zh-CN" sz="2800" b="0" i="1" smtClean="0">
                        <a:latin typeface="Cambria Math" panose="02040503050406030204"/>
                        <a:ea typeface="Cambria Math" panose="02040503050406030204"/>
                      </a:rPr>
                      <m:t>1</m:t>
                    </m:r>
                    <m:r>
                      <a:rPr lang="en-US" altLang="zh-CN" sz="2800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endParaRPr lang="zh-CN" altLang="en-US" sz="28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9345" y="3673891"/>
                <a:ext cx="1266693" cy="523220"/>
              </a:xfrm>
              <a:prstGeom prst="rect">
                <a:avLst/>
              </a:prstGeom>
              <a:blipFill rotWithShape="1">
                <a:blip r:embed="rId6"/>
                <a:stretch>
                  <a:fillRect l="-34" t="-80" r="24" b="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Box 21"/>
          <p:cNvSpPr txBox="1"/>
          <p:nvPr/>
        </p:nvSpPr>
        <p:spPr>
          <a:xfrm>
            <a:off x="3843183" y="3660631"/>
            <a:ext cx="942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1" animBg="1"/>
      <p:bldP spid="2" grpId="0"/>
      <p:bldP spid="15" grpId="0"/>
      <p:bldP spid="16" grpId="0"/>
      <p:bldP spid="17" grpId="0"/>
      <p:bldP spid="19" grpId="0"/>
      <p:bldP spid="3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334" y="1737325"/>
            <a:ext cx="6181675" cy="263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矩形 1"/>
          <p:cNvSpPr>
            <a:spLocks noChangeArrowheads="1"/>
          </p:cNvSpPr>
          <p:nvPr/>
        </p:nvSpPr>
        <p:spPr bwMode="auto">
          <a:xfrm>
            <a:off x="1856057" y="1163607"/>
            <a:ext cx="38164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运来的黄沙有多少吨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943" y="465565"/>
            <a:ext cx="366860" cy="456339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64442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Times New Roman" panose="02020603050405020304" pitchFamily="18" charset="0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30"/>
          <p:cNvGrpSpPr/>
          <p:nvPr/>
        </p:nvGrpSpPr>
        <p:grpSpPr bwMode="auto">
          <a:xfrm>
            <a:off x="442319" y="1031471"/>
            <a:ext cx="1095341" cy="1023497"/>
            <a:chOff x="670141" y="1457273"/>
            <a:chExt cx="2245243" cy="2090774"/>
          </a:xfrm>
        </p:grpSpPr>
        <p:pic>
          <p:nvPicPr>
            <p:cNvPr id="9" name="图片 31" descr="28Z58PICt4r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1" y="1457273"/>
              <a:ext cx="2245243" cy="20115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矩形 32"/>
            <p:cNvSpPr>
              <a:spLocks noChangeArrowheads="1"/>
            </p:cNvSpPr>
            <p:nvPr/>
          </p:nvSpPr>
          <p:spPr bwMode="auto">
            <a:xfrm>
              <a:off x="933181" y="2699278"/>
              <a:ext cx="1439862" cy="8487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例 </a:t>
              </a:r>
              <a:r>
                <a:rPr lang="en-US" altLang="zh-CN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en-US" sz="21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en-US" sz="21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331639" y="2585549"/>
            <a:ext cx="2071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运来的水泥有</a:t>
            </a:r>
            <a:r>
              <a:rPr lang="en-US" altLang="zh-CN" sz="1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zh-CN" altLang="en-US" sz="1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吨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5292080" y="2415176"/>
                <a:ext cx="2376264" cy="7627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运来的水泥的质量</a:t>
                </a:r>
                <a:endParaRPr lang="en-US" altLang="zh-CN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algn="ctr"/>
                <a:r>
                  <a:rPr lang="zh-CN" altLang="en-US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是黄沙的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b="1" i="1" smtClean="0"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zh-CN" alt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2080" y="2415176"/>
                <a:ext cx="2376264" cy="762773"/>
              </a:xfrm>
              <a:prstGeom prst="rect">
                <a:avLst/>
              </a:prstGeom>
              <a:blipFill rotWithShape="1">
                <a:blip r:embed="rId4"/>
                <a:stretch>
                  <a:fillRect l="-26" t="-36" r="4" b="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39553" y="636985"/>
            <a:ext cx="19442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分析理解：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95435" y="1160205"/>
            <a:ext cx="25875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找单位“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676356" y="2864148"/>
            <a:ext cx="20473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画线段图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228" name="WordArt 13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880431" y="2242917"/>
            <a:ext cx="4260258" cy="621232"/>
          </a:xfrm>
          <a:prstGeom prst="roundRect">
            <a:avLst/>
          </a:prstGeom>
          <a:solidFill>
            <a:srgbClr val="92D050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黄沙的质量是</a:t>
            </a:r>
            <a:r>
              <a:rPr lang="zh-CN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单位“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4281460" y="3363973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黄沙：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云形标注 21"/>
          <p:cNvSpPr/>
          <p:nvPr/>
        </p:nvSpPr>
        <p:spPr>
          <a:xfrm>
            <a:off x="3601330" y="947364"/>
            <a:ext cx="4536195" cy="1295552"/>
          </a:xfrm>
          <a:prstGeom prst="cloudCallout">
            <a:avLst>
              <a:gd name="adj1" fmla="val 44751"/>
              <a:gd name="adj2" fmla="val 44142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流程图: 可选过程 22"/>
              <p:cNvSpPr/>
              <p:nvPr/>
            </p:nvSpPr>
            <p:spPr>
              <a:xfrm>
                <a:off x="3663486" y="1175137"/>
                <a:ext cx="4547211" cy="932914"/>
              </a:xfrm>
              <a:prstGeom prst="flowChartAlternateProcess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“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水泥有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24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吨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”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“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水泥的质量是黄沙的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”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可以发现什么？</a:t>
                </a:r>
                <a:endParaRPr lang="zh-CN" alt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3" name="流程图: 可选过程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3486" y="1175137"/>
                <a:ext cx="4547211" cy="932914"/>
              </a:xfrm>
              <a:prstGeom prst="flowChartAlternateProcess">
                <a:avLst/>
              </a:prstGeom>
              <a:blipFill rotWithShape="1">
                <a:blip r:embed="rId1"/>
                <a:stretch>
                  <a:fillRect l="-4" t="-41" r="3" b="52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2" name="Picture 4" descr="C:\Documents and Settings\Administrator\桌面\6年级\p014-03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718716" y="1694484"/>
            <a:ext cx="1336698" cy="1677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Documents and Settings\Administrator\桌面\6年级\p007-04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5881" y="3222917"/>
            <a:ext cx="1246223" cy="1640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云形标注 23"/>
          <p:cNvSpPr/>
          <p:nvPr/>
        </p:nvSpPr>
        <p:spPr>
          <a:xfrm>
            <a:off x="31513" y="3281178"/>
            <a:ext cx="3104367" cy="1080644"/>
          </a:xfrm>
          <a:prstGeom prst="cloudCallout">
            <a:avLst>
              <a:gd name="adj1" fmla="val 56043"/>
              <a:gd name="adj2" fmla="val -358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5" name="流程图: 可选过程 24"/>
          <p:cNvSpPr/>
          <p:nvPr/>
        </p:nvSpPr>
        <p:spPr>
          <a:xfrm>
            <a:off x="31514" y="3315286"/>
            <a:ext cx="3263326" cy="932914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把黄沙吨数平均分成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份，其中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份是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吨。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585742" y="3689824"/>
            <a:ext cx="3301318" cy="114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34" name="组合 9233"/>
          <p:cNvGrpSpPr/>
          <p:nvPr/>
        </p:nvGrpSpPr>
        <p:grpSpPr>
          <a:xfrm>
            <a:off x="5580112" y="3581824"/>
            <a:ext cx="3301318" cy="108000"/>
            <a:chOff x="5604310" y="3569651"/>
            <a:chExt cx="3301318" cy="27267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5604310" y="3575406"/>
              <a:ext cx="0" cy="26126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6252382" y="3575406"/>
              <a:ext cx="0" cy="26126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6920251" y="3569651"/>
              <a:ext cx="0" cy="26126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7620534" y="3575406"/>
              <a:ext cx="0" cy="26126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8257556" y="3575406"/>
              <a:ext cx="0" cy="26126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8905628" y="3581052"/>
              <a:ext cx="0" cy="26126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41" name="组合 9240"/>
          <p:cNvGrpSpPr/>
          <p:nvPr/>
        </p:nvGrpSpPr>
        <p:grpSpPr>
          <a:xfrm>
            <a:off x="5553245" y="4458251"/>
            <a:ext cx="1315941" cy="105763"/>
            <a:chOff x="5580112" y="4375519"/>
            <a:chExt cx="1315941" cy="105763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5580112" y="4377798"/>
              <a:ext cx="0" cy="10348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6228184" y="4377798"/>
              <a:ext cx="0" cy="10348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6896053" y="4375519"/>
              <a:ext cx="0" cy="10348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5" name="直接连接符 74"/>
          <p:cNvCxnSpPr/>
          <p:nvPr/>
        </p:nvCxnSpPr>
        <p:spPr>
          <a:xfrm flipV="1">
            <a:off x="5537717" y="4564014"/>
            <a:ext cx="1315941" cy="45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39" name="直接连接符 9238"/>
          <p:cNvCxnSpPr/>
          <p:nvPr/>
        </p:nvCxnSpPr>
        <p:spPr>
          <a:xfrm flipH="1">
            <a:off x="6869186" y="3701225"/>
            <a:ext cx="26868" cy="808585"/>
          </a:xfrm>
          <a:prstGeom prst="line">
            <a:avLst/>
          </a:prstGeom>
          <a:ln>
            <a:solidFill>
              <a:schemeClr val="accent1">
                <a:shade val="95000"/>
                <a:satMod val="10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40" name="左大括号 9239"/>
          <p:cNvSpPr/>
          <p:nvPr/>
        </p:nvSpPr>
        <p:spPr>
          <a:xfrm rot="16200000">
            <a:off x="7086461" y="2242411"/>
            <a:ext cx="299882" cy="3301320"/>
          </a:xfrm>
          <a:prstGeom prst="leftBrace">
            <a:avLst>
              <a:gd name="adj1" fmla="val 8333"/>
              <a:gd name="adj2" fmla="val 5125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" name="左大括号 81"/>
          <p:cNvSpPr/>
          <p:nvPr/>
        </p:nvSpPr>
        <p:spPr>
          <a:xfrm rot="16200000">
            <a:off x="6093315" y="4017360"/>
            <a:ext cx="216000" cy="1315943"/>
          </a:xfrm>
          <a:prstGeom prst="leftBrace">
            <a:avLst>
              <a:gd name="adj1" fmla="val 8333"/>
              <a:gd name="adj2" fmla="val 4684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3" name="左大括号 82"/>
          <p:cNvSpPr/>
          <p:nvPr/>
        </p:nvSpPr>
        <p:spPr>
          <a:xfrm rot="5400000">
            <a:off x="6092203" y="3663378"/>
            <a:ext cx="218226" cy="1315943"/>
          </a:xfrm>
          <a:prstGeom prst="leftBrace">
            <a:avLst>
              <a:gd name="adj1" fmla="val 8333"/>
              <a:gd name="adj2" fmla="val 5315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5" name="矩形 84"/>
          <p:cNvSpPr>
            <a:spLocks noChangeArrowheads="1"/>
          </p:cNvSpPr>
          <p:nvPr/>
        </p:nvSpPr>
        <p:spPr bwMode="auto">
          <a:xfrm>
            <a:off x="4252192" y="4312710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水泥：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242" name="矩形 9241"/>
              <p:cNvSpPr/>
              <p:nvPr/>
            </p:nvSpPr>
            <p:spPr>
              <a:xfrm>
                <a:off x="5666797" y="3876048"/>
                <a:ext cx="982961" cy="4924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黄沙的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b="1" i="1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242" name="矩形 924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66797" y="3876048"/>
                <a:ext cx="982961" cy="492443"/>
              </a:xfrm>
              <a:prstGeom prst="rect">
                <a:avLst/>
              </a:prstGeom>
              <a:blipFill rotWithShape="1">
                <a:blip r:embed="rId4"/>
                <a:stretch>
                  <a:fillRect l="-6" t="-2" r="4" b="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245" name="矩形 9244"/>
          <p:cNvSpPr/>
          <p:nvPr/>
        </p:nvSpPr>
        <p:spPr>
          <a:xfrm>
            <a:off x="5878151" y="4678442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zh-CN" altLang="en-US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吨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7029812" y="3887626"/>
            <a:ext cx="530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en-US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吨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5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  <p:bldP spid="8" grpId="0"/>
      <p:bldP spid="17" grpId="0" animBg="1"/>
      <p:bldP spid="20" grpId="0"/>
      <p:bldP spid="22" grpId="0" animBg="1"/>
      <p:bldP spid="23" grpId="0"/>
      <p:bldP spid="24" grpId="0" animBg="1"/>
      <p:bldP spid="25" grpId="0"/>
      <p:bldP spid="9240" grpId="0" animBg="1"/>
      <p:bldP spid="82" grpId="0" animBg="1"/>
      <p:bldP spid="83" grpId="0" animBg="1"/>
      <p:bldP spid="85" grpId="0"/>
      <p:bldP spid="9242" grpId="0"/>
      <p:bldP spid="9245" grpId="0"/>
      <p:bldP spid="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34813" y="657007"/>
            <a:ext cx="39602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找出题中的等量关系</a:t>
            </a:r>
            <a:endParaRPr lang="zh-CN" altLang="zh-CN" sz="3600" b="1" dirty="0">
              <a:solidFill>
                <a:srgbClr val="00B050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Picture 3" descr="C:\Documents and Settings\Administrator\桌面\6年级\p007-05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8321" y="1393438"/>
            <a:ext cx="1077044" cy="1512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432916" y="1247989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黄沙：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737198" y="1573840"/>
            <a:ext cx="3301318" cy="114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2731568" y="1465840"/>
            <a:ext cx="3301318" cy="108000"/>
            <a:chOff x="5604310" y="3569651"/>
            <a:chExt cx="3301318" cy="272670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5604310" y="3575406"/>
              <a:ext cx="0" cy="26126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6252382" y="3575406"/>
              <a:ext cx="0" cy="26126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6920251" y="3569651"/>
              <a:ext cx="0" cy="26126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7620534" y="3575406"/>
              <a:ext cx="0" cy="26126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8257556" y="3575406"/>
              <a:ext cx="0" cy="26126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8905628" y="3581052"/>
              <a:ext cx="0" cy="26126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2" name="直接连接符 21"/>
          <p:cNvCxnSpPr/>
          <p:nvPr/>
        </p:nvCxnSpPr>
        <p:spPr>
          <a:xfrm flipV="1">
            <a:off x="2689173" y="2448030"/>
            <a:ext cx="1315941" cy="45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左大括号 22"/>
          <p:cNvSpPr/>
          <p:nvPr/>
        </p:nvSpPr>
        <p:spPr>
          <a:xfrm rot="16200000">
            <a:off x="4237917" y="126427"/>
            <a:ext cx="299882" cy="3301320"/>
          </a:xfrm>
          <a:prstGeom prst="leftBrace">
            <a:avLst>
              <a:gd name="adj1" fmla="val 8333"/>
              <a:gd name="adj2" fmla="val 5125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左大括号 23"/>
          <p:cNvSpPr/>
          <p:nvPr/>
        </p:nvSpPr>
        <p:spPr>
          <a:xfrm rot="16200000">
            <a:off x="3244771" y="1901376"/>
            <a:ext cx="216000" cy="1315943"/>
          </a:xfrm>
          <a:prstGeom prst="leftBrace">
            <a:avLst>
              <a:gd name="adj1" fmla="val 8333"/>
              <a:gd name="adj2" fmla="val 4684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左大括号 24"/>
          <p:cNvSpPr/>
          <p:nvPr/>
        </p:nvSpPr>
        <p:spPr>
          <a:xfrm rot="5400000">
            <a:off x="3243659" y="1547394"/>
            <a:ext cx="218226" cy="1315943"/>
          </a:xfrm>
          <a:prstGeom prst="leftBrace">
            <a:avLst>
              <a:gd name="adj1" fmla="val 8333"/>
              <a:gd name="adj2" fmla="val 5315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1403648" y="2196726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水泥：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7" name="矩形 26"/>
              <p:cNvSpPr/>
              <p:nvPr/>
            </p:nvSpPr>
            <p:spPr>
              <a:xfrm>
                <a:off x="2818253" y="1760064"/>
                <a:ext cx="982961" cy="4924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黄沙的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b="1" i="1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7" name="矩形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8253" y="1760064"/>
                <a:ext cx="982961" cy="492443"/>
              </a:xfrm>
              <a:prstGeom prst="rect">
                <a:avLst/>
              </a:prstGeom>
              <a:blipFill rotWithShape="1">
                <a:blip r:embed="rId2"/>
                <a:stretch>
                  <a:fillRect l="-13" t="-97" r="11"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矩形 27"/>
          <p:cNvSpPr/>
          <p:nvPr/>
        </p:nvSpPr>
        <p:spPr>
          <a:xfrm>
            <a:off x="3029607" y="256245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zh-CN" altLang="en-US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吨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181268" y="1771642"/>
            <a:ext cx="530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en-US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吨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4017972" y="1552015"/>
            <a:ext cx="26868" cy="808585"/>
          </a:xfrm>
          <a:prstGeom prst="line">
            <a:avLst/>
          </a:prstGeom>
          <a:ln>
            <a:solidFill>
              <a:schemeClr val="accent1">
                <a:shade val="95000"/>
                <a:satMod val="10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2689172" y="2352573"/>
            <a:ext cx="1315941" cy="105763"/>
            <a:chOff x="5580112" y="4375519"/>
            <a:chExt cx="1315941" cy="10576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5580112" y="4377798"/>
              <a:ext cx="0" cy="10348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6228184" y="4377798"/>
              <a:ext cx="0" cy="10348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6896053" y="4375519"/>
              <a:ext cx="0" cy="10348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云形标注 35"/>
          <p:cNvSpPr/>
          <p:nvPr/>
        </p:nvSpPr>
        <p:spPr>
          <a:xfrm>
            <a:off x="5028003" y="586869"/>
            <a:ext cx="3403250" cy="837547"/>
          </a:xfrm>
          <a:prstGeom prst="cloudCallout">
            <a:avLst>
              <a:gd name="adj1" fmla="val 16147"/>
              <a:gd name="adj2" fmla="val 57538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7" name="流程图: 可选过程 36"/>
              <p:cNvSpPr/>
              <p:nvPr/>
            </p:nvSpPr>
            <p:spPr>
              <a:xfrm>
                <a:off x="5028003" y="657007"/>
                <a:ext cx="3485622" cy="747711"/>
              </a:xfrm>
              <a:prstGeom prst="flowChartAlternateProcess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黄沙吨数</a:t>
                </a:r>
                <a14:m>
                  <m:oMath xmlns:m="http://schemas.openxmlformats.org/officeDocument/2006/math">
                    <m:r>
                      <a:rPr lang="en-US" altLang="zh-CN" sz="2400" b="1" i="1" smtClean="0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𝟓</m:t>
                        </m:r>
                      </m:den>
                    </m:f>
                    <m:r>
                      <a:rPr lang="en-US" altLang="zh-CN" sz="2400" b="1" i="1" smtClean="0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</m:oMath>
                </a14:m>
                <a:r>
                  <a:rPr lang="zh-CN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水泥吨数</a:t>
                </a:r>
                <a:endParaRPr lang="zh-CN" alt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7" name="流程图: 可选过程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8003" y="657007"/>
                <a:ext cx="3485622" cy="747711"/>
              </a:xfrm>
              <a:prstGeom prst="flowChartAlternateProcess">
                <a:avLst/>
              </a:prstGeom>
              <a:blipFill rotWithShape="1">
                <a:blip r:embed="rId3"/>
                <a:stretch>
                  <a:fillRect l="-2" t="-56" r="5" b="13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575685" y="2821324"/>
            <a:ext cx="11710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解答：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1746778" y="2853497"/>
            <a:ext cx="34636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方法一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列算式解答。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1099170" y="4033411"/>
            <a:ext cx="39549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运来的黄沙有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吨。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1763688" y="3435846"/>
            <a:ext cx="17088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24÷2×5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3211257" y="3435846"/>
            <a:ext cx="13448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=12×5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4391480" y="3435846"/>
            <a:ext cx="15784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60(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吨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0" grpId="0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6" grpId="0" animBg="1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98786" y="519708"/>
            <a:ext cx="40497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方法二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列方程解答。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860032" y="4289659"/>
            <a:ext cx="38164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运来的黄沙有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吨。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12868" y="1054185"/>
            <a:ext cx="40698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设运来的黄沙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吨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流程图: 可选过程 9"/>
              <p:cNvSpPr/>
              <p:nvPr/>
            </p:nvSpPr>
            <p:spPr>
              <a:xfrm>
                <a:off x="1981681" y="1592915"/>
                <a:ext cx="6478751" cy="561160"/>
              </a:xfrm>
              <a:prstGeom prst="flowChartAlternateProcess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根据：“黄沙吨数</a:t>
                </a:r>
                <a14:m>
                  <m:oMath xmlns:m="http://schemas.openxmlformats.org/officeDocument/2006/math">
                    <m:r>
                      <a:rPr lang="en-US" altLang="zh-CN" sz="2800" b="1">
                        <a:solidFill>
                          <a:schemeClr val="tx1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×</m:t>
                    </m:r>
                    <m:f>
                      <m:fPr>
                        <m:ctrlP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a:rPr lang="en-US" altLang="zh-CN" sz="2800" b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  <m:r>
                      <a:rPr lang="en-US" altLang="zh-CN" sz="2800" b="1">
                        <a:solidFill>
                          <a:schemeClr val="tx1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=</m:t>
                    </m:r>
                  </m:oMath>
                </a14:m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水泥吨数”可得：</a:t>
                </a:r>
                <a:endPara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流程图: 可选过程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1681" y="1592915"/>
                <a:ext cx="6478751" cy="561160"/>
              </a:xfrm>
              <a:prstGeom prst="flowChartAlternateProcess">
                <a:avLst/>
              </a:prstGeom>
              <a:blipFill rotWithShape="1">
                <a:blip r:embed="rId1"/>
                <a:stretch>
                  <a:fillRect l="-7" t="-42041" r="5" b="-41954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2856555" y="2130134"/>
                <a:ext cx="1425390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x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24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6555" y="2130134"/>
                <a:ext cx="1425390" cy="714683"/>
              </a:xfrm>
              <a:prstGeom prst="rect">
                <a:avLst/>
              </a:prstGeom>
              <a:blipFill rotWithShape="1">
                <a:blip r:embed="rId2"/>
                <a:stretch>
                  <a:fillRect l="-23" t="-48" r="10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2949642" y="2860293"/>
                <a:ext cx="1694695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24÷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9642" y="2860293"/>
                <a:ext cx="1694695" cy="714683"/>
              </a:xfrm>
              <a:prstGeom prst="rect">
                <a:avLst/>
              </a:prstGeom>
              <a:blipFill rotWithShape="1">
                <a:blip r:embed="rId3"/>
                <a:stretch>
                  <a:fillRect l="-4" t="-35" r="34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2949642" y="3574976"/>
                <a:ext cx="1694695" cy="7189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24×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9642" y="3574976"/>
                <a:ext cx="1694695" cy="718979"/>
              </a:xfrm>
              <a:prstGeom prst="rect">
                <a:avLst/>
              </a:prstGeom>
              <a:blipFill rotWithShape="1">
                <a:blip r:embed="rId4"/>
                <a:stretch>
                  <a:fillRect l="-4" t="-78" r="34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/>
          <p:cNvSpPr txBox="1"/>
          <p:nvPr/>
        </p:nvSpPr>
        <p:spPr>
          <a:xfrm>
            <a:off x="2954756" y="4289659"/>
            <a:ext cx="11769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10" grpId="0"/>
      <p:bldP spid="6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11" name="WordArt 12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7784" y="446335"/>
            <a:ext cx="366902" cy="456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644686" y="393631"/>
            <a:ext cx="1847423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Times New Roman" panose="02020603050405020304" pitchFamily="18" charset="0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矩形 1"/>
              <p:cNvSpPr>
                <a:spLocks noChangeArrowheads="1"/>
              </p:cNvSpPr>
              <p:nvPr/>
            </p:nvSpPr>
            <p:spPr bwMode="auto">
              <a:xfrm>
                <a:off x="827584" y="969061"/>
                <a:ext cx="7848872" cy="11706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一个商店运来苹果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36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箱，运来的苹果是香蕉的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，运来香蕉多少箱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?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（用不同的方法解答）</a:t>
                </a:r>
                <a:endParaRPr lang="zh-CN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27584" y="969061"/>
                <a:ext cx="7848872" cy="1170641"/>
              </a:xfrm>
              <a:prstGeom prst="rect">
                <a:avLst/>
              </a:prstGeom>
              <a:blipFill rotWithShape="1">
                <a:blip r:embed="rId2"/>
                <a:stretch>
                  <a:fillRect l="-2" t="-4" r="6" b="3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矩形 1"/>
              <p:cNvSpPr>
                <a:spLocks noChangeArrowheads="1"/>
              </p:cNvSpPr>
              <p:nvPr/>
            </p:nvSpPr>
            <p:spPr bwMode="auto">
              <a:xfrm>
                <a:off x="630742" y="3222471"/>
                <a:ext cx="7923733" cy="13370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运来的苹果是香蕉的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，是把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香蕉的箱数看作单位“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”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的量，而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36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箱苹果对应的是单位“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”的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  <m:r>
                      <a:rPr lang="en-US" altLang="zh-CN" sz="2800" b="1" i="1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30742" y="3222471"/>
                <a:ext cx="7923733" cy="1337033"/>
              </a:xfrm>
              <a:prstGeom prst="rect">
                <a:avLst/>
              </a:prstGeom>
              <a:blipFill rotWithShape="1">
                <a:blip r:embed="rId3"/>
                <a:stretch>
                  <a:fillRect l="-2" t="-36" r="5" b="1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461235" y="2173512"/>
            <a:ext cx="19442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分析理解：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883715" y="2696732"/>
            <a:ext cx="25875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找单位“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942778" y="699542"/>
            <a:ext cx="20473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画线段图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228" name="WordArt 13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4407648" y="1315131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香蕉：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053" name="Picture 5" descr="C:\Documents and Settings\Administrator\桌面\6年级\p007-04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840" y="1222762"/>
            <a:ext cx="1246223" cy="1640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云形标注 23"/>
          <p:cNvSpPr/>
          <p:nvPr/>
        </p:nvSpPr>
        <p:spPr>
          <a:xfrm>
            <a:off x="190472" y="1281023"/>
            <a:ext cx="3104367" cy="1080644"/>
          </a:xfrm>
          <a:prstGeom prst="cloudCallout">
            <a:avLst>
              <a:gd name="adj1" fmla="val 56043"/>
              <a:gd name="adj2" fmla="val -358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5" name="流程图: 可选过程 24"/>
          <p:cNvSpPr/>
          <p:nvPr/>
        </p:nvSpPr>
        <p:spPr>
          <a:xfrm>
            <a:off x="190473" y="1315131"/>
            <a:ext cx="3263326" cy="932914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把香蕉箱数平均分成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份，其中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份是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36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箱。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561084" y="1753138"/>
            <a:ext cx="3301318" cy="114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5553245" y="1637551"/>
            <a:ext cx="3301318" cy="115587"/>
            <a:chOff x="5553245" y="963431"/>
            <a:chExt cx="3301318" cy="115587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5553245" y="963431"/>
              <a:ext cx="0" cy="10348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6641744" y="975534"/>
              <a:ext cx="0" cy="10348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7778211" y="963431"/>
              <a:ext cx="0" cy="10348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8854563" y="965668"/>
              <a:ext cx="0" cy="10348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41" name="组合 9240"/>
          <p:cNvGrpSpPr/>
          <p:nvPr/>
        </p:nvGrpSpPr>
        <p:grpSpPr>
          <a:xfrm>
            <a:off x="5569417" y="2482480"/>
            <a:ext cx="2181926" cy="126135"/>
            <a:chOff x="5580112" y="4375519"/>
            <a:chExt cx="1315941" cy="105763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5580112" y="4377798"/>
              <a:ext cx="0" cy="10348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6228184" y="4377798"/>
              <a:ext cx="0" cy="10348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6896053" y="4375519"/>
              <a:ext cx="0" cy="10348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5" name="直接连接符 74"/>
          <p:cNvCxnSpPr/>
          <p:nvPr/>
        </p:nvCxnSpPr>
        <p:spPr>
          <a:xfrm>
            <a:off x="5561084" y="2616721"/>
            <a:ext cx="220369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39" name="直接连接符 9238"/>
          <p:cNvCxnSpPr/>
          <p:nvPr/>
        </p:nvCxnSpPr>
        <p:spPr>
          <a:xfrm flipH="1">
            <a:off x="7751343" y="1800030"/>
            <a:ext cx="26868" cy="808585"/>
          </a:xfrm>
          <a:prstGeom prst="line">
            <a:avLst/>
          </a:prstGeom>
          <a:ln>
            <a:solidFill>
              <a:schemeClr val="accent1">
                <a:shade val="95000"/>
                <a:satMod val="10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40" name="左大括号 9239"/>
          <p:cNvSpPr/>
          <p:nvPr/>
        </p:nvSpPr>
        <p:spPr>
          <a:xfrm rot="5400000">
            <a:off x="7009573" y="-227580"/>
            <a:ext cx="432000" cy="3301320"/>
          </a:xfrm>
          <a:prstGeom prst="leftBrace">
            <a:avLst>
              <a:gd name="adj1" fmla="val 8333"/>
              <a:gd name="adj2" fmla="val 5125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" name="左大括号 81"/>
          <p:cNvSpPr/>
          <p:nvPr/>
        </p:nvSpPr>
        <p:spPr>
          <a:xfrm rot="16200000">
            <a:off x="6576129" y="1674301"/>
            <a:ext cx="181942" cy="2195361"/>
          </a:xfrm>
          <a:prstGeom prst="leftBrace">
            <a:avLst>
              <a:gd name="adj1" fmla="val 8333"/>
              <a:gd name="adj2" fmla="val 4684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3" name="左大括号 82"/>
          <p:cNvSpPr/>
          <p:nvPr/>
        </p:nvSpPr>
        <p:spPr>
          <a:xfrm rot="5400000">
            <a:off x="6554015" y="1287871"/>
            <a:ext cx="218225" cy="2176429"/>
          </a:xfrm>
          <a:prstGeom prst="leftBrace">
            <a:avLst>
              <a:gd name="adj1" fmla="val 8333"/>
              <a:gd name="adj2" fmla="val 5315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5" name="矩形 84"/>
          <p:cNvSpPr>
            <a:spLocks noChangeArrowheads="1"/>
          </p:cNvSpPr>
          <p:nvPr/>
        </p:nvSpPr>
        <p:spPr bwMode="auto">
          <a:xfrm>
            <a:off x="4432129" y="2266973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苹果：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242" name="矩形 9241"/>
              <p:cNvSpPr/>
              <p:nvPr/>
            </p:nvSpPr>
            <p:spPr>
              <a:xfrm>
                <a:off x="6203567" y="1920852"/>
                <a:ext cx="982961" cy="4924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香蕉的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b="1" i="1" smtClean="0">
                            <a:latin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242" name="矩形 924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3567" y="1920852"/>
                <a:ext cx="982961" cy="492443"/>
              </a:xfrm>
              <a:prstGeom prst="rect">
                <a:avLst/>
              </a:prstGeom>
              <a:blipFill rotWithShape="1">
                <a:blip r:embed="rId2"/>
                <a:stretch>
                  <a:fillRect l="-26" t="-124" r="24" b="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245" name="矩形 9244"/>
          <p:cNvSpPr/>
          <p:nvPr/>
        </p:nvSpPr>
        <p:spPr>
          <a:xfrm>
            <a:off x="6266725" y="286295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36</a:t>
            </a:r>
            <a:r>
              <a:rPr lang="zh-CN" altLang="en-US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箱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6913056" y="861783"/>
            <a:ext cx="530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en-US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吨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580821" y="3047619"/>
            <a:ext cx="39602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⑶找出题中的等量关系</a:t>
            </a:r>
            <a:endParaRPr lang="zh-CN" altLang="zh-CN" sz="3600" b="1" dirty="0">
              <a:solidFill>
                <a:srgbClr val="00B050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7" name="云形标注 46"/>
          <p:cNvSpPr/>
          <p:nvPr/>
        </p:nvSpPr>
        <p:spPr>
          <a:xfrm>
            <a:off x="3133391" y="3649163"/>
            <a:ext cx="3403250" cy="837547"/>
          </a:xfrm>
          <a:prstGeom prst="cloudCallout">
            <a:avLst>
              <a:gd name="adj1" fmla="val 52379"/>
              <a:gd name="adj2" fmla="val -43367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8" name="流程图: 可选过程 47"/>
              <p:cNvSpPr/>
              <p:nvPr/>
            </p:nvSpPr>
            <p:spPr>
              <a:xfrm>
                <a:off x="3133391" y="3780728"/>
                <a:ext cx="3485622" cy="747711"/>
              </a:xfrm>
              <a:prstGeom prst="flowChartAlternateProcess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香蕉箱数</a:t>
                </a:r>
                <a14:m>
                  <m:oMath xmlns:m="http://schemas.openxmlformats.org/officeDocument/2006/math">
                    <m:r>
                      <a:rPr lang="en-US" altLang="zh-CN" sz="2400" b="1" i="1" smtClean="0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den>
                    </m:f>
                    <m:r>
                      <a:rPr lang="en-US" altLang="zh-CN" sz="2400" b="1" i="1" smtClean="0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</m:oMath>
                </a14:m>
                <a:r>
                  <a:rPr lang="zh-CN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苹果箱数</a:t>
                </a:r>
                <a:endParaRPr lang="zh-CN" alt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8" name="流程图: 可选过程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3391" y="3780728"/>
                <a:ext cx="3485622" cy="747711"/>
              </a:xfrm>
              <a:prstGeom prst="flowChartAlternateProcess">
                <a:avLst/>
              </a:prstGeom>
              <a:blipFill rotWithShape="1">
                <a:blip r:embed="rId3"/>
                <a:stretch>
                  <a:fillRect l="-9" t="-77" r="12" b="34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9" name="Picture 2" descr="C:\Documents and Settings\Administrator\桌面\6年级\p002-06-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1502" y="3309229"/>
            <a:ext cx="1251774" cy="144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0" grpId="0"/>
      <p:bldP spid="24" grpId="0" animBg="1"/>
      <p:bldP spid="25" grpId="0"/>
      <p:bldP spid="9240" grpId="0" animBg="1"/>
      <p:bldP spid="82" grpId="0" animBg="1"/>
      <p:bldP spid="83" grpId="0" animBg="1"/>
      <p:bldP spid="85" grpId="0"/>
      <p:bldP spid="9242" grpId="0"/>
      <p:bldP spid="9245" grpId="0"/>
      <p:bldP spid="90" grpId="0"/>
      <p:bldP spid="46" grpId="0"/>
      <p:bldP spid="47" grpId="0" animBg="1"/>
      <p:bldP spid="48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</a:schemeClr>
        </a:solidFill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l">
          <a:defRPr lang="zh-CN" altLang="en-US" sz="2800" b="1" dirty="0">
            <a:solidFill>
              <a:schemeClr val="tx1"/>
            </a:solidFill>
            <a:latin typeface="楷体_GB2312" panose="02010609030101010101" charset="-122"/>
            <a:ea typeface="楷体_GB2312" panose="02010609030101010101" charset="-122"/>
            <a:cs typeface="楷体_GB2312" panose="02010609030101010101" charset="-122"/>
            <a:sym typeface="+mn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1391</Words>
  <Application>WPS 演示</Application>
  <PresentationFormat>全屏显示(16:9)</PresentationFormat>
  <Paragraphs>231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Arial</vt:lpstr>
      <vt:lpstr>宋体</vt:lpstr>
      <vt:lpstr>Wingdings</vt:lpstr>
      <vt:lpstr>楷体_GB2312</vt:lpstr>
      <vt:lpstr>黑体</vt:lpstr>
      <vt:lpstr>Calibri</vt:lpstr>
      <vt:lpstr>幼圆</vt:lpstr>
      <vt:lpstr>楷体</vt:lpstr>
      <vt:lpstr>Times New Roman</vt:lpstr>
      <vt:lpstr>Cambria Math</vt:lpstr>
      <vt:lpstr>华文新魏</vt:lpstr>
      <vt:lpstr>等线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219</cp:revision>
  <dcterms:created xsi:type="dcterms:W3CDTF">2018-09-11T05:46:00Z</dcterms:created>
  <dcterms:modified xsi:type="dcterms:W3CDTF">2023-08-29T01:00:52Z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EBA1CC0E718C4E48BC72974329F57841_12</vt:lpwstr>
  </property>
</Properties>
</file>