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5" r:id="rId3"/>
    <p:sldMasterId id="2147483677" r:id="rId4"/>
  </p:sldMasterIdLst>
  <p:notesMasterIdLst>
    <p:notesMasterId r:id="rId7"/>
  </p:notesMasterIdLst>
  <p:sldIdLst>
    <p:sldId id="547" r:id="rId5"/>
    <p:sldId id="579" r:id="rId6"/>
    <p:sldId id="599" r:id="rId8"/>
    <p:sldId id="580" r:id="rId9"/>
    <p:sldId id="581" r:id="rId10"/>
    <p:sldId id="582" r:id="rId11"/>
    <p:sldId id="583" r:id="rId12"/>
    <p:sldId id="603" r:id="rId13"/>
    <p:sldId id="584" r:id="rId14"/>
    <p:sldId id="590" r:id="rId15"/>
    <p:sldId id="586" r:id="rId16"/>
    <p:sldId id="587" r:id="rId17"/>
    <p:sldId id="588" r:id="rId18"/>
    <p:sldId id="589" r:id="rId19"/>
    <p:sldId id="601" r:id="rId20"/>
    <p:sldId id="606" r:id="rId21"/>
    <p:sldId id="591" r:id="rId22"/>
    <p:sldId id="593" r:id="rId23"/>
    <p:sldId id="597" r:id="rId24"/>
    <p:sldId id="600" r:id="rId25"/>
    <p:sldId id="605" r:id="rId26"/>
    <p:sldId id="604" r:id="rId2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1"/>
    </p:embeddedFont>
    <p:embeddedFont>
      <p:font typeface="Impact" panose="020B0806030902050204" pitchFamily="34" charset="0"/>
      <p:regular r:id="rId32"/>
    </p:embeddedFont>
    <p:embeddedFont>
      <p:font typeface="微软雅黑" panose="020B0503020204020204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Calibri" panose="020F0502020204030204"/>
      <p:regular r:id="rId38"/>
      <p:bold r:id="rId39"/>
      <p:italic r:id="rId40"/>
      <p:boldItalic r:id="rId41"/>
    </p:embeddedFont>
    <p:embeddedFont>
      <p:font typeface="楷体" panose="02010609060101010101" pitchFamily="49" charset="-122"/>
      <p:regular r:id="rId42"/>
    </p:embeddedFont>
    <p:embeddedFont>
      <p:font typeface="幼圆" panose="02010509060101010101" charset="-122"/>
      <p:regular r:id="rId43"/>
    </p:embeddedFont>
    <p:embeddedFont>
      <p:font typeface="楷体_GB2312" panose="02010609030101010101" charset="-122"/>
      <p:regular r:id="rId44"/>
    </p:embeddedFont>
    <p:embeddedFont>
      <p:font typeface="Monotype Corsiva" panose="03010101010201010101" pitchFamily="66" charset="0"/>
      <p:italic r:id="rId45"/>
    </p:embeddedFont>
  </p:embeddedFontLst>
  <p:custDataLst>
    <p:tags r:id="rId46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9933"/>
    <a:srgbClr val="AFF22A"/>
    <a:srgbClr val="996633"/>
    <a:srgbClr val="CC9900"/>
    <a:srgbClr val="CC66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6086" autoAdjust="0"/>
  </p:normalViewPr>
  <p:slideViewPr>
    <p:cSldViewPr showGuides="1">
      <p:cViewPr varScale="1">
        <p:scale>
          <a:sx n="107" d="100"/>
          <a:sy n="107" d="100"/>
        </p:scale>
        <p:origin x="-102" y="-204"/>
      </p:cViewPr>
      <p:guideLst>
        <p:guide orient="horz" pos="1620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6" Type="http://schemas.openxmlformats.org/officeDocument/2006/relationships/tags" Target="tags/tag1.xml"/><Relationship Id="rId45" Type="http://schemas.openxmlformats.org/officeDocument/2006/relationships/font" Target="fonts/font15.fntdata"/><Relationship Id="rId44" Type="http://schemas.openxmlformats.org/officeDocument/2006/relationships/font" Target="fonts/font14.fntdata"/><Relationship Id="rId43" Type="http://schemas.openxmlformats.org/officeDocument/2006/relationships/font" Target="fonts/font13.fntdata"/><Relationship Id="rId42" Type="http://schemas.openxmlformats.org/officeDocument/2006/relationships/font" Target="fonts/font12.fntdata"/><Relationship Id="rId41" Type="http://schemas.openxmlformats.org/officeDocument/2006/relationships/font" Target="fonts/font11.fntdata"/><Relationship Id="rId40" Type="http://schemas.openxmlformats.org/officeDocument/2006/relationships/font" Target="fonts/font10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9.fntdata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40976FD-DAA1-4105-A2D0-F4B0798D352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DB545D6-153E-4600-8662-878609B873F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C86E4997-806E-4A82-A273-A41A27033D69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5844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/>
          <a:lstStyle/>
          <a:p>
            <a:pPr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DAA36FCF-837C-446B-9172-02390CFEF916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5060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/>
          <a:lstStyle/>
          <a:p>
            <a:pPr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66E1EDDE-B350-4A85-9BD8-6C6E3232D2C4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8916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/>
          <a:lstStyle/>
          <a:p>
            <a:pPr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9060091F-A5D3-477C-966D-BC3B0E32AC02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0964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/>
          <a:lstStyle/>
          <a:p>
            <a:pPr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DD7262B5-4E0D-47C6-AC2B-328884CBA80C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3012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/>
          <a:lstStyle/>
          <a:p>
            <a:pPr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DD7262B5-4E0D-47C6-AC2B-328884CBA80C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3012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/>
          <a:lstStyle/>
          <a:p>
            <a:pPr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DAA36FCF-837C-446B-9172-02390CFEF916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5060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/>
          <a:lstStyle/>
          <a:p>
            <a:pPr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3A330A82-F475-47B9-A401-F812FAB67219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7108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/>
          <a:lstStyle/>
          <a:p>
            <a:pPr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9DEC9A67-3D89-42C6-B7ED-E41BA61166D0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1204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/>
          <a:lstStyle/>
          <a:p>
            <a:pPr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DAA36FCF-837C-446B-9172-02390CFEF916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5060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/>
          <a:lstStyle/>
          <a:p>
            <a:pPr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6B7497-E6C3-424E-8CC0-947DE7D8BC5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349E73-3D9E-4505-AB09-E55038CD16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F649D41-06C8-49EF-89E3-71A2DFCCDDC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8BD419B-5D2C-4C75-B695-FA86C59762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024152-F654-4F89-BD14-A6C71B69895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7AEEA5F-53E2-41D1-A5EE-016CDF165E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934D33D-500A-4415-AF76-F7C082E38F4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1F86ED3-D2F4-4AAE-84B7-15B1C3C0929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A80DAA4-0332-428B-9260-40C42E16E8C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63FC21A-0D61-4BD8-B15C-63CE4FC00B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3DC418C-B804-4ADE-9387-52D600BF88B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A1108B2-3783-41DD-976F-B292ACBAD8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8C98569-120B-4FEF-9F8E-1662D8F109E5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FE1D2FB-622E-41ED-A916-8E70DB1616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D3B056C-049A-4A9C-ABF3-A0639B6F3B1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956DD6-8709-4D75-93F5-A42D37A61B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73EF867-6A38-4959-AF2B-187F41F3E54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9E0F785-6A5A-4121-BEC4-2AC7C96D26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1B6CBB9-B3EC-40EF-9D95-78FAC3552EB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423230-1E0E-4941-AB36-4E8283189E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E12EC7D-718B-4FE3-A32F-5B85CF71FB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0E122F-7E3D-41E9-B43B-96A94E3C31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4.png"/><Relationship Id="rId20" Type="http://schemas.openxmlformats.org/officeDocument/2006/relationships/slide" Target="../slides/slid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3.png"/><Relationship Id="rId18" Type="http://schemas.openxmlformats.org/officeDocument/2006/relationships/image" Target="../media/image2.png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9" Type="http://schemas.openxmlformats.org/officeDocument/2006/relationships/theme" Target="../theme/theme3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2.xml"/><Relationship Id="rId24" Type="http://schemas.openxmlformats.org/officeDocument/2006/relationships/slideLayout" Target="../slideLayouts/slideLayout51.xml"/><Relationship Id="rId23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47.xml"/><Relationship Id="rId2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5"/>
          <p:cNvPicPr>
            <a:picLocks noChangeAspect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1030" name="图片 7"/>
          <p:cNvPicPr>
            <a:picLocks noChangeAspect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 userDrawn="1"/>
        </p:nvSpPr>
        <p:spPr>
          <a:xfrm>
            <a:off x="179388" y="93663"/>
            <a:ext cx="15843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整理与复习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9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20" action="ppaction://hlinksldjump"/>
            </p:cNvPr>
            <p:cNvPicPr>
              <a:picLocks noChangeAspect="1"/>
            </p:cNvPicPr>
            <p:nvPr/>
          </p:nvPicPr>
          <p:blipFill>
            <a:blip r:embed="rId21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20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7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8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3.xml"/><Relationship Id="rId6" Type="http://schemas.openxmlformats.org/officeDocument/2006/relationships/image" Target="../media/image6.png"/><Relationship Id="rId5" Type="http://schemas.openxmlformats.org/officeDocument/2006/relationships/slide" Target="slide15.xml"/><Relationship Id="rId4" Type="http://schemas.openxmlformats.org/officeDocument/2006/relationships/slide" Target="slide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slide" Target="slide17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slide" Target="slide9.xml"/><Relationship Id="rId4" Type="http://schemas.openxmlformats.org/officeDocument/2006/relationships/slide" Target="slide7.xml"/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slide" Target="slide1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slide" Target="slide1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slide" Target="slide1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组合 25"/>
          <p:cNvGrpSpPr/>
          <p:nvPr/>
        </p:nvGrpSpPr>
        <p:grpSpPr bwMode="auto">
          <a:xfrm>
            <a:off x="-252" y="0"/>
            <a:ext cx="3492752" cy="423863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0751" name="组合 28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3075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51470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单圆角矩形 31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3" name="单圆角矩形 32"/>
          <p:cNvSpPr/>
          <p:nvPr/>
        </p:nvSpPr>
        <p:spPr>
          <a:xfrm>
            <a:off x="2376488" y="3724275"/>
            <a:ext cx="1798637" cy="43338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4" name="单圆角矩形 33"/>
          <p:cNvSpPr/>
          <p:nvPr/>
        </p:nvSpPr>
        <p:spPr>
          <a:xfrm>
            <a:off x="4987925" y="2952750"/>
            <a:ext cx="1798638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5" name="单圆角矩形 34"/>
          <p:cNvSpPr/>
          <p:nvPr/>
        </p:nvSpPr>
        <p:spPr>
          <a:xfrm>
            <a:off x="2339975" y="2952750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273528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整理与复习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0729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圆角矩形 37">
            <a:hlinkClick r:id="rId2" action="ppaction://hlinksldjump"/>
          </p:cNvPr>
          <p:cNvSpPr/>
          <p:nvPr/>
        </p:nvSpPr>
        <p:spPr>
          <a:xfrm>
            <a:off x="2362073" y="287963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整体回顾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圆角矩形 38">
            <a:hlinkClick r:id="rId3" action="ppaction://hlinksldjump"/>
          </p:cNvPr>
          <p:cNvSpPr/>
          <p:nvPr/>
        </p:nvSpPr>
        <p:spPr>
          <a:xfrm>
            <a:off x="50478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知识梳理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0" name="圆角矩形 39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0739" name="矩形 40"/>
          <p:cNvSpPr>
            <a:spLocks noChangeArrowheads="1"/>
          </p:cNvSpPr>
          <p:nvPr/>
        </p:nvSpPr>
        <p:spPr bwMode="auto">
          <a:xfrm>
            <a:off x="912813" y="519113"/>
            <a:ext cx="653064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2484212" y="363180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综合运用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074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44" name="组合 43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0745" name="图片 4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4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8468" cy="625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ubChord"/>
          <p:cNvSpPr>
            <a:spLocks noEditPoints="1" noChangeArrowheads="1"/>
          </p:cNvSpPr>
          <p:nvPr/>
        </p:nvSpPr>
        <p:spPr bwMode="auto">
          <a:xfrm rot="8151987">
            <a:off x="2554895" y="2043248"/>
            <a:ext cx="2926638" cy="2837718"/>
          </a:xfrm>
          <a:custGeom>
            <a:avLst/>
            <a:gdLst>
              <a:gd name="T0" fmla="*/ 3163 w 21600"/>
              <a:gd name="T1" fmla="*/ 3163 h 21600"/>
              <a:gd name="T2" fmla="*/ 0 w 21600"/>
              <a:gd name="T3" fmla="*/ 10799 h 21600"/>
              <a:gd name="T4" fmla="*/ 10800 w 21600"/>
              <a:gd name="T5" fmla="*/ 21600 h 21600"/>
              <a:gd name="T6" fmla="*/ 18436 w 21600"/>
              <a:gd name="T7" fmla="*/ 18436 h 21600"/>
              <a:gd name="T8" fmla="*/ 3163 w 21600"/>
              <a:gd name="T9" fmla="*/ 316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3163" y="3163"/>
                </a:moveTo>
                <a:cubicBezTo>
                  <a:pt x="1137" y="5188"/>
                  <a:pt x="0" y="7935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3664" y="21600"/>
                  <a:pt x="16411" y="20462"/>
                  <a:pt x="18436" y="18436"/>
                </a:cubicBezTo>
                <a:lnTo>
                  <a:pt x="3163" y="316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083" name="Oval 3"/>
          <p:cNvSpPr>
            <a:spLocks noChangeArrowheads="1"/>
          </p:cNvSpPr>
          <p:nvPr/>
        </p:nvSpPr>
        <p:spPr bwMode="auto">
          <a:xfrm>
            <a:off x="5442641" y="-1740853"/>
            <a:ext cx="3887787" cy="291584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6084" name="Text Box 14"/>
          <p:cNvSpPr txBox="1">
            <a:spLocks noChangeArrowheads="1"/>
          </p:cNvSpPr>
          <p:nvPr/>
        </p:nvSpPr>
        <p:spPr bwMode="auto">
          <a:xfrm>
            <a:off x="885520" y="1059582"/>
            <a:ext cx="554672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将圆分成若干等分。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5" name="Text Box 15"/>
          <p:cNvSpPr txBox="1">
            <a:spLocks noChangeArrowheads="1"/>
          </p:cNvSpPr>
          <p:nvPr/>
        </p:nvSpPr>
        <p:spPr bwMode="auto">
          <a:xfrm>
            <a:off x="2653814" y="2934025"/>
            <a:ext cx="53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PubChord"/>
          <p:cNvSpPr>
            <a:spLocks noEditPoints="1" noChangeArrowheads="1"/>
          </p:cNvSpPr>
          <p:nvPr/>
        </p:nvSpPr>
        <p:spPr bwMode="auto">
          <a:xfrm rot="-2671219">
            <a:off x="2610688" y="2043623"/>
            <a:ext cx="2926638" cy="2837718"/>
          </a:xfrm>
          <a:custGeom>
            <a:avLst/>
            <a:gdLst>
              <a:gd name="T0" fmla="*/ 3163 w 21600"/>
              <a:gd name="T1" fmla="*/ 3163 h 21600"/>
              <a:gd name="T2" fmla="*/ 0 w 21600"/>
              <a:gd name="T3" fmla="*/ 10799 h 21600"/>
              <a:gd name="T4" fmla="*/ 10800 w 21600"/>
              <a:gd name="T5" fmla="*/ 21600 h 21600"/>
              <a:gd name="T6" fmla="*/ 18436 w 21600"/>
              <a:gd name="T7" fmla="*/ 18436 h 21600"/>
              <a:gd name="T8" fmla="*/ 3163 w 21600"/>
              <a:gd name="T9" fmla="*/ 316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3163" y="3163"/>
                </a:moveTo>
                <a:cubicBezTo>
                  <a:pt x="1137" y="5188"/>
                  <a:pt x="0" y="7935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3664" y="21600"/>
                  <a:pt x="16411" y="20462"/>
                  <a:pt x="18436" y="18436"/>
                </a:cubicBezTo>
                <a:lnTo>
                  <a:pt x="3163" y="3163"/>
                </a:lnTo>
                <a:close/>
              </a:path>
            </a:pathLst>
          </a:custGeom>
          <a:solidFill>
            <a:srgbClr val="0099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907704" y="411510"/>
            <a:ext cx="3766021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圆面积公式的推导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594050" y="2041911"/>
            <a:ext cx="2935355" cy="28800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2596509" y="3428905"/>
            <a:ext cx="2932896" cy="446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993600" y="2076996"/>
            <a:ext cx="54125" cy="28576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3056261" y="2322926"/>
            <a:ext cx="1964678" cy="22566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3097860" y="2399498"/>
            <a:ext cx="1834503" cy="21259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700337" y="2828363"/>
            <a:ext cx="2700000" cy="129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2700339" y="2828363"/>
            <a:ext cx="2689224" cy="12519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499349" y="2128023"/>
            <a:ext cx="1029789" cy="26759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3499349" y="2128023"/>
            <a:ext cx="1037728" cy="26759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Box 15"/>
          <p:cNvSpPr txBox="1">
            <a:spLocks noChangeArrowheads="1"/>
          </p:cNvSpPr>
          <p:nvPr/>
        </p:nvSpPr>
        <p:spPr bwMode="auto">
          <a:xfrm>
            <a:off x="2920514" y="2535975"/>
            <a:ext cx="53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15"/>
          <p:cNvSpPr txBox="1">
            <a:spLocks noChangeArrowheads="1"/>
          </p:cNvSpPr>
          <p:nvPr/>
        </p:nvSpPr>
        <p:spPr bwMode="auto">
          <a:xfrm>
            <a:off x="3232649" y="2183687"/>
            <a:ext cx="53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15"/>
          <p:cNvSpPr txBox="1">
            <a:spLocks noChangeArrowheads="1"/>
          </p:cNvSpPr>
          <p:nvPr/>
        </p:nvSpPr>
        <p:spPr bwMode="auto">
          <a:xfrm>
            <a:off x="3540607" y="2077046"/>
            <a:ext cx="53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15"/>
          <p:cNvSpPr txBox="1">
            <a:spLocks noChangeArrowheads="1"/>
          </p:cNvSpPr>
          <p:nvPr/>
        </p:nvSpPr>
        <p:spPr bwMode="auto">
          <a:xfrm>
            <a:off x="3971385" y="2056863"/>
            <a:ext cx="53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15"/>
          <p:cNvSpPr txBox="1">
            <a:spLocks noChangeArrowheads="1"/>
          </p:cNvSpPr>
          <p:nvPr/>
        </p:nvSpPr>
        <p:spPr bwMode="auto">
          <a:xfrm>
            <a:off x="4398963" y="2183686"/>
            <a:ext cx="53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15"/>
          <p:cNvSpPr txBox="1">
            <a:spLocks noChangeArrowheads="1"/>
          </p:cNvSpPr>
          <p:nvPr/>
        </p:nvSpPr>
        <p:spPr bwMode="auto">
          <a:xfrm>
            <a:off x="4665663" y="2476073"/>
            <a:ext cx="53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15"/>
          <p:cNvSpPr txBox="1">
            <a:spLocks noChangeArrowheads="1"/>
          </p:cNvSpPr>
          <p:nvPr/>
        </p:nvSpPr>
        <p:spPr bwMode="auto">
          <a:xfrm>
            <a:off x="4932363" y="2918176"/>
            <a:ext cx="53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15"/>
          <p:cNvSpPr txBox="1">
            <a:spLocks noChangeArrowheads="1"/>
          </p:cNvSpPr>
          <p:nvPr/>
        </p:nvSpPr>
        <p:spPr bwMode="auto">
          <a:xfrm>
            <a:off x="5020939" y="3417293"/>
            <a:ext cx="53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 Box 15"/>
          <p:cNvSpPr txBox="1">
            <a:spLocks noChangeArrowheads="1"/>
          </p:cNvSpPr>
          <p:nvPr/>
        </p:nvSpPr>
        <p:spPr bwMode="auto">
          <a:xfrm>
            <a:off x="4753778" y="3919405"/>
            <a:ext cx="6030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15"/>
          <p:cNvSpPr txBox="1">
            <a:spLocks noChangeArrowheads="1"/>
          </p:cNvSpPr>
          <p:nvPr/>
        </p:nvSpPr>
        <p:spPr bwMode="auto">
          <a:xfrm>
            <a:off x="4335327" y="4226334"/>
            <a:ext cx="6030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15"/>
          <p:cNvSpPr txBox="1">
            <a:spLocks noChangeArrowheads="1"/>
          </p:cNvSpPr>
          <p:nvPr/>
        </p:nvSpPr>
        <p:spPr bwMode="auto">
          <a:xfrm>
            <a:off x="3993600" y="4377851"/>
            <a:ext cx="6030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15"/>
          <p:cNvSpPr txBox="1">
            <a:spLocks noChangeArrowheads="1"/>
          </p:cNvSpPr>
          <p:nvPr/>
        </p:nvSpPr>
        <p:spPr bwMode="auto">
          <a:xfrm>
            <a:off x="3505765" y="4377850"/>
            <a:ext cx="6030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15"/>
          <p:cNvSpPr txBox="1">
            <a:spLocks noChangeArrowheads="1"/>
          </p:cNvSpPr>
          <p:nvPr/>
        </p:nvSpPr>
        <p:spPr bwMode="auto">
          <a:xfrm>
            <a:off x="3097860" y="4190508"/>
            <a:ext cx="6030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15"/>
          <p:cNvSpPr txBox="1">
            <a:spLocks noChangeArrowheads="1"/>
          </p:cNvSpPr>
          <p:nvPr/>
        </p:nvSpPr>
        <p:spPr bwMode="auto">
          <a:xfrm>
            <a:off x="2796318" y="3919404"/>
            <a:ext cx="6030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 Box 15"/>
          <p:cNvSpPr txBox="1">
            <a:spLocks noChangeArrowheads="1"/>
          </p:cNvSpPr>
          <p:nvPr/>
        </p:nvSpPr>
        <p:spPr bwMode="auto">
          <a:xfrm>
            <a:off x="2495546" y="3460627"/>
            <a:ext cx="6030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5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5" grpId="0"/>
      <p:bldP spid="31" grpId="0" bldLvl="0" animBg="1"/>
      <p:bldP spid="32" grpId="0" animBg="1"/>
      <p:bldP spid="59" grpId="0"/>
      <p:bldP spid="60" grpId="0"/>
      <p:bldP spid="61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601" y="1815704"/>
            <a:ext cx="4467225" cy="145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601" y="3264694"/>
            <a:ext cx="412432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Group 5"/>
          <p:cNvGrpSpPr/>
          <p:nvPr/>
        </p:nvGrpSpPr>
        <p:grpSpPr bwMode="auto">
          <a:xfrm>
            <a:off x="1692276" y="1476375"/>
            <a:ext cx="6335713" cy="1952625"/>
            <a:chOff x="885" y="838"/>
            <a:chExt cx="3991" cy="1640"/>
          </a:xfrm>
        </p:grpSpPr>
        <p:pic>
          <p:nvPicPr>
            <p:cNvPr id="48133" name="Picture 6" descr="d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5" y="838"/>
              <a:ext cx="3991" cy="1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8134" name="Group 7"/>
            <p:cNvGrpSpPr/>
            <p:nvPr/>
          </p:nvGrpSpPr>
          <p:grpSpPr bwMode="auto">
            <a:xfrm>
              <a:off x="1143" y="1228"/>
              <a:ext cx="3597" cy="454"/>
              <a:chOff x="1143" y="1228"/>
              <a:chExt cx="3597" cy="454"/>
            </a:xfrm>
          </p:grpSpPr>
          <p:sp>
            <p:nvSpPr>
              <p:cNvPr id="48135" name="Text Box 8"/>
              <p:cNvSpPr txBox="1">
                <a:spLocks noChangeArrowheads="1"/>
              </p:cNvSpPr>
              <p:nvPr/>
            </p:nvSpPr>
            <p:spPr bwMode="auto">
              <a:xfrm>
                <a:off x="1143" y="1243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36" name="Text Box 9"/>
              <p:cNvSpPr txBox="1">
                <a:spLocks noChangeArrowheads="1"/>
              </p:cNvSpPr>
              <p:nvPr/>
            </p:nvSpPr>
            <p:spPr bwMode="auto">
              <a:xfrm>
                <a:off x="1596" y="1228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37" name="Text Box 10"/>
              <p:cNvSpPr txBox="1">
                <a:spLocks noChangeArrowheads="1"/>
              </p:cNvSpPr>
              <p:nvPr/>
            </p:nvSpPr>
            <p:spPr bwMode="auto">
              <a:xfrm>
                <a:off x="2050" y="1228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3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38" name="Text Box 11"/>
              <p:cNvSpPr txBox="1">
                <a:spLocks noChangeArrowheads="1"/>
              </p:cNvSpPr>
              <p:nvPr/>
            </p:nvSpPr>
            <p:spPr bwMode="auto">
              <a:xfrm>
                <a:off x="2458" y="1228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4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39" name="Text Box 12"/>
              <p:cNvSpPr txBox="1">
                <a:spLocks noChangeArrowheads="1"/>
              </p:cNvSpPr>
              <p:nvPr/>
            </p:nvSpPr>
            <p:spPr bwMode="auto">
              <a:xfrm>
                <a:off x="2912" y="1228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5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40" name="Text Box 13"/>
              <p:cNvSpPr txBox="1">
                <a:spLocks noChangeArrowheads="1"/>
              </p:cNvSpPr>
              <p:nvPr/>
            </p:nvSpPr>
            <p:spPr bwMode="auto">
              <a:xfrm>
                <a:off x="3320" y="1243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6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41" name="Text Box 14"/>
              <p:cNvSpPr txBox="1">
                <a:spLocks noChangeArrowheads="1"/>
              </p:cNvSpPr>
              <p:nvPr/>
            </p:nvSpPr>
            <p:spPr bwMode="auto">
              <a:xfrm>
                <a:off x="3728" y="1243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7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42" name="Text Box 15"/>
              <p:cNvSpPr txBox="1">
                <a:spLocks noChangeArrowheads="1"/>
              </p:cNvSpPr>
              <p:nvPr/>
            </p:nvSpPr>
            <p:spPr bwMode="auto">
              <a:xfrm>
                <a:off x="4182" y="1243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8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9" name="Group 16"/>
          <p:cNvGrpSpPr/>
          <p:nvPr/>
        </p:nvGrpSpPr>
        <p:grpSpPr bwMode="auto">
          <a:xfrm>
            <a:off x="1330326" y="3050382"/>
            <a:ext cx="6335713" cy="1951435"/>
            <a:chOff x="567" y="2160"/>
            <a:chExt cx="3991" cy="1639"/>
          </a:xfrm>
        </p:grpSpPr>
        <p:pic>
          <p:nvPicPr>
            <p:cNvPr id="48144" name="Picture 17" descr="rgf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2160"/>
              <a:ext cx="3991" cy="1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8145" name="Group 18"/>
            <p:cNvGrpSpPr/>
            <p:nvPr/>
          </p:nvGrpSpPr>
          <p:grpSpPr bwMode="auto">
            <a:xfrm>
              <a:off x="748" y="3022"/>
              <a:ext cx="3674" cy="454"/>
              <a:chOff x="748" y="3022"/>
              <a:chExt cx="3674" cy="454"/>
            </a:xfrm>
          </p:grpSpPr>
          <p:sp>
            <p:nvSpPr>
              <p:cNvPr id="48146" name="Text Box 19"/>
              <p:cNvSpPr txBox="1">
                <a:spLocks noChangeArrowheads="1"/>
              </p:cNvSpPr>
              <p:nvPr/>
            </p:nvSpPr>
            <p:spPr bwMode="auto">
              <a:xfrm>
                <a:off x="748" y="3037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16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47" name="Text Box 20"/>
              <p:cNvSpPr txBox="1">
                <a:spLocks noChangeArrowheads="1"/>
              </p:cNvSpPr>
              <p:nvPr/>
            </p:nvSpPr>
            <p:spPr bwMode="auto">
              <a:xfrm>
                <a:off x="1201" y="3022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15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48" name="Text Box 21"/>
              <p:cNvSpPr txBox="1">
                <a:spLocks noChangeArrowheads="1"/>
              </p:cNvSpPr>
              <p:nvPr/>
            </p:nvSpPr>
            <p:spPr bwMode="auto">
              <a:xfrm>
                <a:off x="1655" y="3022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14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49" name="Text Box 22"/>
              <p:cNvSpPr txBox="1">
                <a:spLocks noChangeArrowheads="1"/>
              </p:cNvSpPr>
              <p:nvPr/>
            </p:nvSpPr>
            <p:spPr bwMode="auto">
              <a:xfrm>
                <a:off x="2063" y="3022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13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50" name="Text Box 23"/>
              <p:cNvSpPr txBox="1">
                <a:spLocks noChangeArrowheads="1"/>
              </p:cNvSpPr>
              <p:nvPr/>
            </p:nvSpPr>
            <p:spPr bwMode="auto">
              <a:xfrm>
                <a:off x="2517" y="3022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12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51" name="Text Box 24"/>
              <p:cNvSpPr txBox="1">
                <a:spLocks noChangeArrowheads="1"/>
              </p:cNvSpPr>
              <p:nvPr/>
            </p:nvSpPr>
            <p:spPr bwMode="auto">
              <a:xfrm>
                <a:off x="2925" y="3037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11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52" name="Text Box 25"/>
              <p:cNvSpPr txBox="1">
                <a:spLocks noChangeArrowheads="1"/>
              </p:cNvSpPr>
              <p:nvPr/>
            </p:nvSpPr>
            <p:spPr bwMode="auto">
              <a:xfrm>
                <a:off x="3365" y="3037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10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53" name="Text Box 26"/>
              <p:cNvSpPr txBox="1">
                <a:spLocks noChangeArrowheads="1"/>
              </p:cNvSpPr>
              <p:nvPr/>
            </p:nvSpPr>
            <p:spPr bwMode="auto">
              <a:xfrm>
                <a:off x="3864" y="3037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9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2" name="Group 27"/>
          <p:cNvGrpSpPr/>
          <p:nvPr/>
        </p:nvGrpSpPr>
        <p:grpSpPr bwMode="auto">
          <a:xfrm>
            <a:off x="1692276" y="2286000"/>
            <a:ext cx="6335713" cy="1952625"/>
            <a:chOff x="885" y="838"/>
            <a:chExt cx="3991" cy="1640"/>
          </a:xfrm>
        </p:grpSpPr>
        <p:pic>
          <p:nvPicPr>
            <p:cNvPr id="48155" name="Picture 28" descr="d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5" y="838"/>
              <a:ext cx="3991" cy="1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8156" name="Group 29"/>
            <p:cNvGrpSpPr/>
            <p:nvPr/>
          </p:nvGrpSpPr>
          <p:grpSpPr bwMode="auto">
            <a:xfrm>
              <a:off x="1143" y="1228"/>
              <a:ext cx="3597" cy="454"/>
              <a:chOff x="1143" y="1228"/>
              <a:chExt cx="3597" cy="454"/>
            </a:xfrm>
          </p:grpSpPr>
          <p:sp>
            <p:nvSpPr>
              <p:cNvPr id="48157" name="Text Box 30"/>
              <p:cNvSpPr txBox="1">
                <a:spLocks noChangeArrowheads="1"/>
              </p:cNvSpPr>
              <p:nvPr/>
            </p:nvSpPr>
            <p:spPr bwMode="auto">
              <a:xfrm>
                <a:off x="1143" y="1243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58" name="Text Box 31"/>
              <p:cNvSpPr txBox="1">
                <a:spLocks noChangeArrowheads="1"/>
              </p:cNvSpPr>
              <p:nvPr/>
            </p:nvSpPr>
            <p:spPr bwMode="auto">
              <a:xfrm>
                <a:off x="1596" y="1228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59" name="Text Box 32"/>
              <p:cNvSpPr txBox="1">
                <a:spLocks noChangeArrowheads="1"/>
              </p:cNvSpPr>
              <p:nvPr/>
            </p:nvSpPr>
            <p:spPr bwMode="auto">
              <a:xfrm>
                <a:off x="2050" y="1228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3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60" name="Text Box 33"/>
              <p:cNvSpPr txBox="1">
                <a:spLocks noChangeArrowheads="1"/>
              </p:cNvSpPr>
              <p:nvPr/>
            </p:nvSpPr>
            <p:spPr bwMode="auto">
              <a:xfrm>
                <a:off x="2458" y="1228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4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61" name="Text Box 34"/>
              <p:cNvSpPr txBox="1">
                <a:spLocks noChangeArrowheads="1"/>
              </p:cNvSpPr>
              <p:nvPr/>
            </p:nvSpPr>
            <p:spPr bwMode="auto">
              <a:xfrm>
                <a:off x="2912" y="1228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5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62" name="Text Box 35"/>
              <p:cNvSpPr txBox="1">
                <a:spLocks noChangeArrowheads="1"/>
              </p:cNvSpPr>
              <p:nvPr/>
            </p:nvSpPr>
            <p:spPr bwMode="auto">
              <a:xfrm>
                <a:off x="3320" y="1243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6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63" name="Text Box 36"/>
              <p:cNvSpPr txBox="1">
                <a:spLocks noChangeArrowheads="1"/>
              </p:cNvSpPr>
              <p:nvPr/>
            </p:nvSpPr>
            <p:spPr bwMode="auto">
              <a:xfrm>
                <a:off x="3728" y="1243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7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64" name="Text Box 37"/>
              <p:cNvSpPr txBox="1">
                <a:spLocks noChangeArrowheads="1"/>
              </p:cNvSpPr>
              <p:nvPr/>
            </p:nvSpPr>
            <p:spPr bwMode="auto">
              <a:xfrm>
                <a:off x="4182" y="1243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8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3" name="Group 38"/>
          <p:cNvGrpSpPr/>
          <p:nvPr/>
        </p:nvGrpSpPr>
        <p:grpSpPr bwMode="auto">
          <a:xfrm>
            <a:off x="1331913" y="2402681"/>
            <a:ext cx="6335712" cy="1951435"/>
            <a:chOff x="567" y="2160"/>
            <a:chExt cx="3991" cy="1639"/>
          </a:xfrm>
        </p:grpSpPr>
        <p:pic>
          <p:nvPicPr>
            <p:cNvPr id="48166" name="Picture 39" descr="rgf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2160"/>
              <a:ext cx="3991" cy="1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8167" name="Group 40"/>
            <p:cNvGrpSpPr/>
            <p:nvPr/>
          </p:nvGrpSpPr>
          <p:grpSpPr bwMode="auto">
            <a:xfrm>
              <a:off x="748" y="3022"/>
              <a:ext cx="3674" cy="454"/>
              <a:chOff x="748" y="3022"/>
              <a:chExt cx="3674" cy="454"/>
            </a:xfrm>
          </p:grpSpPr>
          <p:sp>
            <p:nvSpPr>
              <p:cNvPr id="48168" name="Text Box 41"/>
              <p:cNvSpPr txBox="1">
                <a:spLocks noChangeArrowheads="1"/>
              </p:cNvSpPr>
              <p:nvPr/>
            </p:nvSpPr>
            <p:spPr bwMode="auto">
              <a:xfrm>
                <a:off x="748" y="3037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16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69" name="Text Box 42"/>
              <p:cNvSpPr txBox="1">
                <a:spLocks noChangeArrowheads="1"/>
              </p:cNvSpPr>
              <p:nvPr/>
            </p:nvSpPr>
            <p:spPr bwMode="auto">
              <a:xfrm>
                <a:off x="1201" y="3022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15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70" name="Text Box 43"/>
              <p:cNvSpPr txBox="1">
                <a:spLocks noChangeArrowheads="1"/>
              </p:cNvSpPr>
              <p:nvPr/>
            </p:nvSpPr>
            <p:spPr bwMode="auto">
              <a:xfrm>
                <a:off x="1655" y="3022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14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71" name="Text Box 44"/>
              <p:cNvSpPr txBox="1">
                <a:spLocks noChangeArrowheads="1"/>
              </p:cNvSpPr>
              <p:nvPr/>
            </p:nvSpPr>
            <p:spPr bwMode="auto">
              <a:xfrm>
                <a:off x="2063" y="3022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13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72" name="Text Box 45"/>
              <p:cNvSpPr txBox="1">
                <a:spLocks noChangeArrowheads="1"/>
              </p:cNvSpPr>
              <p:nvPr/>
            </p:nvSpPr>
            <p:spPr bwMode="auto">
              <a:xfrm>
                <a:off x="2517" y="3022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12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73" name="Text Box 46"/>
              <p:cNvSpPr txBox="1">
                <a:spLocks noChangeArrowheads="1"/>
              </p:cNvSpPr>
              <p:nvPr/>
            </p:nvSpPr>
            <p:spPr bwMode="auto">
              <a:xfrm>
                <a:off x="2925" y="3037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11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74" name="Text Box 47"/>
              <p:cNvSpPr txBox="1">
                <a:spLocks noChangeArrowheads="1"/>
              </p:cNvSpPr>
              <p:nvPr/>
            </p:nvSpPr>
            <p:spPr bwMode="auto">
              <a:xfrm>
                <a:off x="3365" y="3037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10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75" name="Text Box 48"/>
              <p:cNvSpPr txBox="1">
                <a:spLocks noChangeArrowheads="1"/>
              </p:cNvSpPr>
              <p:nvPr/>
            </p:nvSpPr>
            <p:spPr bwMode="auto">
              <a:xfrm>
                <a:off x="3864" y="3037"/>
                <a:ext cx="558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9</a:t>
                </a:r>
                <a:endParaRPr lang="en-US" altLang="zh-CN" sz="28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14699 L -1.38889E-6 1.48148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.13634 L -1.38889E-6 1.85185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4" y="2624137"/>
            <a:ext cx="6048375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Text Box 4"/>
          <p:cNvSpPr txBox="1">
            <a:spLocks noChangeArrowheads="1"/>
          </p:cNvSpPr>
          <p:nvPr/>
        </p:nvSpPr>
        <p:spPr bwMode="auto">
          <a:xfrm>
            <a:off x="827089" y="1273969"/>
            <a:ext cx="7345311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分的份数越多，拼成的图形越接近长方形。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Line 5"/>
          <p:cNvSpPr>
            <a:spLocks noChangeShapeType="1"/>
          </p:cNvSpPr>
          <p:nvPr/>
        </p:nvSpPr>
        <p:spPr bwMode="auto">
          <a:xfrm>
            <a:off x="1692276" y="2777729"/>
            <a:ext cx="5616575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57" name="Text Box 6"/>
          <p:cNvSpPr txBox="1">
            <a:spLocks noChangeArrowheads="1"/>
          </p:cNvSpPr>
          <p:nvPr/>
        </p:nvSpPr>
        <p:spPr bwMode="auto">
          <a:xfrm>
            <a:off x="7380288" y="3240881"/>
            <a:ext cx="457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</a:rPr>
              <a:t>r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25" name="Line 11"/>
          <p:cNvSpPr>
            <a:spLocks noChangeShapeType="1"/>
          </p:cNvSpPr>
          <p:nvPr/>
        </p:nvSpPr>
        <p:spPr bwMode="auto">
          <a:xfrm rot="5400000">
            <a:off x="6633766" y="3452813"/>
            <a:ext cx="1350169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3" name="Rectangle 12"/>
          <p:cNvSpPr>
            <a:spLocks noChangeArrowheads="1"/>
          </p:cNvSpPr>
          <p:nvPr/>
        </p:nvSpPr>
        <p:spPr bwMode="auto">
          <a:xfrm>
            <a:off x="1692276" y="2777728"/>
            <a:ext cx="5616575" cy="1403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4084504" y="1878765"/>
                <a:ext cx="514628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𝑪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800" b="1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4504" y="1878765"/>
                <a:ext cx="514628" cy="898964"/>
              </a:xfrm>
              <a:prstGeom prst="rect">
                <a:avLst/>
              </a:prstGeom>
              <a:blipFill rotWithShape="1">
                <a:blip r:embed="rId2"/>
                <a:stretch>
                  <a:fillRect l="-36" t="-48" r="90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91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5" presetClass="emph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39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5" presetClass="emph" presetSubtype="0" fill="hold" grpId="2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42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35" presetClass="emph" presetSubtype="0" fill="hold" grpId="3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13" grpId="0" animBg="1"/>
      <p:bldP spid="49157" grpId="0"/>
      <p:bldP spid="25" grpId="0" animBg="1"/>
      <p:bldP spid="49163" grpId="0" bldLvl="0"/>
      <p:bldP spid="49163" grpId="1" bldLvl="0"/>
      <p:bldP spid="49163" grpId="2" bldLvl="0"/>
      <p:bldP spid="49163" grpId="3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3"/>
          <p:cNvSpPr txBox="1">
            <a:spLocks noChangeArrowheads="1"/>
          </p:cNvSpPr>
          <p:nvPr/>
        </p:nvSpPr>
        <p:spPr bwMode="auto">
          <a:xfrm>
            <a:off x="6418263" y="1765697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Group 8"/>
          <p:cNvGrpSpPr/>
          <p:nvPr/>
        </p:nvGrpSpPr>
        <p:grpSpPr bwMode="auto">
          <a:xfrm>
            <a:off x="2276476" y="1545432"/>
            <a:ext cx="4238625" cy="1079897"/>
            <a:chOff x="839" y="1374"/>
            <a:chExt cx="2670" cy="907"/>
          </a:xfrm>
        </p:grpSpPr>
        <p:pic>
          <p:nvPicPr>
            <p:cNvPr id="50184" name="Picture 9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" y="1374"/>
              <a:ext cx="2670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185" name="Rectangle 10"/>
            <p:cNvSpPr>
              <a:spLocks noChangeArrowheads="1"/>
            </p:cNvSpPr>
            <p:nvPr/>
          </p:nvSpPr>
          <p:spPr bwMode="auto">
            <a:xfrm>
              <a:off x="884" y="1465"/>
              <a:ext cx="2495" cy="771"/>
            </a:xfrm>
            <a:prstGeom prst="rect">
              <a:avLst/>
            </a:prstGeom>
            <a:noFill/>
            <a:ln w="508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50187" name="Text Box 12"/>
          <p:cNvSpPr txBox="1">
            <a:spLocks noChangeArrowheads="1"/>
          </p:cNvSpPr>
          <p:nvPr/>
        </p:nvSpPr>
        <p:spPr bwMode="auto">
          <a:xfrm>
            <a:off x="2987673" y="1171574"/>
            <a:ext cx="182562" cy="464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50189" name="Text Box 14"/>
          <p:cNvSpPr txBox="1">
            <a:spLocks noChangeArrowheads="1"/>
          </p:cNvSpPr>
          <p:nvPr/>
        </p:nvSpPr>
        <p:spPr bwMode="auto">
          <a:xfrm>
            <a:off x="1256928" y="2801500"/>
            <a:ext cx="6948934" cy="437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长方形面积   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  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0" name="AutoShape 15"/>
          <p:cNvSpPr>
            <a:spLocks noChangeArrowheads="1"/>
          </p:cNvSpPr>
          <p:nvPr/>
        </p:nvSpPr>
        <p:spPr bwMode="auto">
          <a:xfrm>
            <a:off x="3563939" y="3057525"/>
            <a:ext cx="358775" cy="323850"/>
          </a:xfrm>
          <a:prstGeom prst="downArrow">
            <a:avLst>
              <a:gd name="adj1" fmla="val 50000"/>
              <a:gd name="adj2" fmla="val 3007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00F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50192" name="AutoShape 17"/>
          <p:cNvSpPr>
            <a:spLocks noChangeArrowheads="1"/>
          </p:cNvSpPr>
          <p:nvPr/>
        </p:nvSpPr>
        <p:spPr bwMode="auto">
          <a:xfrm flipV="1">
            <a:off x="6877051" y="3057525"/>
            <a:ext cx="358775" cy="323850"/>
          </a:xfrm>
          <a:prstGeom prst="downArrow">
            <a:avLst>
              <a:gd name="adj1" fmla="val 50000"/>
              <a:gd name="adj2" fmla="val 3007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00FF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50193" name="Text Box 18"/>
          <p:cNvSpPr txBox="1">
            <a:spLocks noChangeArrowheads="1"/>
          </p:cNvSpPr>
          <p:nvPr/>
        </p:nvSpPr>
        <p:spPr bwMode="auto">
          <a:xfrm>
            <a:off x="5907014" y="3386388"/>
            <a:ext cx="229884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πr × r</a:t>
            </a:r>
            <a:endParaRPr lang="zh-CN" altLang="zh-CN" sz="2800" b="1" baseline="4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4" name="Rectangle 19"/>
          <p:cNvSpPr>
            <a:spLocks noChangeArrowheads="1"/>
          </p:cNvSpPr>
          <p:nvPr/>
        </p:nvSpPr>
        <p:spPr bwMode="auto">
          <a:xfrm>
            <a:off x="4567238" y="3921919"/>
            <a:ext cx="1629270" cy="439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 = πr</a:t>
            </a:r>
            <a:r>
              <a:rPr lang="en-US" altLang="zh-CN" sz="2800" b="1" baseline="300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baseline="300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5" name="Text Box 21"/>
          <p:cNvSpPr txBox="1">
            <a:spLocks noChangeArrowheads="1"/>
          </p:cNvSpPr>
          <p:nvPr/>
        </p:nvSpPr>
        <p:spPr bwMode="auto">
          <a:xfrm>
            <a:off x="2809552" y="3304574"/>
            <a:ext cx="28664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6" name="Text Box 23"/>
          <p:cNvSpPr txBox="1">
            <a:spLocks noChangeArrowheads="1"/>
          </p:cNvSpPr>
          <p:nvPr/>
        </p:nvSpPr>
        <p:spPr bwMode="auto">
          <a:xfrm>
            <a:off x="1447801" y="4429125"/>
            <a:ext cx="55899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知道直径或者周长，怎么求面积？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907704" y="411510"/>
            <a:ext cx="3766021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圆的面积计算公式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Rectangle 13"/>
              <p:cNvSpPr>
                <a:spLocks noChangeArrowheads="1"/>
              </p:cNvSpPr>
              <p:nvPr/>
            </p:nvSpPr>
            <p:spPr bwMode="auto">
              <a:xfrm>
                <a:off x="3717926" y="1035350"/>
                <a:ext cx="849312" cy="714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0000FF"/>
                            </a:solidFill>
                            <a:latin typeface="Cambria Math" panose="02040503050406030204"/>
                            <a:ea typeface="楷体_GB2312" panose="02010609030101010101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FF"/>
                            </a:solidFill>
                            <a:latin typeface="Cambria Math" panose="02040503050406030204"/>
                            <a:ea typeface="楷体_GB2312" panose="02010609030101010101" charset="-122"/>
                          </a:rPr>
                          <m:t>𝑪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FF"/>
                            </a:solidFill>
                            <a:latin typeface="Cambria Math" panose="02040503050406030204"/>
                            <a:ea typeface="楷体_GB2312" panose="02010609030101010101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b="1" dirty="0">
                    <a:solidFill>
                      <a:srgbClr val="0000FF"/>
                    </a:solidFill>
                    <a:latin typeface="Arial" panose="020B0604020202020204" pitchFamily="34" charset="0"/>
                    <a:ea typeface="楷体_GB2312" panose="02010609030101010101" charset="-122"/>
                  </a:rPr>
                  <a:t>＝</a:t>
                </a:r>
                <a:r>
                  <a:rPr lang="en-US" altLang="zh-CN" dirty="0">
                    <a:solidFill>
                      <a:srgbClr val="0000FF"/>
                    </a:solidFill>
                    <a:ea typeface="楷体_GB2312" panose="02010609030101010101" charset="-122"/>
                  </a:rPr>
                  <a:t>π</a:t>
                </a:r>
                <a:r>
                  <a:rPr lang="en-US" altLang="zh-CN" sz="3200" dirty="0">
                    <a:solidFill>
                      <a:srgbClr val="0000FF"/>
                    </a:solidFill>
                    <a:latin typeface="Monotype Corsiva" panose="03010101010201010101" pitchFamily="66" charset="0"/>
                    <a:ea typeface="楷体_GB2312" panose="02010609030101010101" charset="-122"/>
                  </a:rPr>
                  <a:t>r</a:t>
                </a:r>
                <a:endParaRPr lang="en-US" altLang="zh-CN" sz="3200" dirty="0">
                  <a:solidFill>
                    <a:srgbClr val="0000FF"/>
                  </a:solidFill>
                  <a:latin typeface="Monotype Corsiva" panose="03010101010201010101" pitchFamily="66" charset="0"/>
                  <a:ea typeface="楷体_GB2312" panose="02010609030101010101" charset="-122"/>
                </a:endParaRPr>
              </a:p>
            </p:txBody>
          </p:sp>
        </mc:Choice>
        <mc:Fallback>
          <p:sp>
            <p:nvSpPr>
              <p:cNvPr id="23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17926" y="1035350"/>
                <a:ext cx="849312" cy="714812"/>
              </a:xfrm>
              <a:prstGeom prst="rect">
                <a:avLst/>
              </a:prstGeom>
              <a:blipFill rotWithShape="1">
                <a:blip r:embed="rId3"/>
                <a:stretch>
                  <a:fillRect t="-42" r="37" b="1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89" grpId="0"/>
      <p:bldP spid="50193" grpId="0"/>
      <p:bldP spid="50194" grpId="0"/>
      <p:bldP spid="50195" grpId="0"/>
      <p:bldP spid="50196" grpId="0"/>
      <p:bldP spid="22" grpId="0" bldLvl="0" animBg="1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Group 225"/>
          <p:cNvGraphicFramePr>
            <a:graphicFrameLocks noGrp="1"/>
          </p:cNvGraphicFramePr>
          <p:nvPr/>
        </p:nvGraphicFramePr>
        <p:xfrm>
          <a:off x="539552" y="1264002"/>
          <a:ext cx="8175946" cy="2913271"/>
        </p:xfrm>
        <a:graphic>
          <a:graphicData uri="http://schemas.openxmlformats.org/drawingml/2006/table">
            <a:tbl>
              <a:tblPr/>
              <a:tblGrid>
                <a:gridCol w="1808142"/>
                <a:gridCol w="1851528"/>
                <a:gridCol w="2032013"/>
                <a:gridCol w="2484263"/>
              </a:tblGrid>
              <a:tr h="7274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知道半径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（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r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知道直径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（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d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知道周长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（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3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求半径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r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05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求直径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d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26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求周长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0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求面积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S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" name="Line 184"/>
          <p:cNvSpPr>
            <a:spLocks noChangeShapeType="1"/>
          </p:cNvSpPr>
          <p:nvPr/>
        </p:nvSpPr>
        <p:spPr bwMode="auto">
          <a:xfrm>
            <a:off x="2720976" y="2400830"/>
            <a:ext cx="1079500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Line 191"/>
          <p:cNvSpPr>
            <a:spLocks noChangeShapeType="1"/>
          </p:cNvSpPr>
          <p:nvPr/>
        </p:nvSpPr>
        <p:spPr bwMode="auto">
          <a:xfrm>
            <a:off x="4254501" y="2933524"/>
            <a:ext cx="1577975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Line 192"/>
          <p:cNvSpPr>
            <a:spLocks noChangeShapeType="1"/>
          </p:cNvSpPr>
          <p:nvPr/>
        </p:nvSpPr>
        <p:spPr bwMode="auto">
          <a:xfrm>
            <a:off x="6472231" y="3476461"/>
            <a:ext cx="1847850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圆角矩形 15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740802" y="425358"/>
            <a:ext cx="3766021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与圆有关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的计算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02690" y="2053603"/>
            <a:ext cx="1745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r=d÷2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71022" y="2066907"/>
            <a:ext cx="2224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r=C÷π÷2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40802" y="2702691"/>
            <a:ext cx="1052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d=2r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72231" y="2670297"/>
            <a:ext cx="1622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d=C÷π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10942" y="3214851"/>
            <a:ext cx="1499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C=2πr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25199" y="3166100"/>
            <a:ext cx="1233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C=πd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74968" y="3689320"/>
            <a:ext cx="1499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S=πr</a:t>
            </a:r>
            <a:r>
              <a:rPr lang="en-US" altLang="zh-CN" sz="2800" b="1" baseline="30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baseline="30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18733" y="3666404"/>
            <a:ext cx="2113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S=π(d÷2)</a:t>
            </a:r>
            <a:r>
              <a:rPr lang="en-US" altLang="zh-CN" sz="2800" b="1" baseline="30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baseline="30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48373" y="3666404"/>
            <a:ext cx="29523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145"/>
            <a:r>
              <a:rPr lang="en-US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S=π(C÷π÷2)</a:t>
            </a:r>
            <a:r>
              <a:rPr lang="en-US" altLang="zh-CN" sz="2600" b="1" baseline="30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600" b="1" baseline="30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5" grpId="0" animBg="1"/>
      <p:bldP spid="46" grpId="0" animBg="1"/>
      <p:bldP spid="16" grpId="0" bldLvl="0" animBg="1"/>
      <p:bldP spid="2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131590"/>
            <a:ext cx="3096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画一画，算一算。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2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2088" y="491766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558990" y="439062"/>
            <a:ext cx="1847424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综合运用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6" y="1111764"/>
            <a:ext cx="755650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892246" y="1688569"/>
            <a:ext cx="72081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画一个圆，并用字母标出它的圆心和半径。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3" descr="C:\Documents and Settings\Administrator\桌面\6年级\p012-02-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418933"/>
            <a:ext cx="1537643" cy="191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 rot="12838024">
            <a:off x="3517664" y="3267993"/>
            <a:ext cx="1394899" cy="45719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742459" y="3058299"/>
            <a:ext cx="3966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 rot="18058100">
            <a:off x="3627468" y="3620165"/>
            <a:ext cx="720725" cy="36000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 rot="18018853">
            <a:off x="3699404" y="3468655"/>
            <a:ext cx="9785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 rot="2113891">
            <a:off x="3888349" y="2809901"/>
            <a:ext cx="8639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 rot="2051831">
            <a:off x="4426409" y="3058300"/>
            <a:ext cx="4736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8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 animBg="1"/>
      <p:bldP spid="15" grpId="0"/>
      <p:bldP spid="16" grpId="0" animBg="1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92246" y="843558"/>
            <a:ext cx="74241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画一个半径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的圆和圆的一条对称轴，再算出圆的周长和面积。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86569" y="1965521"/>
            <a:ext cx="2160000" cy="21600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782090" y="2814686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>
            <a:endCxn id="3" idx="6"/>
          </p:cNvCxnSpPr>
          <p:nvPr/>
        </p:nvCxnSpPr>
        <p:spPr>
          <a:xfrm>
            <a:off x="2066569" y="3045521"/>
            <a:ext cx="1080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1997069" y="1797664"/>
            <a:ext cx="43430" cy="26462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988208" y="2901524"/>
            <a:ext cx="3966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162246" y="2575446"/>
            <a:ext cx="10081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800658" y="4182347"/>
            <a:ext cx="15841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对称轴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63888" y="1825970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周长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dirty="0"/>
          </a:p>
        </p:txBody>
      </p:sp>
      <p:sp>
        <p:nvSpPr>
          <p:cNvPr id="23" name="矩形 22"/>
          <p:cNvSpPr/>
          <p:nvPr/>
        </p:nvSpPr>
        <p:spPr>
          <a:xfrm>
            <a:off x="3646141" y="2349190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C=2πr</a:t>
            </a:r>
            <a:endParaRPr lang="zh-CN" altLang="en-US" sz="2800" dirty="0"/>
          </a:p>
        </p:txBody>
      </p:sp>
      <p:sp>
        <p:nvSpPr>
          <p:cNvPr id="24" name="矩形 23"/>
          <p:cNvSpPr/>
          <p:nvPr/>
        </p:nvSpPr>
        <p:spPr>
          <a:xfrm>
            <a:off x="3728999" y="2872410"/>
            <a:ext cx="21739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=2×3.14×3</a:t>
            </a:r>
            <a:endParaRPr lang="zh-CN" altLang="en-US" sz="2800" dirty="0"/>
          </a:p>
        </p:txBody>
      </p:sp>
      <p:sp>
        <p:nvSpPr>
          <p:cNvPr id="25" name="矩形 24"/>
          <p:cNvSpPr/>
          <p:nvPr/>
        </p:nvSpPr>
        <p:spPr>
          <a:xfrm>
            <a:off x="3731833" y="3377064"/>
            <a:ext cx="1996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18.84(cm)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35751" y="1797692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dirty="0"/>
          </a:p>
        </p:txBody>
      </p:sp>
      <p:sp>
        <p:nvSpPr>
          <p:cNvPr id="27" name="矩形 26"/>
          <p:cNvSpPr/>
          <p:nvPr/>
        </p:nvSpPr>
        <p:spPr>
          <a:xfrm>
            <a:off x="6228184" y="2310263"/>
            <a:ext cx="12089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S=πr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dirty="0"/>
          </a:p>
        </p:txBody>
      </p:sp>
      <p:sp>
        <p:nvSpPr>
          <p:cNvPr id="28" name="矩形 27"/>
          <p:cNvSpPr/>
          <p:nvPr/>
        </p:nvSpPr>
        <p:spPr>
          <a:xfrm>
            <a:off x="6228184" y="2753131"/>
            <a:ext cx="17524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=3.14×3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dirty="0"/>
          </a:p>
        </p:txBody>
      </p:sp>
      <p:sp>
        <p:nvSpPr>
          <p:cNvPr id="29" name="矩形 28"/>
          <p:cNvSpPr/>
          <p:nvPr/>
        </p:nvSpPr>
        <p:spPr>
          <a:xfrm>
            <a:off x="6228184" y="3267854"/>
            <a:ext cx="21771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28.26(cm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 animBg="1"/>
      <p:bldP spid="4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13"/>
          <p:cNvSpPr txBox="1">
            <a:spLocks noChangeArrowheads="1"/>
          </p:cNvSpPr>
          <p:nvPr/>
        </p:nvSpPr>
        <p:spPr bwMode="auto">
          <a:xfrm>
            <a:off x="662703" y="1234749"/>
            <a:ext cx="7220544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两个半圆一定能拼成一个圆。 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1" name="Text Box 14"/>
          <p:cNvSpPr txBox="1">
            <a:spLocks noChangeArrowheads="1"/>
          </p:cNvSpPr>
          <p:nvPr/>
        </p:nvSpPr>
        <p:spPr bwMode="auto">
          <a:xfrm>
            <a:off x="662702" y="1818155"/>
            <a:ext cx="8054106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b.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厘米的圆，周长和面积相等。（</a:t>
            </a:r>
            <a:r>
              <a:rPr lang="zh-CN" altLang="en-US" sz="2800" b="1" dirty="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2" name="Text Box 15"/>
          <p:cNvSpPr txBox="1">
            <a:spLocks noChangeArrowheads="1"/>
          </p:cNvSpPr>
          <p:nvPr/>
        </p:nvSpPr>
        <p:spPr bwMode="auto">
          <a:xfrm>
            <a:off x="632916" y="2427734"/>
            <a:ext cx="7683500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c.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大圆的圆周率比小圆的圆周率大。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6" name="Text Box 21"/>
          <p:cNvSpPr txBox="1">
            <a:spLocks noChangeArrowheads="1"/>
          </p:cNvSpPr>
          <p:nvPr/>
        </p:nvSpPr>
        <p:spPr bwMode="auto">
          <a:xfrm>
            <a:off x="620266" y="2938516"/>
            <a:ext cx="8128198" cy="654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半圆形纸片的周长就是圆周长的一半。（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7" name="Text Box 22"/>
          <p:cNvSpPr txBox="1">
            <a:spLocks noChangeArrowheads="1"/>
          </p:cNvSpPr>
          <p:nvPr/>
        </p:nvSpPr>
        <p:spPr bwMode="auto">
          <a:xfrm>
            <a:off x="577167" y="3436215"/>
            <a:ext cx="8045458" cy="130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e.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厘米的圆等分成十六份，拼成一个近似长方形，长方形的周长比圆的周长长。 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1257657" y="688781"/>
            <a:ext cx="6625590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判断。对的画“√”，错的画“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1626" y="780696"/>
            <a:ext cx="755650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572638" y="119010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52320" y="4086714"/>
            <a:ext cx="503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52320" y="1777235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40799" y="2389023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52320" y="3004239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  <p:bldP spid="53252" grpId="0"/>
      <p:bldP spid="53256" grpId="0"/>
      <p:bldP spid="53257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18811" y="3303603"/>
            <a:ext cx="822519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用圆规画一个周长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12.56cm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的圆，圆规两脚之间的距离是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，所画圆的面积是（      ）平方厘米。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18810" y="2404061"/>
            <a:ext cx="79584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圆是平面上的一种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图形。圆的两条直径的交点是圆的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18811" y="1001164"/>
            <a:ext cx="833404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一个圆内有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条直径，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半径。并且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条直径的长等于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条半径的长。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55303" name="Text Box 8"/>
          <p:cNvSpPr txBox="1">
            <a:spLocks noChangeArrowheads="1"/>
          </p:cNvSpPr>
          <p:nvPr/>
        </p:nvSpPr>
        <p:spPr bwMode="auto">
          <a:xfrm>
            <a:off x="2852402" y="1009530"/>
            <a:ext cx="10135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4" name="Text Box 9"/>
          <p:cNvSpPr txBox="1">
            <a:spLocks noChangeArrowheads="1"/>
          </p:cNvSpPr>
          <p:nvPr/>
        </p:nvSpPr>
        <p:spPr bwMode="auto">
          <a:xfrm>
            <a:off x="5508104" y="994073"/>
            <a:ext cx="11633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5" name="Text Box 10"/>
          <p:cNvSpPr txBox="1">
            <a:spLocks noChangeArrowheads="1"/>
          </p:cNvSpPr>
          <p:nvPr/>
        </p:nvSpPr>
        <p:spPr bwMode="auto">
          <a:xfrm>
            <a:off x="943948" y="1430597"/>
            <a:ext cx="533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 descr="C:\Documents and Settings\Administrator\桌面\6年级\p031-01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2563"/>
            <a:ext cx="1521864" cy="70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93679" y="1774954"/>
            <a:ext cx="761523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图形，有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条对称轴。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895499" y="1927742"/>
            <a:ext cx="13050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轴对称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040570" y="1909105"/>
            <a:ext cx="11282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940856" y="2428929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2743318" y="2794617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2365105" y="3709622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6588224" y="3765267"/>
            <a:ext cx="962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12.56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54" y="577301"/>
            <a:ext cx="755650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2" grpId="0"/>
      <p:bldP spid="55303" grpId="0"/>
      <p:bldP spid="55304" grpId="0"/>
      <p:bldP spid="55305" grpId="0"/>
      <p:bldP spid="12" grpId="0"/>
      <p:bldP spid="13" grpId="0"/>
      <p:bldP spid="14" grpId="0"/>
      <p:bldP spid="15" grpId="0"/>
      <p:bldP spid="16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721768" y="1240030"/>
            <a:ext cx="8098703" cy="375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画圆时，圆规两脚间的距离是（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半径长度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直径长度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从圆心到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任意一点的线段叫半径。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圆心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圆外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圆上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通过圆心并且两端都在圆上的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叫直径。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直线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线段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射线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6450485" y="1241195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2987824" y="2592166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6225071" y="3809884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854" y="577301"/>
            <a:ext cx="755650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8"/>
          <p:cNvSpPr>
            <a:spLocks noChangeArrowheads="1"/>
          </p:cNvSpPr>
          <p:nvPr/>
        </p:nvSpPr>
        <p:spPr bwMode="auto">
          <a:xfrm>
            <a:off x="771504" y="526823"/>
            <a:ext cx="64087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选择。将正确的序号填在括号里。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5" grpId="0"/>
      <p:bldP spid="59396" grpId="0"/>
      <p:bldP spid="5939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AutoShape 5"/>
          <p:cNvSpPr/>
          <p:nvPr/>
        </p:nvSpPr>
        <p:spPr bwMode="auto">
          <a:xfrm>
            <a:off x="5973763" y="1282899"/>
            <a:ext cx="404812" cy="358378"/>
          </a:xfrm>
          <a:prstGeom prst="leftBrace">
            <a:avLst>
              <a:gd name="adj1" fmla="val 34276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FF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6470650" y="631032"/>
            <a:ext cx="1322388" cy="403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1" name="Text Box 7"/>
          <p:cNvSpPr txBox="1">
            <a:spLocks noChangeArrowheads="1"/>
          </p:cNvSpPr>
          <p:nvPr/>
        </p:nvSpPr>
        <p:spPr bwMode="auto">
          <a:xfrm>
            <a:off x="6489700" y="1257301"/>
            <a:ext cx="1322388" cy="403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2" name="Text Box 8"/>
          <p:cNvSpPr txBox="1">
            <a:spLocks noChangeArrowheads="1"/>
          </p:cNvSpPr>
          <p:nvPr/>
        </p:nvSpPr>
        <p:spPr bwMode="auto">
          <a:xfrm>
            <a:off x="6472239" y="1883569"/>
            <a:ext cx="1322387" cy="403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25" name="Text Box 17"/>
          <p:cNvSpPr txBox="1">
            <a:spLocks noChangeArrowheads="1"/>
          </p:cNvSpPr>
          <p:nvPr/>
        </p:nvSpPr>
        <p:spPr bwMode="auto">
          <a:xfrm>
            <a:off x="1476375" y="2583657"/>
            <a:ext cx="719138" cy="403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69358" y="2697838"/>
            <a:ext cx="716359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59013" y="1252538"/>
            <a:ext cx="2081212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圆的认识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917732" y="312540"/>
            <a:ext cx="1125115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896715" y="1203883"/>
            <a:ext cx="1125115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896715" y="2085380"/>
            <a:ext cx="1125115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59013" y="1995686"/>
            <a:ext cx="1808931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259014" y="2715766"/>
            <a:ext cx="2081211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195513" y="3507854"/>
            <a:ext cx="3548646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圆周长、面积的拓展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195513" y="4299942"/>
            <a:ext cx="3468650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圆形图案的设计制作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 bwMode="auto">
          <a:xfrm>
            <a:off x="1826640" y="1252538"/>
            <a:ext cx="287337" cy="3588325"/>
          </a:xfrm>
          <a:prstGeom prst="leftBrace">
            <a:avLst>
              <a:gd name="adj1" fmla="val 44300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 bwMode="auto">
          <a:xfrm>
            <a:off x="4415719" y="588650"/>
            <a:ext cx="287337" cy="1943100"/>
          </a:xfrm>
          <a:prstGeom prst="leftBrace">
            <a:avLst>
              <a:gd name="adj1" fmla="val 44300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4"/>
          <p:cNvSpPr txBox="1">
            <a:spLocks noChangeArrowheads="1"/>
          </p:cNvSpPr>
          <p:nvPr/>
        </p:nvSpPr>
        <p:spPr bwMode="auto">
          <a:xfrm>
            <a:off x="598488" y="339725"/>
            <a:ext cx="1847850" cy="557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整体回顾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25" name="图片 3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9388" y="392429"/>
            <a:ext cx="366902" cy="456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Documents and Settings\Administrator\桌面\6年级\p026-02-01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439" y="2792537"/>
            <a:ext cx="78105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111179" y="615255"/>
            <a:ext cx="708828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工人师傅给一个直径为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的木桶打一道铁箍，接头处要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，需要多长的铁丝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如果给这个木桶配一个木盖至少需要多少平方厘米的木板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26" y="648198"/>
            <a:ext cx="755650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云形标注 8"/>
          <p:cNvSpPr/>
          <p:nvPr/>
        </p:nvSpPr>
        <p:spPr>
          <a:xfrm>
            <a:off x="2133757" y="2222819"/>
            <a:ext cx="2612346" cy="1324880"/>
          </a:xfrm>
          <a:prstGeom prst="cloudCallout">
            <a:avLst>
              <a:gd name="adj1" fmla="val -55070"/>
              <a:gd name="adj2" fmla="val 25344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49781" y="2347370"/>
            <a:ext cx="23963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求需要多长的铁丝，要先求圆的什么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2" name="Picture 2" descr="C:\Documents and Settings\Administrator\桌面\6年级\p014-03-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09423" y="2746349"/>
            <a:ext cx="1076481" cy="160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571750"/>
            <a:ext cx="81915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24328" y="2497253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50cm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Oval 3"/>
          <p:cNvSpPr>
            <a:spLocks noChangeArrowheads="1"/>
          </p:cNvSpPr>
          <p:nvPr/>
        </p:nvSpPr>
        <p:spPr bwMode="auto">
          <a:xfrm>
            <a:off x="2976563" y="2147888"/>
            <a:ext cx="2665412" cy="199906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8" name="Oval 5" descr="宽上对角线"/>
          <p:cNvSpPr>
            <a:spLocks noChangeArrowheads="1"/>
          </p:cNvSpPr>
          <p:nvPr/>
        </p:nvSpPr>
        <p:spPr bwMode="auto">
          <a:xfrm>
            <a:off x="2976563" y="2143125"/>
            <a:ext cx="2665412" cy="199906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pattFill prst="wdUpDiag">
                  <a:fgClr>
                    <a:schemeClr val="accent2"/>
                  </a:fgClr>
                  <a:bgClr>
                    <a:schemeClr val="bg1"/>
                  </a:bgClr>
                </a:patt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56331" y="4043278"/>
            <a:ext cx="4320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厘米的铁丝。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28114" y="1008258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228960" y="1917897"/>
            <a:ext cx="8095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074802" y="1930254"/>
            <a:ext cx="2389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l-GR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110956" y="2439287"/>
            <a:ext cx="2389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3.14×50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6372200" y="2319959"/>
            <a:ext cx="2396322" cy="958554"/>
          </a:xfrm>
          <a:prstGeom prst="cloudCallout">
            <a:avLst>
              <a:gd name="adj1" fmla="val -55070"/>
              <a:gd name="adj2" fmla="val 25344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注意：接头处要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4cm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Documents and Settings\Administrator\桌面\6年级\p002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576" y="2073061"/>
            <a:ext cx="1552798" cy="171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616571" y="2411621"/>
            <a:ext cx="7911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770850" y="2905989"/>
            <a:ext cx="17886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823505" y="3415022"/>
            <a:ext cx="23890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161(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51471" y="1367550"/>
            <a:ext cx="6624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需要多长的铁丝，实际就是求圆的周长。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31155" y="839067"/>
            <a:ext cx="4320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问：需要多长的铁丝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 animBg="1"/>
      <p:bldP spid="17" grpId="0"/>
      <p:bldP spid="18" grpId="0"/>
      <p:bldP spid="19" grpId="0"/>
      <p:bldP spid="16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Oval 3"/>
          <p:cNvSpPr>
            <a:spLocks noChangeArrowheads="1"/>
          </p:cNvSpPr>
          <p:nvPr/>
        </p:nvSpPr>
        <p:spPr bwMode="auto">
          <a:xfrm>
            <a:off x="2890369" y="2084858"/>
            <a:ext cx="2665412" cy="199906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8" name="Oval 5" descr="宽上对角线"/>
          <p:cNvSpPr>
            <a:spLocks noChangeArrowheads="1"/>
          </p:cNvSpPr>
          <p:nvPr/>
        </p:nvSpPr>
        <p:spPr bwMode="auto">
          <a:xfrm>
            <a:off x="2890369" y="2080095"/>
            <a:ext cx="2665412" cy="199906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pattFill prst="wdUpDiag">
                  <a:fgClr>
                    <a:schemeClr val="accent2"/>
                  </a:fgClr>
                  <a:bgClr>
                    <a:schemeClr val="bg1"/>
                  </a:bgClr>
                </a:patt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53950" y="531204"/>
            <a:ext cx="77344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问：如果给这个木桶配一个木盖至少需要多少平方厘米的木板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28114" y="1008258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47664" y="2195587"/>
            <a:ext cx="8095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685606" y="2212986"/>
            <a:ext cx="2389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S=</a:t>
            </a:r>
            <a:r>
              <a:rPr lang="el-GR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>
                <a:spLocks noChangeArrowheads="1"/>
              </p:cNvSpPr>
              <p:nvPr/>
            </p:nvSpPr>
            <p:spPr bwMode="auto">
              <a:xfrm>
                <a:off x="2787986" y="2747766"/>
                <a:ext cx="2870177" cy="7189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3.14×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𝟓𝟎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en-US" altLang="zh-CN" sz="2800" b="1" baseline="30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800" b="1" baseline="30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87986" y="2747766"/>
                <a:ext cx="2870177" cy="718979"/>
              </a:xfrm>
              <a:prstGeom prst="rect">
                <a:avLst/>
              </a:prstGeom>
              <a:blipFill rotWithShape="1">
                <a:blip r:embed="rId1"/>
                <a:stretch>
                  <a:fillRect l="-12" t="-6023" r="11" b="3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625143" y="3462181"/>
            <a:ext cx="32258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3.14×625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625143" y="3878428"/>
            <a:ext cx="32258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1962.5(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3950" y="1365852"/>
            <a:ext cx="77344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给木桶配一个木盖需要多少木板，实际就是求木桶的底面积。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47664" y="4347357"/>
            <a:ext cx="6624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答：至少需要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1962.5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平方厘米的木板。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istrator\桌面\6年级\p054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06814" y="1462930"/>
            <a:ext cx="883146" cy="157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Documents and Settings\Administrator\桌面\6年级\p056-01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546" y="1405815"/>
            <a:ext cx="1287462" cy="1592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Documents and Settings\Administrator\桌面\6年级\p002-02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485" y="3448957"/>
            <a:ext cx="1227771" cy="135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云形标注 7"/>
          <p:cNvSpPr/>
          <p:nvPr/>
        </p:nvSpPr>
        <p:spPr>
          <a:xfrm>
            <a:off x="6189960" y="720725"/>
            <a:ext cx="2846536" cy="1654267"/>
          </a:xfrm>
          <a:prstGeom prst="cloudCallout">
            <a:avLst>
              <a:gd name="adj1" fmla="val -54206"/>
              <a:gd name="adj2" fmla="val 16823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33976" y="915566"/>
            <a:ext cx="2702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圆的周长与直径有什么关系？怎样求圆的周长和面积？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44727" y="1237910"/>
            <a:ext cx="2727073" cy="1405847"/>
          </a:xfrm>
          <a:prstGeom prst="cloudCallout">
            <a:avLst>
              <a:gd name="adj1" fmla="val 55989"/>
              <a:gd name="adj2" fmla="val 5746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0751" y="1362462"/>
            <a:ext cx="23963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这一单元里，我们学习了有关圆的知识。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2377977" y="3155248"/>
            <a:ext cx="3188410" cy="1097143"/>
          </a:xfrm>
          <a:prstGeom prst="cloudCallout">
            <a:avLst>
              <a:gd name="adj1" fmla="val 61174"/>
              <a:gd name="adj2" fmla="val 9154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21993" y="3279800"/>
            <a:ext cx="30443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我们是怎样探究圆的面积计算公式的？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851920" y="1148218"/>
            <a:ext cx="1584176" cy="158417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3" name="直接连接符 2"/>
          <p:cNvCxnSpPr>
            <a:stCxn id="14" idx="0"/>
            <a:endCxn id="14" idx="4"/>
          </p:cNvCxnSpPr>
          <p:nvPr/>
        </p:nvCxnSpPr>
        <p:spPr>
          <a:xfrm>
            <a:off x="4644008" y="1148218"/>
            <a:ext cx="0" cy="1584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644008" y="1959493"/>
            <a:ext cx="662806" cy="4154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19972" y="167869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38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16" name="图片 39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知识梳理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3"/>
          <p:cNvSpPr txBox="1">
            <a:spLocks noChangeArrowheads="1"/>
          </p:cNvSpPr>
          <p:nvPr/>
        </p:nvSpPr>
        <p:spPr bwMode="auto">
          <a:xfrm>
            <a:off x="1116013" y="1182291"/>
            <a:ext cx="41760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圆是一个什么样的图形？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827584" y="3629273"/>
            <a:ext cx="73453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楷体_GB2312" panose="02010609030101010101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圆是由一条曲线围成的封闭图形。属于平面图形中的一种。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059832" y="487724"/>
            <a:ext cx="1800200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圆的认识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267744" y="1967899"/>
            <a:ext cx="1584176" cy="158417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50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50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50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8" grpId="0"/>
      <p:bldP spid="6" grpId="0" bldLvl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5"/>
          <p:cNvSpPr txBox="1">
            <a:spLocks noChangeArrowheads="1"/>
          </p:cNvSpPr>
          <p:nvPr/>
        </p:nvSpPr>
        <p:spPr bwMode="auto">
          <a:xfrm>
            <a:off x="1016142" y="958781"/>
            <a:ext cx="6913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什么叫圆心？怎样确定一个圆的圆心？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 flipH="1">
            <a:off x="2778473" y="1959806"/>
            <a:ext cx="1145455" cy="111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>
            <a:off x="2859521" y="1866192"/>
            <a:ext cx="992399" cy="12096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5" name="Oval 9"/>
          <p:cNvSpPr>
            <a:spLocks noChangeArrowheads="1"/>
          </p:cNvSpPr>
          <p:nvPr/>
        </p:nvSpPr>
        <p:spPr bwMode="auto">
          <a:xfrm>
            <a:off x="4276725" y="2947987"/>
            <a:ext cx="71438" cy="53579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6" name="Text Box 10"/>
          <p:cNvSpPr txBox="1">
            <a:spLocks noChangeArrowheads="1"/>
          </p:cNvSpPr>
          <p:nvPr/>
        </p:nvSpPr>
        <p:spPr bwMode="auto">
          <a:xfrm>
            <a:off x="3153936" y="2024657"/>
            <a:ext cx="40356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i="1" dirty="0">
                <a:solidFill>
                  <a:srgbClr val="FF0000"/>
                </a:solidFill>
                <a:latin typeface="Arial" panose="020B0604020202020204" pitchFamily="34" charset="0"/>
              </a:rPr>
              <a:t>·</a:t>
            </a:r>
            <a:endParaRPr lang="en-US" altLang="zh-CN" sz="5400" i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7897" name="Text Box 11"/>
          <p:cNvSpPr txBox="1">
            <a:spLocks noChangeArrowheads="1"/>
          </p:cNvSpPr>
          <p:nvPr/>
        </p:nvSpPr>
        <p:spPr bwMode="auto">
          <a:xfrm>
            <a:off x="1907704" y="3503967"/>
            <a:ext cx="3457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圆心确定圆的位置。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555776" y="1719736"/>
            <a:ext cx="1584176" cy="158417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329788" y="2224712"/>
            <a:ext cx="5032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14" grpId="0" animBg="1"/>
      <p:bldP spid="15" grpId="0" animBg="1"/>
      <p:bldP spid="37896" grpId="0"/>
      <p:bldP spid="37897" grpId="0"/>
      <p:bldP spid="10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0"/>
          <p:cNvSpPr>
            <a:spLocks noChangeArrowheads="1"/>
          </p:cNvSpPr>
          <p:nvPr/>
        </p:nvSpPr>
        <p:spPr bwMode="auto">
          <a:xfrm>
            <a:off x="0" y="-153888"/>
            <a:ext cx="1847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755651" y="972741"/>
            <a:ext cx="7561263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什么是圆的半径、直径，在同圆或等圆中，它们有什么关系？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2" name="Oval 6"/>
          <p:cNvSpPr>
            <a:spLocks noChangeArrowheads="1"/>
          </p:cNvSpPr>
          <p:nvPr/>
        </p:nvSpPr>
        <p:spPr bwMode="auto">
          <a:xfrm>
            <a:off x="3933825" y="3038475"/>
            <a:ext cx="71438" cy="53579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3169443" y="2925329"/>
            <a:ext cx="5032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Arial" panose="020B0604020202020204" pitchFamily="34" charset="0"/>
              </a:rPr>
              <a:t>o</a:t>
            </a:r>
            <a:endParaRPr lang="en-US" altLang="zh-CN" sz="2400" i="1" dirty="0">
              <a:latin typeface="Arial" panose="020B0604020202020204" pitchFamily="34" charset="0"/>
            </a:endParaRPr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>
            <a:off x="2484438" y="3067050"/>
            <a:ext cx="1587736" cy="1786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V="1">
            <a:off x="2868613" y="3084909"/>
            <a:ext cx="411473" cy="702469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3016072" y="3271331"/>
            <a:ext cx="5032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Arial" panose="020B0604020202020204" pitchFamily="34" charset="0"/>
              </a:rPr>
              <a:t>r</a:t>
            </a:r>
            <a:endParaRPr lang="en-US" altLang="zh-CN" sz="2400" i="1" dirty="0">
              <a:latin typeface="Arial" panose="020B0604020202020204" pitchFamily="34" charset="0"/>
            </a:endParaRP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2822730" y="2659855"/>
            <a:ext cx="503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Arial" panose="020B0604020202020204" pitchFamily="34" charset="0"/>
              </a:rPr>
              <a:t>d</a:t>
            </a:r>
            <a:endParaRPr lang="en-US" altLang="zh-CN" sz="2400" i="1" dirty="0">
              <a:latin typeface="Arial" panose="020B0604020202020204" pitchFamily="34" charset="0"/>
            </a:endParaRP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4513741" y="2460911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</a:rPr>
              <a:t>	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d=2r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1691680" y="4055330"/>
            <a:ext cx="5276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半径（或直径）决定圆的大小。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50" name="Text Box 17"/>
          <p:cNvSpPr txBox="1">
            <a:spLocks noChangeArrowheads="1"/>
          </p:cNvSpPr>
          <p:nvPr/>
        </p:nvSpPr>
        <p:spPr bwMode="auto">
          <a:xfrm>
            <a:off x="4534588" y="3186271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</a:rPr>
              <a:t>	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r=d÷2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487998" y="2329433"/>
            <a:ext cx="1584176" cy="158417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2944727" y="2774662"/>
            <a:ext cx="4035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  <p:bldP spid="39943" grpId="0"/>
      <p:bldP spid="13" grpId="0" animBg="1"/>
      <p:bldP spid="14" grpId="0" animBg="1"/>
      <p:bldP spid="39946" grpId="0"/>
      <p:bldP spid="39947" grpId="0"/>
      <p:bldP spid="39948" grpId="0"/>
      <p:bldP spid="39949" grpId="0"/>
      <p:bldP spid="39950" grpId="0"/>
      <p:bldP spid="15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87" y="3440739"/>
            <a:ext cx="608647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863601" y="1559863"/>
            <a:ext cx="8208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什么是圆的周长？怎么推导出求周长的公式？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000" name="AutoShape 26"/>
          <p:cNvSpPr>
            <a:spLocks noChangeArrowheads="1"/>
          </p:cNvSpPr>
          <p:nvPr/>
        </p:nvSpPr>
        <p:spPr bwMode="auto">
          <a:xfrm>
            <a:off x="5095876" y="3801512"/>
            <a:ext cx="366960" cy="349448"/>
          </a:xfrm>
          <a:prstGeom prst="downArrow">
            <a:avLst>
              <a:gd name="adj1" fmla="val 50000"/>
              <a:gd name="adj2" fmla="val 2494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003" name="AutoShape 30"/>
          <p:cNvSpPr>
            <a:spLocks noChangeArrowheads="1"/>
          </p:cNvSpPr>
          <p:nvPr/>
        </p:nvSpPr>
        <p:spPr bwMode="auto">
          <a:xfrm rot="-5400000">
            <a:off x="5704157" y="4210127"/>
            <a:ext cx="794802" cy="104908"/>
          </a:xfrm>
          <a:prstGeom prst="downArrow">
            <a:avLst>
              <a:gd name="adj1" fmla="val 50000"/>
              <a:gd name="adj2" fmla="val 2483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圆角矩形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86945" y="650327"/>
            <a:ext cx="1808931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Group 17"/>
          <p:cNvGrpSpPr/>
          <p:nvPr/>
        </p:nvGrpSpPr>
        <p:grpSpPr bwMode="auto">
          <a:xfrm>
            <a:off x="1101326" y="2151773"/>
            <a:ext cx="1259440" cy="1259832"/>
            <a:chOff x="139" y="1977"/>
            <a:chExt cx="1075" cy="937"/>
          </a:xfrm>
        </p:grpSpPr>
        <p:grpSp>
          <p:nvGrpSpPr>
            <p:cNvPr id="24" name="Group 18"/>
            <p:cNvGrpSpPr/>
            <p:nvPr/>
          </p:nvGrpSpPr>
          <p:grpSpPr bwMode="auto">
            <a:xfrm>
              <a:off x="139" y="1977"/>
              <a:ext cx="1075" cy="937"/>
              <a:chOff x="139" y="1977"/>
              <a:chExt cx="1075" cy="937"/>
            </a:xfrm>
          </p:grpSpPr>
          <p:sp>
            <p:nvSpPr>
              <p:cNvPr id="27" name="Oval 19"/>
              <p:cNvSpPr>
                <a:spLocks noChangeArrowheads="1"/>
              </p:cNvSpPr>
              <p:nvPr/>
            </p:nvSpPr>
            <p:spPr bwMode="auto">
              <a:xfrm>
                <a:off x="139" y="1977"/>
                <a:ext cx="1075" cy="937"/>
              </a:xfrm>
              <a:prstGeom prst="ellipse">
                <a:avLst/>
              </a:prstGeom>
              <a:solidFill>
                <a:srgbClr val="FF00FF"/>
              </a:solidFill>
              <a:ln w="38100" algn="ctr">
                <a:solidFill>
                  <a:srgbClr val="00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Text Box 20"/>
              <p:cNvSpPr txBox="1">
                <a:spLocks noChangeArrowheads="1"/>
              </p:cNvSpPr>
              <p:nvPr/>
            </p:nvSpPr>
            <p:spPr bwMode="auto">
              <a:xfrm rot="16200000">
                <a:off x="453" y="2241"/>
                <a:ext cx="765" cy="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dirty="0">
                    <a:solidFill>
                      <a:srgbClr val="000000"/>
                    </a:solidFill>
                  </a:rPr>
                  <a:t>2</a:t>
                </a:r>
                <a:r>
                  <a:rPr lang="zh-CN" altLang="en-US" dirty="0">
                    <a:solidFill>
                      <a:srgbClr val="000000"/>
                    </a:solidFill>
                  </a:rPr>
                  <a:t>厘米</a:t>
                </a:r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5" name="Line 21"/>
            <p:cNvSpPr>
              <a:spLocks noChangeShapeType="1"/>
            </p:cNvSpPr>
            <p:nvPr/>
          </p:nvSpPr>
          <p:spPr bwMode="auto">
            <a:xfrm>
              <a:off x="677" y="1977"/>
              <a:ext cx="0" cy="937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1730744" y="3445772"/>
            <a:ext cx="44280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56069E-6 L 0.4835 0.00023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1043608" y="1415847"/>
            <a:ext cx="34203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圆的周长计算公式：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0" name="Text Box 9"/>
          <p:cNvSpPr txBox="1">
            <a:spLocks noChangeArrowheads="1"/>
          </p:cNvSpPr>
          <p:nvPr/>
        </p:nvSpPr>
        <p:spPr bwMode="auto">
          <a:xfrm>
            <a:off x="5764064" y="1415847"/>
            <a:ext cx="20848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C=πd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1" name="Text Box 10"/>
          <p:cNvSpPr txBox="1">
            <a:spLocks noChangeArrowheads="1"/>
          </p:cNvSpPr>
          <p:nvPr/>
        </p:nvSpPr>
        <p:spPr bwMode="auto">
          <a:xfrm>
            <a:off x="4418269" y="1415847"/>
            <a:ext cx="1345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C=2πr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1998" name="Text Box 23"/>
              <p:cNvSpPr txBox="1">
                <a:spLocks noChangeArrowheads="1"/>
              </p:cNvSpPr>
              <p:nvPr/>
            </p:nvSpPr>
            <p:spPr bwMode="auto">
              <a:xfrm>
                <a:off x="6917468" y="2638647"/>
                <a:ext cx="1001067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𝑪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𝒅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=π</a:t>
                </a:r>
                <a:endPara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1998" name="Text 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17468" y="2638647"/>
                <a:ext cx="1001067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41" t="-31" r="8" b="7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000" name="AutoShape 26"/>
          <p:cNvSpPr>
            <a:spLocks noChangeArrowheads="1"/>
          </p:cNvSpPr>
          <p:nvPr/>
        </p:nvSpPr>
        <p:spPr bwMode="auto">
          <a:xfrm>
            <a:off x="5369891" y="3657496"/>
            <a:ext cx="366960" cy="349448"/>
          </a:xfrm>
          <a:prstGeom prst="downArrow">
            <a:avLst>
              <a:gd name="adj1" fmla="val 50000"/>
              <a:gd name="adj2" fmla="val 2494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003" name="AutoShape 30"/>
          <p:cNvSpPr>
            <a:spLocks noChangeArrowheads="1"/>
          </p:cNvSpPr>
          <p:nvPr/>
        </p:nvSpPr>
        <p:spPr bwMode="auto">
          <a:xfrm rot="-5400000">
            <a:off x="5978172" y="4066111"/>
            <a:ext cx="794802" cy="104908"/>
          </a:xfrm>
          <a:prstGeom prst="downArrow">
            <a:avLst>
              <a:gd name="adj1" fmla="val 50000"/>
              <a:gd name="adj2" fmla="val 2483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004" name="AutoShape 31"/>
          <p:cNvSpPr>
            <a:spLocks noChangeArrowheads="1"/>
          </p:cNvSpPr>
          <p:nvPr/>
        </p:nvSpPr>
        <p:spPr bwMode="auto">
          <a:xfrm rot="-5400000">
            <a:off x="5882751" y="4125449"/>
            <a:ext cx="794802" cy="104908"/>
          </a:xfrm>
          <a:prstGeom prst="downArrow">
            <a:avLst>
              <a:gd name="adj1" fmla="val 50000"/>
              <a:gd name="adj2" fmla="val 2473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圆角矩形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254614" y="627534"/>
            <a:ext cx="1808931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云形标注 19"/>
          <p:cNvSpPr/>
          <p:nvPr/>
        </p:nvSpPr>
        <p:spPr>
          <a:xfrm>
            <a:off x="2453446" y="2621794"/>
            <a:ext cx="3974581" cy="1518728"/>
          </a:xfrm>
          <a:prstGeom prst="cloudCallout">
            <a:avLst>
              <a:gd name="adj1" fmla="val -66714"/>
              <a:gd name="adj2" fmla="val -1123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93817" y="2806615"/>
            <a:ext cx="33763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圆周率表示什么？是一个什么样的小数？不同圆的圆周率一样吗？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6年级\p007-04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65" y="2646886"/>
            <a:ext cx="1181002" cy="155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90" grpId="0"/>
      <p:bldP spid="41991" grpId="0"/>
      <p:bldP spid="41998" grpId="0"/>
      <p:bldP spid="23" grpId="0" animBg="1"/>
      <p:bldP spid="20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755650" y="1260873"/>
            <a:ext cx="76327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什么叫圆的面积？怎么推导出圆面积计算的公式？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6" name="Oval 3"/>
          <p:cNvSpPr>
            <a:spLocks noChangeArrowheads="1"/>
          </p:cNvSpPr>
          <p:nvPr/>
        </p:nvSpPr>
        <p:spPr bwMode="auto">
          <a:xfrm>
            <a:off x="2976563" y="2147888"/>
            <a:ext cx="2665412" cy="199906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339" y="2023230"/>
            <a:ext cx="1263765" cy="227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Oval 5" descr="宽上对角线"/>
          <p:cNvSpPr>
            <a:spLocks noChangeArrowheads="1"/>
          </p:cNvSpPr>
          <p:nvPr/>
        </p:nvSpPr>
        <p:spPr bwMode="auto">
          <a:xfrm>
            <a:off x="2976563" y="2043172"/>
            <a:ext cx="2665412" cy="2198966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pattFill prst="wdUpDiag">
                  <a:fgClr>
                    <a:schemeClr val="accent2"/>
                  </a:fgClr>
                  <a:bgClr>
                    <a:schemeClr val="bg1"/>
                  </a:bgClr>
                </a:patt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89892"/>
            <a:ext cx="1189400" cy="227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0" name="Text Box 13"/>
          <p:cNvSpPr txBox="1">
            <a:spLocks noChangeArrowheads="1"/>
          </p:cNvSpPr>
          <p:nvPr/>
        </p:nvSpPr>
        <p:spPr bwMode="auto">
          <a:xfrm>
            <a:off x="1687513" y="4339829"/>
            <a:ext cx="55948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圆所占平面的大小叫做圆的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131840" y="555526"/>
            <a:ext cx="1808931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36" grpId="0" bldLvl="0"/>
      <p:bldP spid="44038" grpId="0" bldLvl="0"/>
      <p:bldP spid="44040" grpId="0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1687</Words>
  <Application>WPS 演示</Application>
  <PresentationFormat>全屏显示(16:9)</PresentationFormat>
  <Paragraphs>405</Paragraphs>
  <Slides>22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黑体</vt:lpstr>
      <vt:lpstr>Impact</vt:lpstr>
      <vt:lpstr>微软雅黑</vt:lpstr>
      <vt:lpstr>Calibri</vt:lpstr>
      <vt:lpstr>Calibri</vt:lpstr>
      <vt:lpstr>楷体</vt:lpstr>
      <vt:lpstr>幼圆</vt:lpstr>
      <vt:lpstr>楷体_GB2312</vt:lpstr>
      <vt:lpstr>Cambria Math</vt:lpstr>
      <vt:lpstr>Arial Unicode MS</vt:lpstr>
      <vt:lpstr>Times New Roman</vt:lpstr>
      <vt:lpstr>Monotype Corsiva</vt:lpstr>
      <vt:lpstr>等线</vt:lpstr>
      <vt:lpstr>1_Office 主题​​</vt:lpstr>
      <vt:lpstr>1_自定义设计方案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28</cp:revision>
  <dcterms:created xsi:type="dcterms:W3CDTF">2017-03-17T02:28:00Z</dcterms:created>
  <dcterms:modified xsi:type="dcterms:W3CDTF">2023-08-29T01:07:05Z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C6516D48D4CD45FDB4083A52E153DC79_12</vt:lpwstr>
  </property>
</Properties>
</file>