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20"/>
  </p:notesMasterIdLst>
  <p:sldIdLst>
    <p:sldId id="256" r:id="rId4"/>
    <p:sldId id="419" r:id="rId5"/>
    <p:sldId id="409" r:id="rId6"/>
    <p:sldId id="435" r:id="rId7"/>
    <p:sldId id="430" r:id="rId8"/>
    <p:sldId id="431" r:id="rId9"/>
    <p:sldId id="423" r:id="rId10"/>
    <p:sldId id="424" r:id="rId11"/>
    <p:sldId id="432" r:id="rId12"/>
    <p:sldId id="425" r:id="rId13"/>
    <p:sldId id="426" r:id="rId14"/>
    <p:sldId id="434" r:id="rId15"/>
    <p:sldId id="422" r:id="rId16"/>
    <p:sldId id="271" r:id="rId17"/>
    <p:sldId id="436" r:id="rId18"/>
    <p:sldId id="437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318" y="108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练习十三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5.png"/><Relationship Id="rId1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9.xml"/><Relationship Id="rId7" Type="http://schemas.openxmlformats.org/officeDocument/2006/relationships/slide" Target="slide3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41.png"/><Relationship Id="rId23" Type="http://schemas.openxmlformats.org/officeDocument/2006/relationships/image" Target="../media/image40.png"/><Relationship Id="rId22" Type="http://schemas.openxmlformats.org/officeDocument/2006/relationships/image" Target="../media/image39.png"/><Relationship Id="rId21" Type="http://schemas.openxmlformats.org/officeDocument/2006/relationships/image" Target="../media/image38.png"/><Relationship Id="rId20" Type="http://schemas.openxmlformats.org/officeDocument/2006/relationships/image" Target="../media/image37.png"/><Relationship Id="rId2" Type="http://schemas.openxmlformats.org/officeDocument/2006/relationships/image" Target="../media/image19.png"/><Relationship Id="rId19" Type="http://schemas.openxmlformats.org/officeDocument/2006/relationships/image" Target="../media/image36.png"/><Relationship Id="rId18" Type="http://schemas.openxmlformats.org/officeDocument/2006/relationships/image" Target="../media/image35.png"/><Relationship Id="rId17" Type="http://schemas.openxmlformats.org/officeDocument/2006/relationships/image" Target="../media/image34.png"/><Relationship Id="rId16" Type="http://schemas.openxmlformats.org/officeDocument/2006/relationships/image" Target="../media/image33.png"/><Relationship Id="rId15" Type="http://schemas.openxmlformats.org/officeDocument/2006/relationships/image" Target="../media/image32.png"/><Relationship Id="rId14" Type="http://schemas.openxmlformats.org/officeDocument/2006/relationships/image" Target="../media/image31.png"/><Relationship Id="rId13" Type="http://schemas.openxmlformats.org/officeDocument/2006/relationships/image" Target="../media/image30.png"/><Relationship Id="rId12" Type="http://schemas.openxmlformats.org/officeDocument/2006/relationships/image" Target="../media/image29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216349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4488" y="304494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8729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55451" y="1491630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zh-CN" sz="6000" b="1" dirty="0">
                <a:solidFill>
                  <a:srgbClr val="000000"/>
                </a:solidFill>
                <a:ea typeface="宋体" panose="02010600030101010101" pitchFamily="2" charset="-122"/>
              </a:rPr>
              <a:t>练习十</a:t>
            </a:r>
            <a:r>
              <a:rPr lang="zh-CN" altLang="en-US" sz="6000" b="1" dirty="0">
                <a:solidFill>
                  <a:srgbClr val="000000"/>
                </a:solidFill>
                <a:ea typeface="宋体" panose="02010600030101010101" pitchFamily="2" charset="-122"/>
              </a:rPr>
              <a:t>三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4786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112724" y="295189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95537" y="555526"/>
                <a:ext cx="8427788" cy="11520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解放路小学的少先队员们为民族小学捐学具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800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件，捐书的册数相当于学具件数的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。他们捐了多少册书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7" y="555526"/>
                <a:ext cx="8427788" cy="1152047"/>
              </a:xfrm>
              <a:prstGeom prst="rect">
                <a:avLst/>
              </a:prstGeom>
              <a:blipFill rotWithShape="1">
                <a:blip r:embed="rId1"/>
                <a:stretch>
                  <a:fillRect l="-7" t="-4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144891" y="1879391"/>
                <a:ext cx="4371325" cy="7211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800" b="1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rPr>
                      <m:t>学具件数</m:t>
                    </m:r>
                    <m:r>
                      <a:rPr lang="en-US" altLang="zh-CN" sz="2800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捐书的册数</a:t>
                </a:r>
                <a:endParaRPr lang="zh-CN" altLang="en-US" sz="28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4891" y="1879391"/>
                <a:ext cx="4371325" cy="721159"/>
              </a:xfrm>
              <a:prstGeom prst="rect">
                <a:avLst/>
              </a:prstGeom>
              <a:blipFill rotWithShape="1">
                <a:blip r:embed="rId2"/>
                <a:stretch>
                  <a:fillRect l="-11" t="-59" r="1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432923" y="2662278"/>
                <a:ext cx="157876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1" i="0" dirty="0" smtClean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800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2923" y="2662278"/>
                <a:ext cx="1578766" cy="793872"/>
              </a:xfrm>
              <a:prstGeom prst="rect">
                <a:avLst/>
              </a:prstGeom>
              <a:blipFill rotWithShape="1">
                <a:blip r:embed="rId3"/>
                <a:stretch>
                  <a:fillRect l="-15" t="-45" r="25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969733" y="2828381"/>
            <a:ext cx="116089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 i="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05679" y="3622253"/>
            <a:ext cx="34355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答：他们捐了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册书。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9601" y="1944485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1" grpId="0"/>
      <p:bldP spid="1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标注 12"/>
          <p:cNvSpPr/>
          <p:nvPr/>
        </p:nvSpPr>
        <p:spPr>
          <a:xfrm>
            <a:off x="5051349" y="1779662"/>
            <a:ext cx="2977035" cy="1367237"/>
          </a:xfrm>
          <a:prstGeom prst="cloudCallout">
            <a:avLst>
              <a:gd name="adj1" fmla="val -52711"/>
              <a:gd name="adj2" fmla="val -1608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27584" y="339502"/>
                <a:ext cx="7776864" cy="1341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峨眉山从接引殿到金顶坐索道要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时，是步行时间的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。步行需要多长时间</a:t>
                </a:r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?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39502"/>
                <a:ext cx="7776864" cy="1341329"/>
              </a:xfrm>
              <a:prstGeom prst="rect">
                <a:avLst/>
              </a:prstGeom>
              <a:blipFill rotWithShape="1">
                <a:blip r:embed="rId1"/>
                <a:stretch>
                  <a:fillRect l="-2" t="-31" r="3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162633" y="1907008"/>
                <a:ext cx="2664296" cy="9855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</a:rPr>
                  <a:t>步行时间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</a:rPr>
                  <a:t>＝到金顶坐索道的时间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633" y="1907008"/>
                <a:ext cx="2664296" cy="985526"/>
              </a:xfrm>
              <a:prstGeom prst="rect">
                <a:avLst/>
              </a:prstGeom>
              <a:blipFill rotWithShape="1">
                <a:blip r:embed="rId2"/>
                <a:stretch>
                  <a:fillRect l="-3" t="-10" r="21" b="-31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0254" y="1645398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>
                <a:spLocks noChangeArrowheads="1"/>
              </p:cNvSpPr>
              <p:nvPr/>
            </p:nvSpPr>
            <p:spPr bwMode="auto">
              <a:xfrm>
                <a:off x="3119843" y="4174423"/>
                <a:ext cx="3108341" cy="721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答</a:t>
                </a:r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:</a:t>
                </a: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步行需要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时。</a:t>
                </a:r>
                <a:endParaRPr lang="zh-CN" altLang="zh-CN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9843" y="4174423"/>
                <a:ext cx="3108341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3" t="-79" r="3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325762" y="2192633"/>
                <a:ext cx="1693092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762" y="2192633"/>
                <a:ext cx="1693092" cy="718979"/>
              </a:xfrm>
              <a:prstGeom prst="rect">
                <a:avLst/>
              </a:prstGeom>
              <a:blipFill rotWithShape="1">
                <a:blip r:embed="rId4"/>
                <a:stretch>
                  <a:fillRect l="-31" t="-85" r="-6785" b="-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477742" y="2867852"/>
                <a:ext cx="1963999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r>
                  <a:rPr lang="en-US" altLang="zh-CN" sz="2800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𝟐𝟎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7742" y="2867852"/>
                <a:ext cx="1963999" cy="718979"/>
              </a:xfrm>
              <a:prstGeom prst="rect">
                <a:avLst/>
              </a:prstGeom>
              <a:blipFill rotWithShape="1">
                <a:blip r:embed="rId5"/>
                <a:stretch>
                  <a:fillRect l="-5" t="-27" r="-5753" b="-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482856" y="3507951"/>
                <a:ext cx="2012089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r>
                  <a:rPr lang="en-US" altLang="zh-CN" sz="2800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×20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2856" y="3507951"/>
                <a:ext cx="2012089" cy="718979"/>
              </a:xfrm>
              <a:prstGeom prst="rect">
                <a:avLst/>
              </a:prstGeom>
              <a:blipFill rotWithShape="1">
                <a:blip r:embed="rId6"/>
                <a:stretch>
                  <a:fillRect l="-7" t="-29" r="-6001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528193" y="4226983"/>
                <a:ext cx="1210588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＝</a:t>
                </a:r>
                <a:r>
                  <a:rPr lang="en-US" altLang="zh-CN" sz="2800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193" y="4226983"/>
                <a:ext cx="1210588" cy="721031"/>
              </a:xfrm>
              <a:prstGeom prst="rect">
                <a:avLst/>
              </a:prstGeom>
              <a:blipFill rotWithShape="1">
                <a:blip r:embed="rId7"/>
                <a:stretch>
                  <a:fillRect l="-32" t="-59" r="-550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58473" y="1680831"/>
            <a:ext cx="34135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设步行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需要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 descr="C:\Documents and Settings\Administrator\桌面\6年级\p007-02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785" y="1504743"/>
            <a:ext cx="1250429" cy="162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79059" y="471395"/>
                <a:ext cx="8655897" cy="17679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2012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年到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2020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年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我国近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亿农村贫困人口实现脱贫。脱贫人口数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约</a:t>
                </a:r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占我国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总人口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数</a:t>
                </a:r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𝟏𝟒</m:t>
                        </m:r>
                      </m:den>
                    </m:f>
                  </m:oMath>
                </a14:m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我国总人口数约占世界总人口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数</a:t>
                </a:r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世界总人口约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有多少亿人</a:t>
                </a:r>
                <a:r>
                  <a:rPr lang="en-US" altLang="zh-CN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，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59" y="471395"/>
                <a:ext cx="8655897" cy="1767920"/>
              </a:xfrm>
              <a:prstGeom prst="rect">
                <a:avLst/>
              </a:prstGeom>
              <a:blipFill rotWithShape="1">
                <a:blip r:embed="rId1"/>
                <a:stretch>
                  <a:fillRect l="-7" t="-13" r="2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250624" y="3800722"/>
                <a:ext cx="3456384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我国农村贫困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人口数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我国总人口数的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624" y="3800722"/>
                <a:ext cx="3456384" cy="1145570"/>
              </a:xfrm>
              <a:prstGeom prst="rect">
                <a:avLst/>
              </a:prstGeom>
              <a:blipFill rotWithShape="1">
                <a:blip r:embed="rId2"/>
                <a:stretch>
                  <a:fillRect l="-9" t="-22" r="1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924070" y="3717538"/>
                <a:ext cx="3824394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我国总人口数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世界总人口数的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𝟏𝟏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4070" y="3717538"/>
                <a:ext cx="3824394" cy="1145570"/>
              </a:xfrm>
              <a:prstGeom prst="rect">
                <a:avLst/>
              </a:prstGeom>
              <a:blipFill rotWithShape="1">
                <a:blip r:embed="rId3"/>
                <a:stretch>
                  <a:fillRect l="-7" t="-22" r="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05240" y="2310140"/>
            <a:ext cx="1714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解题思路：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224281" y="2586030"/>
            <a:ext cx="2124962" cy="792088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先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求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出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我国总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人口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数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457063" y="2922505"/>
            <a:ext cx="659215" cy="1514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69071" y="2586030"/>
            <a:ext cx="1967226" cy="824378"/>
          </a:xfrm>
          <a:prstGeom prst="roundRect">
            <a:avLst/>
          </a:prstGeom>
          <a:solidFill>
            <a:srgbClr val="92D050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再求世界总人口数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93594" y="3378118"/>
            <a:ext cx="1714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数量关系：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5" grpId="0"/>
      <p:bldP spid="16" grpId="0" animBg="1"/>
      <p:bldP spid="17" grpId="0" animBg="1"/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928511" y="923074"/>
                <a:ext cx="3689639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我国农村贫困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人口</a:t>
                </a:r>
                <a:r>
                  <a:rPr lang="zh-CN" altLang="en-US" sz="24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数</a:t>
                </a:r>
                <a:r>
                  <a:rPr lang="en-US" altLang="zh-CN" sz="24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我国总人口数的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400" b="1" i="1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得：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11" y="923074"/>
                <a:ext cx="3689639" cy="993413"/>
              </a:xfrm>
              <a:prstGeom prst="rect">
                <a:avLst/>
              </a:prstGeom>
              <a:blipFill rotWithShape="1">
                <a:blip r:embed="rId1"/>
                <a:stretch>
                  <a:fillRect l="-4" t="-42" r="-563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783224" y="996760"/>
                <a:ext cx="4360775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总人口</a:t>
                </a:r>
                <a:r>
                  <a:rPr lang="zh-CN" altLang="en-US" sz="24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数</a:t>
                </a:r>
                <a:r>
                  <a:rPr lang="en-US" altLang="zh-CN" sz="24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世界总人口数的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 pitchFamily="18" charset="0"/>
                          </a:rPr>
                          <m:t>𝟏𝟏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</a:rPr>
                      <m:t> </m:t>
                    </m:r>
                    <m:r>
                      <a:rPr lang="en-US" altLang="zh-CN" sz="2400" b="1" i="1" smtClean="0">
                        <a:latin typeface="Cambria Math" panose="02040503050406030204"/>
                      </a:rPr>
                      <m:t>”</m:t>
                    </m:r>
                  </m:oMath>
                </a14:m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得：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3224" y="996760"/>
                <a:ext cx="4360775" cy="993413"/>
              </a:xfrm>
              <a:prstGeom prst="rect">
                <a:avLst/>
              </a:prstGeom>
              <a:blipFill rotWithShape="1">
                <a:blip r:embed="rId2"/>
                <a:stretch>
                  <a:fillRect l="-9" t="-45" r="1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39653" y="1913559"/>
                <a:ext cx="1872208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x</a:t>
                </a:r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53" y="1913559"/>
                <a:ext cx="1872208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0" t="-43" r="22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836532" y="1913559"/>
                <a:ext cx="2268252" cy="786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</a:rPr>
                            <m:t>𝟏𝟏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400" b="1" i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x</m:t>
                      </m:r>
                      <m:r>
                        <a:rPr lang="en-US" altLang="zh-CN" sz="24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1" dirty="0" smtClean="0">
                          <a:latin typeface="Cambria Math" panose="02040503050406030204" pitchFamily="18" charset="0"/>
                          <a:ea typeface="Cambria Math" panose="02040503050406030204"/>
                        </a:rPr>
                        <m:t>𝟏𝟒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6532" y="1913559"/>
                <a:ext cx="2268252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6" t="-39" r="18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318289" y="2599277"/>
                <a:ext cx="1377300" cy="6258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289" y="2599277"/>
                <a:ext cx="1377300" cy="625812"/>
              </a:xfrm>
              <a:prstGeom prst="rect">
                <a:avLst/>
              </a:prstGeom>
              <a:blipFill rotWithShape="1">
                <a:blip r:embed="rId5"/>
                <a:stretch>
                  <a:fillRect l="-2" t="-35" r="1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284352" y="3312027"/>
                <a:ext cx="15926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400" b="1" i="0" smtClean="0">
                        <a:latin typeface="Cambria Math" panose="02040503050406030204"/>
                      </a:rPr>
                      <m:t>𝟏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 pitchFamily="18" charset="0"/>
                      </a:rPr>
                      <m:t>𝟏𝟒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352" y="3312027"/>
                <a:ext cx="1592615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4" t="-109" r="26" b="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329689" y="4024658"/>
                <a:ext cx="95250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14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689" y="4024658"/>
                <a:ext cx="952505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67" t="-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508564" y="2599277"/>
                <a:ext cx="175560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14÷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𝟏𝟏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564" y="2599277"/>
                <a:ext cx="1755609" cy="714683"/>
              </a:xfrm>
              <a:prstGeom prst="rect">
                <a:avLst/>
              </a:prstGeom>
              <a:blipFill rotWithShape="1">
                <a:blip r:embed="rId8"/>
                <a:stretch>
                  <a:fillRect l="-33" t="-31" r="23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508564" y="3280786"/>
                <a:ext cx="1925912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r>
                      <a:rPr lang="en-US" altLang="zh-CN" sz="2800" b="1" i="1" smtClean="0">
                        <a:latin typeface="Cambria Math" panose="02040503050406030204"/>
                      </a:rPr>
                      <m:t>𝟏</m:t>
                    </m:r>
                    <m:r>
                      <a:rPr lang="en-US" altLang="zh-CN" sz="2800" b="1" i="1" smtClean="0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564" y="3280786"/>
                <a:ext cx="1925912" cy="712631"/>
              </a:xfrm>
              <a:prstGeom prst="rect">
                <a:avLst/>
              </a:prstGeom>
              <a:blipFill rotWithShape="1">
                <a:blip r:embed="rId9"/>
                <a:stretch>
                  <a:fillRect l="-30" t="-53" r="28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508564" y="3986402"/>
                <a:ext cx="108074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77</a:t>
                </a:r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564" y="3986402"/>
                <a:ext cx="1080745" cy="523220"/>
              </a:xfrm>
              <a:prstGeom prst="rect">
                <a:avLst/>
              </a:prstGeom>
              <a:blipFill rotWithShape="1">
                <a:blip r:embed="rId10"/>
                <a:stretch>
                  <a:fillRect l="-53" t="-97" r="51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347864" y="4471453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答：世界总人口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77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亿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1425" y="421238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934197" y="411510"/>
            <a:ext cx="376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设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我国</a:t>
            </a:r>
            <a:r>
              <a:rPr lang="zh-CN" altLang="en-US" sz="28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总人口有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707008" y="421238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220072" y="435093"/>
            <a:ext cx="376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设世界总人口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亿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751965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331640" y="1976522"/>
            <a:ext cx="57011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defTabSz="914400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</a:rPr>
              <a:t>乘积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的两个数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互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为倒数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ea typeface="楷体_GB2312" panose="02010609030101010101" charset="-122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331640" y="2501587"/>
            <a:ext cx="64087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除外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的倒数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只要把这个数的分子、分母调换位置。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31640" y="3417843"/>
            <a:ext cx="590465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一个数数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除以分数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用被除数乘除数的倒数来计算。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131590"/>
            <a:ext cx="7500620" cy="339405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260" y="48351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122476" y="1439592"/>
            <a:ext cx="6905908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解决问题：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方程法：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找出单位“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设未知量为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找出题中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数量关系式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③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列出方程。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914947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算术法：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找出单位“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②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找出已知量和已知量占单位“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”的几分之几。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列出除法算式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260" y="1319917"/>
            <a:ext cx="7500620" cy="27736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2753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583372"/>
            <a:ext cx="56703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探索规律：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常见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的规律有：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相邻两项的差是固定值。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后一项是前一项的几倍。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前几项之和等于后一项。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1961050" y="2886328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9" name="圆角矩形 16"/>
          <p:cNvSpPr>
            <a:spLocks noChangeArrowheads="1"/>
          </p:cNvSpPr>
          <p:nvPr/>
        </p:nvSpPr>
        <p:spPr bwMode="auto">
          <a:xfrm>
            <a:off x="1763688" y="1765860"/>
            <a:ext cx="647700" cy="18685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分数除法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3757589" y="1765860"/>
            <a:ext cx="252352" cy="1043626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8"/>
          <p:cNvSpPr>
            <a:spLocks noChangeArrowheads="1"/>
          </p:cNvSpPr>
          <p:nvPr/>
        </p:nvSpPr>
        <p:spPr bwMode="auto">
          <a:xfrm>
            <a:off x="2808657" y="1839326"/>
            <a:ext cx="1008062" cy="91940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分数除法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9"/>
          <p:cNvSpPr>
            <a:spLocks noChangeArrowheads="1"/>
          </p:cNvSpPr>
          <p:nvPr/>
        </p:nvSpPr>
        <p:spPr bwMode="auto">
          <a:xfrm>
            <a:off x="2723904" y="3346158"/>
            <a:ext cx="960659" cy="91940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问题解决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圆角矩形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009941" y="1627819"/>
            <a:ext cx="2619374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分数除以整数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左大括号 26"/>
          <p:cNvSpPr/>
          <p:nvPr/>
        </p:nvSpPr>
        <p:spPr bwMode="auto">
          <a:xfrm>
            <a:off x="2520632" y="1012075"/>
            <a:ext cx="261941" cy="3636261"/>
          </a:xfrm>
          <a:prstGeom prst="leftBrace">
            <a:avLst>
              <a:gd name="adj1" fmla="val 51019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 bwMode="auto">
          <a:xfrm>
            <a:off x="3798148" y="3305201"/>
            <a:ext cx="180742" cy="960358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63495" y="3213100"/>
            <a:ext cx="1463447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问题解决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19448" y="3775872"/>
            <a:ext cx="2685425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稍复杂的分数问题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009941" y="2067694"/>
            <a:ext cx="4379783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整数除以分数、分数除以分数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042688" y="2571750"/>
            <a:ext cx="4368002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分数连除、乘除混合运算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圆角矩形 18"/>
          <p:cNvSpPr>
            <a:spLocks noChangeArrowheads="1"/>
          </p:cNvSpPr>
          <p:nvPr/>
        </p:nvSpPr>
        <p:spPr bwMode="auto">
          <a:xfrm>
            <a:off x="2782573" y="788024"/>
            <a:ext cx="925743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倒数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圆角矩形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063961" y="404788"/>
            <a:ext cx="2081212" cy="57779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倒数的意义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圆角矩形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009941" y="1012075"/>
            <a:ext cx="3660303" cy="5788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怎样找一个数的倒数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圆角矩形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723904" y="4437236"/>
            <a:ext cx="1660046" cy="5107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探索规律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左大括号 23"/>
          <p:cNvSpPr/>
          <p:nvPr/>
        </p:nvSpPr>
        <p:spPr bwMode="auto">
          <a:xfrm>
            <a:off x="3803913" y="571111"/>
            <a:ext cx="174977" cy="995957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  <p:bldP spid="12" grpId="0" animBg="1"/>
      <p:bldP spid="13" grpId="0" bldLvl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95560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填表。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689361" y="1478826"/>
              <a:ext cx="6624735" cy="20772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24947"/>
                    <a:gridCol w="1324947"/>
                    <a:gridCol w="1324947"/>
                    <a:gridCol w="1324947"/>
                    <a:gridCol w="1324947"/>
                  </a:tblGrid>
                  <a:tr h="6923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被除数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9243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除数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9243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商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𝟐𝟏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 panose="02040503050406030204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1689361" y="1478826"/>
              <a:ext cx="6624735" cy="20772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24947"/>
                    <a:gridCol w="1324947"/>
                    <a:gridCol w="1324947"/>
                    <a:gridCol w="1324947"/>
                    <a:gridCol w="1324947"/>
                  </a:tblGrid>
                  <a:tr h="6921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被除数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</a:tr>
                  <a:tr h="69278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除数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 altLang="en-US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  <a:tr h="69215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800" b="1" dirty="0">
                              <a:latin typeface="Times New Roman" panose="02020603050405020304" pitchFamily="18" charset="0"/>
                              <a:ea typeface="楷体" panose="02010609060101010101" charset="-122"/>
                              <a:cs typeface="Times New Roman" panose="02020603050405020304" pitchFamily="18" charset="0"/>
                            </a:rPr>
                            <a:t>商</a:t>
                          </a:r>
                          <a:endParaRPr lang="zh-CN" altLang="en-US" sz="2800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 altLang="en-US" b="1" dirty="0">
                            <a:latin typeface="Times New Roman" panose="02020603050405020304" pitchFamily="18" charset="0"/>
                            <a:ea typeface="楷体" panose="02010609060101010101" charset="-122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251520" y="3709294"/>
            <a:ext cx="2808312" cy="834615"/>
          </a:xfrm>
          <a:prstGeom prst="wedgeRoundRectCallout">
            <a:avLst>
              <a:gd name="adj1" fmla="val -38617"/>
              <a:gd name="adj2" fmla="val -11321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t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根据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被除数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除数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的关系填写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9370" y="3642712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被除数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除数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除数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被除数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；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被除数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除数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/>
          </a:p>
        </p:txBody>
      </p:sp>
      <p:pic>
        <p:nvPicPr>
          <p:cNvPr id="1030" name="Picture 6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1307" flipH="1">
            <a:off x="344368" y="2065157"/>
            <a:ext cx="1302453" cy="125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347863" y="2891339"/>
                <a:ext cx="513281" cy="616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3" y="2891339"/>
                <a:ext cx="513281" cy="616515"/>
              </a:xfrm>
              <a:prstGeom prst="rect">
                <a:avLst/>
              </a:prstGeom>
              <a:blipFill rotWithShape="1">
                <a:blip r:embed="rId4"/>
                <a:stretch>
                  <a:fillRect l="-28" t="-30" r="67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674993" y="1526970"/>
                <a:ext cx="51328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993" y="1526970"/>
                <a:ext cx="513281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24" t="-70" r="63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6062773" y="1521840"/>
                <a:ext cx="513281" cy="616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2773" y="1521840"/>
                <a:ext cx="513281" cy="616515"/>
              </a:xfrm>
              <a:prstGeom prst="rect">
                <a:avLst/>
              </a:prstGeom>
              <a:blipFill rotWithShape="1">
                <a:blip r:embed="rId6"/>
                <a:stretch>
                  <a:fillRect l="-83" t="-62" r="123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527720" y="228338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3" grpId="0"/>
      <p:bldP spid="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399060" y="1921888"/>
            <a:ext cx="1847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1424055" y="483518"/>
            <a:ext cx="451277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你打算怎样排列这些分数？</a:t>
            </a:r>
            <a:endParaRPr lang="en-US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490579" y="1131590"/>
                <a:ext cx="677121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/>
                  <a:t>……</a:t>
                </a:r>
                <a:endParaRPr lang="zh-CN" altLang="en-US" sz="2800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579" y="1131590"/>
                <a:ext cx="677121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3" t="-3" r="7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2128240" y="4299942"/>
            <a:ext cx="41520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分子相同的分数排成一行</a:t>
            </a:r>
            <a:endParaRPr lang="en-US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791916" y="1923678"/>
                <a:ext cx="282474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……</a:t>
                </a:r>
                <a:endParaRPr lang="en-US" altLang="zh-CN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916" y="1923678"/>
                <a:ext cx="2824748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6" t="-37" r="3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791916" y="2606475"/>
                <a:ext cx="2922467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……</m:t>
                    </m:r>
                  </m:oMath>
                </a14:m>
                <a:endParaRPr lang="en-US" altLang="zh-CN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916" y="2606475"/>
                <a:ext cx="2922467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6" t="-61" r="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791916" y="3369235"/>
                <a:ext cx="300422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，</m:t>
                    </m:r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…</m:t>
                    </m:r>
                    <m:r>
                      <m:rPr>
                        <m:nor/>
                      </m:rPr>
                      <a:rPr lang="en-US" altLang="zh-CN" sz="2800" b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endParaRPr lang="en-US" altLang="zh-CN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916" y="3369235"/>
                <a:ext cx="3004220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5" t="-78" r="16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806839" y="3867894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          ……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  <p:bldP spid="2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7662" y="407727"/>
            <a:ext cx="1164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计算。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001449" y="930947"/>
                <a:ext cx="990976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charset="-122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49" y="930947"/>
                <a:ext cx="990976" cy="618374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43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471462" y="920709"/>
                <a:ext cx="112082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462" y="920709"/>
                <a:ext cx="1120820" cy="618311"/>
              </a:xfrm>
              <a:prstGeom prst="rect">
                <a:avLst/>
              </a:prstGeom>
              <a:blipFill rotWithShape="1">
                <a:blip r:embed="rId2"/>
                <a:stretch>
                  <a:fillRect l="-4" t="-96" r="8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271315" y="937584"/>
                <a:ext cx="990976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𝟏𝟎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315" y="937584"/>
                <a:ext cx="990976" cy="612796"/>
              </a:xfrm>
              <a:prstGeom prst="rect">
                <a:avLst/>
              </a:prstGeom>
              <a:blipFill rotWithShape="1">
                <a:blip r:embed="rId3"/>
                <a:stretch>
                  <a:fillRect l="-31" t="-53" r="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654143" y="937584"/>
                <a:ext cx="153439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143" y="937584"/>
                <a:ext cx="1534394" cy="612796"/>
              </a:xfrm>
              <a:prstGeom prst="rect">
                <a:avLst/>
              </a:prstGeom>
              <a:blipFill rotWithShape="1">
                <a:blip r:embed="rId4"/>
                <a:stretch>
                  <a:fillRect l="-7" t="-53" r="2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943218" y="2890823"/>
                <a:ext cx="99097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楷体" panose="02010609060101010101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218" y="2890823"/>
                <a:ext cx="990976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25" t="-49" r="6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471462" y="2919842"/>
                <a:ext cx="99097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𝟗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𝟐𝟎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𝟐𝟕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1462" y="2919842"/>
                <a:ext cx="990976" cy="612732"/>
              </a:xfrm>
              <a:prstGeom prst="rect">
                <a:avLst/>
              </a:prstGeom>
              <a:blipFill rotWithShape="1">
                <a:blip r:embed="rId6"/>
                <a:stretch>
                  <a:fillRect l="-4" t="-18" r="4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143074" y="2879713"/>
                <a:ext cx="112883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𝟏𝟗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74" y="2879713"/>
                <a:ext cx="1128834" cy="618374"/>
              </a:xfrm>
              <a:prstGeom prst="rect">
                <a:avLst/>
              </a:prstGeom>
              <a:blipFill rotWithShape="1">
                <a:blip r:embed="rId7"/>
                <a:stretch>
                  <a:fillRect l="-30" t="-101" r="12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724128" y="2914263"/>
                <a:ext cx="153439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𝟏𝟒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𝟐𝟖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914263"/>
                <a:ext cx="1534394" cy="618374"/>
              </a:xfrm>
              <a:prstGeom prst="rect">
                <a:avLst/>
              </a:prstGeom>
              <a:blipFill rotWithShape="1">
                <a:blip r:embed="rId8"/>
                <a:stretch>
                  <a:fillRect l="-16" t="-40" r="3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882826" y="1582902"/>
                <a:ext cx="136608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charset="-122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826" y="1582902"/>
                <a:ext cx="1366080" cy="618311"/>
              </a:xfrm>
              <a:prstGeom prst="rect">
                <a:avLst/>
              </a:prstGeom>
              <a:blipFill rotWithShape="1">
                <a:blip r:embed="rId9"/>
                <a:stretch>
                  <a:fillRect l="-13" t="-78" r="27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882826" y="2249907"/>
                <a:ext cx="81464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826" y="2249907"/>
                <a:ext cx="814647" cy="612732"/>
              </a:xfrm>
              <a:prstGeom prst="rect">
                <a:avLst/>
              </a:prstGeom>
              <a:blipFill rotWithShape="1">
                <a:blip r:embed="rId10"/>
                <a:stretch>
                  <a:fillRect l="-22" t="-17" r="1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356847" y="1582902"/>
                <a:ext cx="1358064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6847" y="1582902"/>
                <a:ext cx="1358064" cy="618311"/>
              </a:xfrm>
              <a:prstGeom prst="rect">
                <a:avLst/>
              </a:prstGeom>
              <a:blipFill rotWithShape="1">
                <a:blip r:embed="rId11"/>
                <a:stretch>
                  <a:fillRect l="-27" t="-78" r="12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356847" y="2230746"/>
                <a:ext cx="814647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𝟑𝟐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6847" y="2230746"/>
                <a:ext cx="814647" cy="618311"/>
              </a:xfrm>
              <a:prstGeom prst="rect">
                <a:avLst/>
              </a:prstGeom>
              <a:blipFill rotWithShape="1">
                <a:blip r:embed="rId12"/>
                <a:stretch>
                  <a:fillRect l="-44" t="-101" r="37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4006183" y="1549258"/>
                <a:ext cx="122020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𝟏𝟎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183" y="1549258"/>
                <a:ext cx="1220206" cy="618311"/>
              </a:xfrm>
              <a:prstGeom prst="rect">
                <a:avLst/>
              </a:prstGeom>
              <a:blipFill rotWithShape="1">
                <a:blip r:embed="rId13"/>
                <a:stretch>
                  <a:fillRect l="-49" t="-80" r="28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039564" y="2201213"/>
                <a:ext cx="676787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564" y="2201213"/>
                <a:ext cx="676787" cy="610936"/>
              </a:xfrm>
              <a:prstGeom prst="rect">
                <a:avLst/>
              </a:prstGeom>
              <a:blipFill rotWithShape="1">
                <a:blip r:embed="rId14"/>
                <a:stretch>
                  <a:fillRect l="-49" t="-50" r="30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5654143" y="1622587"/>
                <a:ext cx="1763624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𝟑𝟎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143" y="1622587"/>
                <a:ext cx="1763624" cy="612796"/>
              </a:xfrm>
              <a:prstGeom prst="rect">
                <a:avLst/>
              </a:prstGeom>
              <a:blipFill rotWithShape="1">
                <a:blip r:embed="rId15"/>
                <a:stretch>
                  <a:fillRect l="-6" t="-26" r="1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652120" y="2261538"/>
                <a:ext cx="67678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2261538"/>
                <a:ext cx="676787" cy="612732"/>
              </a:xfrm>
              <a:prstGeom prst="rect">
                <a:avLst/>
              </a:prstGeom>
              <a:blipFill rotWithShape="1">
                <a:blip r:embed="rId16"/>
                <a:stretch>
                  <a:fillRect l="-92" t="-49" r="73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760475" y="3555506"/>
                <a:ext cx="136608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𝟑𝟎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475" y="3555506"/>
                <a:ext cx="1366080" cy="612732"/>
              </a:xfrm>
              <a:prstGeom prst="rect">
                <a:avLst/>
              </a:prstGeom>
              <a:blipFill rotWithShape="1">
                <a:blip r:embed="rId17"/>
                <a:stretch>
                  <a:fillRect l="-28" t="-23" r="4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693422" y="4168238"/>
                <a:ext cx="814647" cy="610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22" y="4168238"/>
                <a:ext cx="814647" cy="610873"/>
              </a:xfrm>
              <a:prstGeom prst="rect">
                <a:avLst/>
              </a:prstGeom>
              <a:blipFill rotWithShape="1">
                <a:blip r:embed="rId18"/>
                <a:stretch>
                  <a:fillRect t="-16" r="7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379620" y="3532574"/>
                <a:ext cx="122020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𝟗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𝟐𝟕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620" y="3532574"/>
                <a:ext cx="1220206" cy="612732"/>
              </a:xfrm>
              <a:prstGeom prst="rect">
                <a:avLst/>
              </a:prstGeom>
              <a:blipFill rotWithShape="1">
                <a:blip r:embed="rId19"/>
                <a:stretch>
                  <a:fillRect l="-23" t="-11" r="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332008" y="4180112"/>
                <a:ext cx="67678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2008" y="4180112"/>
                <a:ext cx="676787" cy="612796"/>
              </a:xfrm>
              <a:prstGeom prst="rect">
                <a:avLst/>
              </a:prstGeom>
              <a:blipFill rotWithShape="1">
                <a:blip r:embed="rId20"/>
                <a:stretch>
                  <a:fillRect l="-43" t="-88" r="24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006183" y="3561801"/>
                <a:ext cx="135806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𝟏𝟗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6183" y="3561801"/>
                <a:ext cx="1358064" cy="618374"/>
              </a:xfrm>
              <a:prstGeom prst="rect">
                <a:avLst/>
              </a:prstGeom>
              <a:blipFill rotWithShape="1">
                <a:blip r:embed="rId21"/>
                <a:stretch>
                  <a:fillRect l="-44" t="-14" r="30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003620" y="4234357"/>
                <a:ext cx="8392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1" i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3620" y="4234357"/>
                <a:ext cx="839204" cy="461665"/>
              </a:xfrm>
              <a:prstGeom prst="rect">
                <a:avLst/>
              </a:prstGeom>
              <a:blipFill rotWithShape="1">
                <a:blip r:embed="rId22"/>
                <a:stretch>
                  <a:fillRect l="-69" t="-38" r="37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539528" y="3509134"/>
                <a:ext cx="1763624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𝟏𝟒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𝟐𝟖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9528" y="3509134"/>
                <a:ext cx="1763624" cy="618374"/>
              </a:xfrm>
              <a:prstGeom prst="rect">
                <a:avLst/>
              </a:prstGeom>
              <a:blipFill rotWithShape="1">
                <a:blip r:embed="rId23"/>
                <a:stretch>
                  <a:fillRect l="-24" t="-20" r="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5479389" y="4180175"/>
                <a:ext cx="676787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charset="-122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charset="-122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9389" y="4180175"/>
                <a:ext cx="676787" cy="610936"/>
              </a:xfrm>
              <a:prstGeom prst="rect">
                <a:avLst/>
              </a:prstGeom>
              <a:blipFill rotWithShape="1">
                <a:blip r:embed="rId24"/>
                <a:stretch>
                  <a:fillRect l="-90" t="-99" r="7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0592" y="6742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83990" y="674266"/>
                <a:ext cx="7088410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袋牛奶重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kg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，平均每袋牛奶重多少千克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990" y="674266"/>
                <a:ext cx="708841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" t="-74" r="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矩形 28"/>
          <p:cNvSpPr/>
          <p:nvPr/>
        </p:nvSpPr>
        <p:spPr>
          <a:xfrm>
            <a:off x="764359" y="1813315"/>
            <a:ext cx="131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圆角矩形 29"/>
              <p:cNvSpPr/>
              <p:nvPr/>
            </p:nvSpPr>
            <p:spPr>
              <a:xfrm>
                <a:off x="1905387" y="1767666"/>
                <a:ext cx="2722807" cy="822171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袋牛奶重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kg</a:t>
                </a:r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圆角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387" y="1767666"/>
                <a:ext cx="2722807" cy="822171"/>
              </a:xfrm>
              <a:prstGeom prst="roundRect">
                <a:avLst/>
              </a:prstGeom>
              <a:blipFill rotWithShape="1">
                <a:blip r:embed="rId3"/>
                <a:stretch>
                  <a:fillRect l="-14" t="-56" r="12" b="3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圆角矩形 30"/>
          <p:cNvSpPr/>
          <p:nvPr/>
        </p:nvSpPr>
        <p:spPr>
          <a:xfrm>
            <a:off x="5292081" y="1717358"/>
            <a:ext cx="1369607" cy="8454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求其中的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7219007" y="1665244"/>
            <a:ext cx="1362900" cy="8742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用除法计算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628195" y="2102386"/>
            <a:ext cx="543724" cy="166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6665484" y="2101272"/>
            <a:ext cx="543724" cy="1549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58845" y="2998957"/>
            <a:ext cx="840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2008385" y="3084073"/>
                <a:ext cx="103483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400" b="0" i="0" smtClean="0">
                              <a:latin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4</m:t>
                      </m:r>
                      <m:r>
                        <a:rPr lang="en-US" altLang="zh-CN" sz="2400" b="0" i="0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385" y="3084073"/>
                <a:ext cx="1034834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50" t="-65" r="29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915816" y="3134049"/>
                <a:ext cx="120981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134049"/>
                <a:ext cx="1209818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44" t="-45" r="3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4126253" y="3166438"/>
                <a:ext cx="773804" cy="7114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i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6253" y="3166438"/>
                <a:ext cx="773804" cy="711477"/>
              </a:xfrm>
              <a:prstGeom prst="rect">
                <a:avLst/>
              </a:prstGeom>
              <a:blipFill rotWithShape="1">
                <a:blip r:embed="rId6"/>
                <a:stretch>
                  <a:fillRect l="-3" t="-46" r="51" b="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矩形 38"/>
          <p:cNvSpPr/>
          <p:nvPr/>
        </p:nvSpPr>
        <p:spPr>
          <a:xfrm>
            <a:off x="4342323" y="3252295"/>
            <a:ext cx="1659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（千克）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1015404" y="4124043"/>
                <a:ext cx="459065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答：平均每袋牛奶重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 pitchFamily="18" charset="0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千克。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404" y="4124043"/>
                <a:ext cx="4590652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1" t="-49" r="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云形标注 12"/>
          <p:cNvSpPr/>
          <p:nvPr/>
        </p:nvSpPr>
        <p:spPr>
          <a:xfrm>
            <a:off x="5076057" y="2116305"/>
            <a:ext cx="3904504" cy="1583038"/>
          </a:xfrm>
          <a:prstGeom prst="cloudCallout">
            <a:avLst>
              <a:gd name="adj1" fmla="val -62065"/>
              <a:gd name="adj2" fmla="val 331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63842" y="513662"/>
                <a:ext cx="7968598" cy="1145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1m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森林每天约吸收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9g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二氧化碳，相当于每人每天呼出的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。每人每天约呼出多少克二氧化碳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 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42" y="513662"/>
                <a:ext cx="7968598" cy="1145570"/>
              </a:xfrm>
              <a:prstGeom prst="rect">
                <a:avLst/>
              </a:prstGeom>
              <a:blipFill rotWithShape="1">
                <a:blip r:embed="rId1"/>
                <a:stretch>
                  <a:fillRect l="-7" t="-3820" r="7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流程图: 可选过程 3"/>
              <p:cNvSpPr/>
              <p:nvPr/>
            </p:nvSpPr>
            <p:spPr>
              <a:xfrm>
                <a:off x="5292080" y="2116305"/>
                <a:ext cx="3688481" cy="1607573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每人每天呼出的二氧化碳数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𝟏𝟎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1m</a:t>
                </a:r>
                <a:r>
                  <a:rPr lang="en-US" altLang="zh-CN" sz="2400" b="1" baseline="30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森林每天约吸收的二氧化碳数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流程图: 可选过程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116305"/>
                <a:ext cx="3688481" cy="1607573"/>
              </a:xfrm>
              <a:prstGeom prst="flowChartAlternateProcess">
                <a:avLst/>
              </a:prstGeom>
              <a:blipFill rotWithShape="1">
                <a:blip r:embed="rId2"/>
                <a:stretch>
                  <a:fillRect l="-17" t="-30" r="11" b="15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079" y="2503743"/>
            <a:ext cx="1262220" cy="131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55601" y="4146273"/>
            <a:ext cx="55249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每人每天约呼出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克二氧化碳。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3842" y="1669718"/>
            <a:ext cx="669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821055" y="2189920"/>
                <a:ext cx="140134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9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055" y="2189920"/>
                <a:ext cx="1401346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36" t="-62" r="29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136854" y="2722196"/>
                <a:ext cx="167065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9÷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6854" y="2722196"/>
                <a:ext cx="1670650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5" t="-82" r="3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2141968" y="3442176"/>
            <a:ext cx="171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9×10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7305" y="4154807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90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75656" y="1669718"/>
            <a:ext cx="55446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设每人每天约呼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出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二氧化碳。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411510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解答下面各题。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41377" y="920272"/>
                <a:ext cx="8181947" cy="11392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⑴地球上现存的裸子植物有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850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种，我国占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。我国现有裸子植物多少种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77" y="920272"/>
                <a:ext cx="8181947" cy="1139286"/>
              </a:xfrm>
              <a:prstGeom prst="rect">
                <a:avLst/>
              </a:prstGeom>
              <a:blipFill rotWithShape="1">
                <a:blip r:embed="rId1"/>
                <a:stretch>
                  <a:fillRect t="-14" r="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48692" y="2059558"/>
                <a:ext cx="8099771" cy="11392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⑵我国现有裸子植物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250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种，占整个地球现存裸子植物的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𝟏𝟕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。地球上现存裸子植物有多少种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92" y="2059558"/>
                <a:ext cx="8099771" cy="1139286"/>
              </a:xfrm>
              <a:prstGeom prst="rect">
                <a:avLst/>
              </a:prstGeom>
              <a:blipFill rotWithShape="1">
                <a:blip r:embed="rId2"/>
                <a:stretch>
                  <a:fillRect l="-4" t="-22" r="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842122" y="3314746"/>
                <a:ext cx="1745991" cy="7193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850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𝟏𝟕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2122" y="3314746"/>
                <a:ext cx="1745991" cy="719364"/>
              </a:xfrm>
              <a:prstGeom prst="rect">
                <a:avLst/>
              </a:prstGeom>
              <a:blipFill rotWithShape="1">
                <a:blip r:embed="rId3"/>
                <a:stretch>
                  <a:fillRect l="-28" t="-6" r="14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499299" y="3407335"/>
            <a:ext cx="1278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250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0319" y="3366271"/>
            <a:ext cx="1709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16027" y="3393394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87859" y="4139046"/>
            <a:ext cx="5021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答：我国现有裸子植物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250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种。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1" name="WordArt 16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4392" y="483518"/>
            <a:ext cx="17094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22717" y="1182090"/>
            <a:ext cx="6413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051349" y="2076128"/>
            <a:ext cx="3625107" cy="1647750"/>
          </a:xfrm>
          <a:prstGeom prst="cloudCallout">
            <a:avLst>
              <a:gd name="adj1" fmla="val -52711"/>
              <a:gd name="adj2" fmla="val -1608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流程图: 可选过程 11"/>
              <p:cNvSpPr/>
              <p:nvPr/>
            </p:nvSpPr>
            <p:spPr>
              <a:xfrm>
                <a:off x="5376704" y="2392776"/>
                <a:ext cx="3059832" cy="984678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整个地球现存裸子植物种</a:t>
                </a:r>
                <a14:m>
                  <m:oMath xmlns:m="http://schemas.openxmlformats.org/officeDocument/2006/math">
                    <m:r>
                      <a:rPr lang="zh-CN" altLang="en-US" sz="2400" b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charset="-122"/>
                      </a:rPr>
                      <m:t>数</m:t>
                    </m:r>
                    <m:r>
                      <a:rPr lang="en-US" altLang="zh-CN" sz="24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𝟏𝟕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我国现有裸子植物种</a:t>
                </a:r>
                <a14:m>
                  <m:oMath xmlns:m="http://schemas.openxmlformats.org/officeDocument/2006/math">
                    <m:r>
                      <a:rPr lang="zh-CN" altLang="en-US" sz="2400" b="1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charset="-122"/>
                      </a:rPr>
                      <m:t>数</m:t>
                    </m:r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流程图: 可选过程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704" y="2392776"/>
                <a:ext cx="3059832" cy="984678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5" t="-14584" r="18" b="-1458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2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37591" y="1820790"/>
            <a:ext cx="1322516" cy="124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68787" y="4242199"/>
            <a:ext cx="550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地球上现存裸子植物有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850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种。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738225" y="1729325"/>
                <a:ext cx="1763624" cy="7193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250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8225" y="1729325"/>
                <a:ext cx="1763624" cy="719364"/>
              </a:xfrm>
              <a:prstGeom prst="rect">
                <a:avLst/>
              </a:prstGeom>
              <a:blipFill rotWithShape="1">
                <a:blip r:embed="rId3"/>
                <a:stretch>
                  <a:fillRect l="-13" t="-31" r="26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890205" y="2272103"/>
                <a:ext cx="2032929" cy="7193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250÷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205" y="2272103"/>
                <a:ext cx="2032929" cy="719364"/>
              </a:xfrm>
              <a:prstGeom prst="rect">
                <a:avLst/>
              </a:prstGeom>
              <a:blipFill rotWithShape="1">
                <a:blip r:embed="rId4"/>
                <a:stretch>
                  <a:fillRect l="-22" t="-10" r="5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895319" y="2992083"/>
                <a:ext cx="203292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319" y="2992083"/>
                <a:ext cx="2032929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24" t="-84" r="7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940656" y="3704714"/>
            <a:ext cx="1358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850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70936" y="1217523"/>
            <a:ext cx="5242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设地球上现存裸子植物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种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2378</Words>
  <Application>WPS 演示</Application>
  <PresentationFormat>全屏显示(16:9)</PresentationFormat>
  <Paragraphs>324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Times New Roman</vt:lpstr>
      <vt:lpstr>Cambria Math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254</cp:revision>
  <dcterms:created xsi:type="dcterms:W3CDTF">2018-09-11T05:46:00Z</dcterms:created>
  <dcterms:modified xsi:type="dcterms:W3CDTF">2023-08-29T01:02:21Z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3641A60AA36741ABB7D52957D94A986F_12</vt:lpwstr>
  </property>
</Properties>
</file>