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</p:sldMasterIdLst>
  <p:notesMasterIdLst>
    <p:notesMasterId r:id="rId11"/>
  </p:notesMasterIdLst>
  <p:sldIdLst>
    <p:sldId id="256" r:id="rId4"/>
    <p:sldId id="308" r:id="rId5"/>
    <p:sldId id="310" r:id="rId6"/>
    <p:sldId id="311" r:id="rId7"/>
    <p:sldId id="312" r:id="rId8"/>
    <p:sldId id="313" r:id="rId9"/>
    <p:sldId id="340" r:id="rId10"/>
    <p:sldId id="341" r:id="rId12"/>
    <p:sldId id="342" r:id="rId13"/>
    <p:sldId id="317" r:id="rId14"/>
    <p:sldId id="318" r:id="rId15"/>
    <p:sldId id="319" r:id="rId16"/>
    <p:sldId id="349" r:id="rId17"/>
    <p:sldId id="345" r:id="rId18"/>
    <p:sldId id="346" r:id="rId19"/>
    <p:sldId id="348" r:id="rId20"/>
    <p:sldId id="271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108" y="-17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9E3FC42-76FE-4373-82D6-ADD6699A7348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8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/>
          <a:lstStyle/>
          <a:p>
            <a:pPr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C3CB2AC-C515-4EE4-971C-3B2AB2BB30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597C5F1-D7B2-4749-A0A9-C2FF1697B5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724453D-7EB7-4F02-B697-6B946D1CCD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4.png"/><Relationship Id="rId38" Type="http://schemas.openxmlformats.org/officeDocument/2006/relationships/slide" Target="../slides/slide1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buNone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组合图形的面积</a:t>
            </a:r>
            <a:endParaRPr lang="en-US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37928" y="1466626"/>
            <a:ext cx="606319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6600" b="1" dirty="0">
                <a:solidFill>
                  <a:srgbClr val="000000"/>
                </a:solidFill>
                <a:ea typeface="宋体" panose="02010600030101010101" pitchFamily="2" charset="-122"/>
              </a:rPr>
              <a:t>组合图形的面积</a:t>
            </a:r>
            <a:endParaRPr lang="en-US" altLang="en-US" sz="6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996" y="771550"/>
            <a:ext cx="2800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矩形 33"/>
          <p:cNvSpPr>
            <a:spLocks noChangeArrowheads="1"/>
          </p:cNvSpPr>
          <p:nvPr/>
        </p:nvSpPr>
        <p:spPr bwMode="auto">
          <a:xfrm>
            <a:off x="1035906" y="818256"/>
            <a:ext cx="4248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求右图涂色部分的面积。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>
            <a:spLocks noChangeArrowheads="1"/>
          </p:cNvSpPr>
          <p:nvPr/>
        </p:nvSpPr>
        <p:spPr bwMode="auto">
          <a:xfrm>
            <a:off x="354320" y="2751175"/>
            <a:ext cx="1825850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>
            <a:spLocks noChangeArrowheads="1"/>
          </p:cNvSpPr>
          <p:nvPr/>
        </p:nvSpPr>
        <p:spPr bwMode="auto">
          <a:xfrm>
            <a:off x="2851954" y="2301471"/>
            <a:ext cx="2152125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>
            <a:spLocks noChangeArrowheads="1"/>
          </p:cNvSpPr>
          <p:nvPr/>
        </p:nvSpPr>
        <p:spPr bwMode="auto">
          <a:xfrm>
            <a:off x="2630949" y="3307181"/>
            <a:ext cx="2489882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>
            <a:spLocks noChangeArrowheads="1"/>
          </p:cNvSpPr>
          <p:nvPr/>
        </p:nvSpPr>
        <p:spPr bwMode="auto">
          <a:xfrm>
            <a:off x="6046192" y="2798672"/>
            <a:ext cx="2868218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涂色部分的面积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195513" y="2957709"/>
            <a:ext cx="485775" cy="216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483479" y="2957709"/>
            <a:ext cx="485775" cy="216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11560" y="3335012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5140758" y="2342536"/>
            <a:ext cx="287338" cy="1515642"/>
          </a:xfrm>
          <a:prstGeom prst="rightBrac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132400" y="3998879"/>
            <a:ext cx="1711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=ah÷2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>
                <a:spLocks noChangeArrowheads="1"/>
              </p:cNvSpPr>
              <p:nvPr/>
            </p:nvSpPr>
            <p:spPr bwMode="auto">
              <a:xfrm>
                <a:off x="6423171" y="3259837"/>
                <a:ext cx="2037261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S</a:t>
                </a:r>
                <a:r>
                  <a:rPr lang="en-US" altLang="zh-CN" sz="2800" b="1" baseline="-25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S</a:t>
                </a:r>
                <a:r>
                  <a:rPr lang="en-US" altLang="zh-CN" sz="2800" b="1" baseline="-25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23171" y="3259837"/>
                <a:ext cx="2037261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7" t="-54" r="16" b="-108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5969254" y="1802917"/>
            <a:ext cx="1028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33"/>
          <p:cNvSpPr>
            <a:spLocks noChangeArrowheads="1"/>
          </p:cNvSpPr>
          <p:nvPr/>
        </p:nvSpPr>
        <p:spPr bwMode="auto">
          <a:xfrm>
            <a:off x="774475" y="1488251"/>
            <a:ext cx="1825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>
                <a:spLocks noChangeArrowheads="1"/>
              </p:cNvSpPr>
              <p:nvPr/>
            </p:nvSpPr>
            <p:spPr bwMode="auto">
              <a:xfrm>
                <a:off x="3337933" y="2745340"/>
                <a:ext cx="650129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S</a:t>
                </a:r>
                <a:r>
                  <a:rPr lang="en-US" altLang="zh-CN" sz="2800" b="1" baseline="-25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37933" y="2745340"/>
                <a:ext cx="650129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57" t="-33" r="40" b="-110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5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6" grpId="0"/>
      <p:bldP spid="5" grpId="0" animBg="1"/>
      <p:bldP spid="28" grpId="0"/>
      <p:bldP spid="29" grpId="0"/>
      <p:bldP spid="2" grpId="0"/>
      <p:bldP spid="24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55576" y="851643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63688" y="869980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19672" y="1446044"/>
            <a:ext cx="385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÷2=10÷2=5(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59633" y="2283718"/>
            <a:ext cx="2160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76401" y="2806938"/>
            <a:ext cx="29355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S=πr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=3.14×5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71302" y="3324623"/>
            <a:ext cx="3040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=78.5(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572001" y="2274931"/>
            <a:ext cx="24482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半圆的面积：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72001" y="2939902"/>
            <a:ext cx="3528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S÷2=78.5÷2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570932" y="3586233"/>
            <a:ext cx="30974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=39.25(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952" y="869980"/>
            <a:ext cx="2800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733210" y="1901347"/>
            <a:ext cx="1028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63399" y="2753440"/>
            <a:ext cx="3234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涂色部分的面积：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761813" y="3939902"/>
            <a:ext cx="65004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：涂色部分的面积是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18163" y="1102298"/>
            <a:ext cx="27663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三角形的面积：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983799" y="1068319"/>
            <a:ext cx="19441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S=d×r÷2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46360" y="1603111"/>
            <a:ext cx="19441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=10×5÷2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932505" y="2130661"/>
            <a:ext cx="2448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=25(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01505" y="2787419"/>
            <a:ext cx="1772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39.25-25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03841" y="3310639"/>
            <a:ext cx="31843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14.25(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851" y="897249"/>
            <a:ext cx="2800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544109" y="1928616"/>
            <a:ext cx="1028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15" grpId="0"/>
      <p:bldP spid="13" grpId="0"/>
      <p:bldP spid="16" grpId="0"/>
      <p:bldP spid="17" grpId="0"/>
      <p:bldP spid="18" grpId="0"/>
      <p:bldP spid="19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SX46.EPS" descr="id:214750714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83" y="1868287"/>
            <a:ext cx="1860634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001448" y="627534"/>
            <a:ext cx="759142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大、小两个正方形的边长分别是大、小两个圆的半径。阴影部分的面积是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平方厘米。求圆环的面积。</a:t>
            </a:r>
            <a:endParaRPr lang="zh-CN" altLang="en-US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03648" y="2012529"/>
            <a:ext cx="55233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圆环的面积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外圆面积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内圆面积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44302" y="2537589"/>
            <a:ext cx="2346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44301" y="3145067"/>
            <a:ext cx="61826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大圆半径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也就是大正方形的边长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4213" y="3975497"/>
            <a:ext cx="624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小圆半径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也就是小正方形的边长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5" name="矩形 3"/>
          <p:cNvSpPr>
            <a:spLocks noChangeArrowheads="1"/>
          </p:cNvSpPr>
          <p:nvPr/>
        </p:nvSpPr>
        <p:spPr bwMode="auto">
          <a:xfrm>
            <a:off x="8160599" y="233753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R</a:t>
            </a:r>
            <a:endParaRPr lang="zh-CN" altLang="en-US" sz="2400" dirty="0"/>
          </a:p>
        </p:txBody>
      </p:sp>
      <p:sp>
        <p:nvSpPr>
          <p:cNvPr id="28686" name="矩形 4"/>
          <p:cNvSpPr>
            <a:spLocks noChangeArrowheads="1"/>
          </p:cNvSpPr>
          <p:nvPr/>
        </p:nvSpPr>
        <p:spPr bwMode="auto">
          <a:xfrm>
            <a:off x="7546978" y="2799199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r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  <p:bldP spid="23" grpId="0"/>
      <p:bldP spid="2" grpId="0"/>
      <p:bldP spid="3" grpId="0"/>
      <p:bldP spid="28685" grpId="0"/>
      <p:bldP spid="286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SX46.EPS" descr="id:214750714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385" y="2563625"/>
            <a:ext cx="2169002" cy="192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35014" y="1026769"/>
            <a:ext cx="6500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大圆半径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也就是大正方形的边长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560" y="2110722"/>
            <a:ext cx="65527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小圆半径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也就是小正方形的边长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矩形 3"/>
          <p:cNvSpPr>
            <a:spLocks noChangeArrowheads="1"/>
          </p:cNvSpPr>
          <p:nvPr/>
        </p:nvSpPr>
        <p:spPr bwMode="auto">
          <a:xfrm>
            <a:off x="8224368" y="321056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R</a:t>
            </a:r>
            <a:endParaRPr lang="zh-CN" altLang="en-US" sz="2400" dirty="0"/>
          </a:p>
        </p:txBody>
      </p:sp>
      <p:sp>
        <p:nvSpPr>
          <p:cNvPr id="29704" name="矩形 4"/>
          <p:cNvSpPr>
            <a:spLocks noChangeArrowheads="1"/>
          </p:cNvSpPr>
          <p:nvPr/>
        </p:nvSpPr>
        <p:spPr bwMode="auto">
          <a:xfrm>
            <a:off x="7524245" y="370308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r</a:t>
            </a:r>
            <a:endParaRPr lang="zh-CN" altLang="en-US" sz="2400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58688" y="1565382"/>
            <a:ext cx="4453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可知：</a:t>
            </a: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大正方形的面积为</a:t>
            </a:r>
            <a:r>
              <a:rPr lang="en-US" altLang="zh-CN" sz="2800" b="1" i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58688" y="2633942"/>
            <a:ext cx="42739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可知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小正方形的面积为</a:t>
            </a:r>
            <a:r>
              <a:rPr lang="en-US" altLang="zh-CN" sz="2800" b="1" i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2600" y="3157162"/>
            <a:ext cx="51124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阴影部分的面积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91680" y="3703081"/>
            <a:ext cx="3297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-r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27584" y="987574"/>
            <a:ext cx="906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1922341" y="1656609"/>
            <a:ext cx="32830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7584" y="4054300"/>
            <a:ext cx="596106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圆环的面积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91817" y="1032758"/>
            <a:ext cx="55233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圆环的面积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外圆面积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内圆面积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1756819" y="2179829"/>
            <a:ext cx="3209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14×(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-r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1734046" y="2699924"/>
            <a:ext cx="2077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14×10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1756819" y="3223144"/>
            <a:ext cx="3209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SX46.EPS" descr="id:214750714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9" y="2171473"/>
            <a:ext cx="1860634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7928105" y="2640720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R</a:t>
            </a:r>
            <a:endParaRPr lang="zh-CN" altLang="en-US" sz="2400" dirty="0"/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7314484" y="3102385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latin typeface="华文新魏" panose="02010800040101010101" pitchFamily="2" charset="-122"/>
                <a:ea typeface="华文新魏" panose="02010800040101010101" pitchFamily="2" charset="-122"/>
              </a:rPr>
              <a:t>r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24" grpId="0"/>
      <p:bldP spid="14" grpId="0"/>
      <p:bldP spid="15" grpId="0"/>
      <p:bldP spid="25" grpId="0"/>
      <p:bldP spid="26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43"/>
          <p:cNvGrpSpPr/>
          <p:nvPr/>
        </p:nvGrpSpPr>
        <p:grpSpPr bwMode="auto">
          <a:xfrm>
            <a:off x="1678441" y="1391106"/>
            <a:ext cx="2513942" cy="2468185"/>
            <a:chOff x="1655" y="1298"/>
            <a:chExt cx="2784" cy="2758"/>
          </a:xfrm>
        </p:grpSpPr>
        <p:grpSp>
          <p:nvGrpSpPr>
            <p:cNvPr id="51203" name="Group 40"/>
            <p:cNvGrpSpPr/>
            <p:nvPr/>
          </p:nvGrpSpPr>
          <p:grpSpPr bwMode="auto">
            <a:xfrm>
              <a:off x="1655" y="1298"/>
              <a:ext cx="1996" cy="1998"/>
              <a:chOff x="2880" y="1661"/>
              <a:chExt cx="1996" cy="1998"/>
            </a:xfrm>
          </p:grpSpPr>
          <p:sp>
            <p:nvSpPr>
              <p:cNvPr id="51204" name="Rectangle 10"/>
              <p:cNvSpPr>
                <a:spLocks noChangeArrowheads="1"/>
              </p:cNvSpPr>
              <p:nvPr/>
            </p:nvSpPr>
            <p:spPr bwMode="auto">
              <a:xfrm>
                <a:off x="2880" y="1661"/>
                <a:ext cx="1996" cy="199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05" name="Arc 12"/>
              <p:cNvSpPr>
                <a:spLocks noChangeArrowheads="1"/>
              </p:cNvSpPr>
              <p:nvPr/>
            </p:nvSpPr>
            <p:spPr bwMode="auto">
              <a:xfrm>
                <a:off x="2880" y="1663"/>
                <a:ext cx="1994" cy="1996"/>
              </a:xfrm>
              <a:custGeom>
                <a:avLst/>
                <a:gdLst>
                  <a:gd name="T0" fmla="*/ -1 w 21583"/>
                  <a:gd name="T1" fmla="*/ 0 h 21600"/>
                  <a:gd name="T2" fmla="*/ 21582 w 21583"/>
                  <a:gd name="T3" fmla="*/ 20735 h 21600"/>
                  <a:gd name="T4" fmla="*/ -1 w 21583"/>
                  <a:gd name="T5" fmla="*/ 0 h 21600"/>
                  <a:gd name="T6" fmla="*/ 21582 w 21583"/>
                  <a:gd name="T7" fmla="*/ 20735 h 21600"/>
                  <a:gd name="T8" fmla="*/ 0 w 21583"/>
                  <a:gd name="T9" fmla="*/ 21600 h 21600"/>
                  <a:gd name="T10" fmla="*/ -1 w 21583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83" h="21600" fill="none">
                    <a:moveTo>
                      <a:pt x="-1" y="0"/>
                    </a:moveTo>
                    <a:cubicBezTo>
                      <a:pt x="11592" y="0"/>
                      <a:pt x="21118" y="9151"/>
                      <a:pt x="21582" y="20735"/>
                    </a:cubicBezTo>
                  </a:path>
                  <a:path w="21583" h="21600" stroke="0">
                    <a:moveTo>
                      <a:pt x="-1" y="0"/>
                    </a:moveTo>
                    <a:cubicBezTo>
                      <a:pt x="11592" y="0"/>
                      <a:pt x="21118" y="9151"/>
                      <a:pt x="21582" y="20735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06" name="Arc 13"/>
              <p:cNvSpPr>
                <a:spLocks noChangeArrowheads="1"/>
              </p:cNvSpPr>
              <p:nvPr/>
            </p:nvSpPr>
            <p:spPr bwMode="auto">
              <a:xfrm rot="10800000">
                <a:off x="2880" y="1661"/>
                <a:ext cx="1996" cy="1992"/>
              </a:xfrm>
              <a:custGeom>
                <a:avLst/>
                <a:gdLst>
                  <a:gd name="T0" fmla="*/ 1371 w 21600"/>
                  <a:gd name="T1" fmla="*/ -1 h 21556"/>
                  <a:gd name="T2" fmla="*/ 21600 w 21600"/>
                  <a:gd name="T3" fmla="*/ 21556 h 21556"/>
                  <a:gd name="T4" fmla="*/ 1371 w 21600"/>
                  <a:gd name="T5" fmla="*/ -1 h 21556"/>
                  <a:gd name="T6" fmla="*/ 21600 w 21600"/>
                  <a:gd name="T7" fmla="*/ 21556 h 21556"/>
                  <a:gd name="T8" fmla="*/ 0 w 21600"/>
                  <a:gd name="T9" fmla="*/ 21556 h 21556"/>
                  <a:gd name="T10" fmla="*/ 1371 w 21600"/>
                  <a:gd name="T11" fmla="*/ -1 h 2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556" fill="none">
                    <a:moveTo>
                      <a:pt x="1371" y="-1"/>
                    </a:moveTo>
                    <a:cubicBezTo>
                      <a:pt x="12745" y="722"/>
                      <a:pt x="21600" y="10158"/>
                      <a:pt x="21600" y="21556"/>
                    </a:cubicBezTo>
                  </a:path>
                  <a:path w="21600" h="21556" stroke="0">
                    <a:moveTo>
                      <a:pt x="1371" y="-1"/>
                    </a:moveTo>
                    <a:cubicBezTo>
                      <a:pt x="12745" y="722"/>
                      <a:pt x="21600" y="10158"/>
                      <a:pt x="21600" y="21556"/>
                    </a:cubicBezTo>
                    <a:lnTo>
                      <a:pt x="0" y="21556"/>
                    </a:lnTo>
                    <a:lnTo>
                      <a:pt x="1371" y="-1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07" name="Line 14"/>
              <p:cNvSpPr>
                <a:spLocks noChangeShapeType="1"/>
              </p:cNvSpPr>
              <p:nvPr/>
            </p:nvSpPr>
            <p:spPr bwMode="auto">
              <a:xfrm>
                <a:off x="2880" y="1661"/>
                <a:ext cx="635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08" name="Line 15"/>
              <p:cNvSpPr>
                <a:spLocks noChangeShapeType="1"/>
              </p:cNvSpPr>
              <p:nvPr/>
            </p:nvSpPr>
            <p:spPr bwMode="auto">
              <a:xfrm>
                <a:off x="2880" y="1706"/>
                <a:ext cx="862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09" name="Line 16"/>
              <p:cNvSpPr>
                <a:spLocks noChangeShapeType="1"/>
              </p:cNvSpPr>
              <p:nvPr/>
            </p:nvSpPr>
            <p:spPr bwMode="auto">
              <a:xfrm>
                <a:off x="2880" y="1752"/>
                <a:ext cx="1043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0" name="Line 17"/>
              <p:cNvSpPr>
                <a:spLocks noChangeShapeType="1"/>
              </p:cNvSpPr>
              <p:nvPr/>
            </p:nvSpPr>
            <p:spPr bwMode="auto">
              <a:xfrm>
                <a:off x="2880" y="1797"/>
                <a:ext cx="1179" cy="2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1" name="Line 18"/>
              <p:cNvSpPr>
                <a:spLocks noChangeShapeType="1"/>
              </p:cNvSpPr>
              <p:nvPr/>
            </p:nvSpPr>
            <p:spPr bwMode="auto">
              <a:xfrm>
                <a:off x="2880" y="1842"/>
                <a:ext cx="1315" cy="3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2" name="Line 19"/>
              <p:cNvSpPr>
                <a:spLocks noChangeShapeType="1"/>
              </p:cNvSpPr>
              <p:nvPr/>
            </p:nvSpPr>
            <p:spPr bwMode="auto">
              <a:xfrm>
                <a:off x="2880" y="1888"/>
                <a:ext cx="1406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3" name="Line 20"/>
              <p:cNvSpPr>
                <a:spLocks noChangeShapeType="1"/>
              </p:cNvSpPr>
              <p:nvPr/>
            </p:nvSpPr>
            <p:spPr bwMode="auto">
              <a:xfrm>
                <a:off x="2880" y="1979"/>
                <a:ext cx="1497" cy="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4" name="Line 21"/>
              <p:cNvSpPr>
                <a:spLocks noChangeShapeType="1"/>
              </p:cNvSpPr>
              <p:nvPr/>
            </p:nvSpPr>
            <p:spPr bwMode="auto">
              <a:xfrm>
                <a:off x="2925" y="2069"/>
                <a:ext cx="1543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5" name="Line 22"/>
              <p:cNvSpPr>
                <a:spLocks noChangeShapeType="1"/>
              </p:cNvSpPr>
              <p:nvPr/>
            </p:nvSpPr>
            <p:spPr bwMode="auto">
              <a:xfrm>
                <a:off x="2925" y="2160"/>
                <a:ext cx="1588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6" name="Line 23"/>
              <p:cNvSpPr>
                <a:spLocks noChangeShapeType="1"/>
              </p:cNvSpPr>
              <p:nvPr/>
            </p:nvSpPr>
            <p:spPr bwMode="auto">
              <a:xfrm>
                <a:off x="2971" y="2251"/>
                <a:ext cx="1587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7" name="Line 24"/>
              <p:cNvSpPr>
                <a:spLocks noChangeShapeType="1"/>
              </p:cNvSpPr>
              <p:nvPr/>
            </p:nvSpPr>
            <p:spPr bwMode="auto">
              <a:xfrm>
                <a:off x="3016" y="2341"/>
                <a:ext cx="1588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8" name="Line 25"/>
              <p:cNvSpPr>
                <a:spLocks noChangeShapeType="1"/>
              </p:cNvSpPr>
              <p:nvPr/>
            </p:nvSpPr>
            <p:spPr bwMode="auto">
              <a:xfrm>
                <a:off x="3061" y="2432"/>
                <a:ext cx="1633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19" name="Line 26"/>
              <p:cNvSpPr>
                <a:spLocks noChangeShapeType="1"/>
              </p:cNvSpPr>
              <p:nvPr/>
            </p:nvSpPr>
            <p:spPr bwMode="auto">
              <a:xfrm>
                <a:off x="3107" y="2523"/>
                <a:ext cx="1587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0" name="Line 27"/>
              <p:cNvSpPr>
                <a:spLocks noChangeShapeType="1"/>
              </p:cNvSpPr>
              <p:nvPr/>
            </p:nvSpPr>
            <p:spPr bwMode="auto">
              <a:xfrm>
                <a:off x="3107" y="2614"/>
                <a:ext cx="1633" cy="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1" name="Line 28"/>
              <p:cNvSpPr>
                <a:spLocks noChangeShapeType="1"/>
              </p:cNvSpPr>
              <p:nvPr/>
            </p:nvSpPr>
            <p:spPr bwMode="auto">
              <a:xfrm>
                <a:off x="3152" y="2704"/>
                <a:ext cx="1633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2" name="Line 29"/>
              <p:cNvSpPr>
                <a:spLocks noChangeShapeType="1"/>
              </p:cNvSpPr>
              <p:nvPr/>
            </p:nvSpPr>
            <p:spPr bwMode="auto">
              <a:xfrm>
                <a:off x="3198" y="2795"/>
                <a:ext cx="1632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3" name="Line 30"/>
              <p:cNvSpPr>
                <a:spLocks noChangeShapeType="1"/>
              </p:cNvSpPr>
              <p:nvPr/>
            </p:nvSpPr>
            <p:spPr bwMode="auto">
              <a:xfrm>
                <a:off x="3288" y="2886"/>
                <a:ext cx="1542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4" name="Line 31"/>
              <p:cNvSpPr>
                <a:spLocks noChangeShapeType="1"/>
              </p:cNvSpPr>
              <p:nvPr/>
            </p:nvSpPr>
            <p:spPr bwMode="auto">
              <a:xfrm>
                <a:off x="3379" y="2976"/>
                <a:ext cx="1451" cy="2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5" name="Line 32"/>
              <p:cNvSpPr>
                <a:spLocks noChangeShapeType="1"/>
              </p:cNvSpPr>
              <p:nvPr/>
            </p:nvSpPr>
            <p:spPr bwMode="auto">
              <a:xfrm>
                <a:off x="3470" y="3067"/>
                <a:ext cx="136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6" name="Line 33"/>
              <p:cNvSpPr>
                <a:spLocks noChangeShapeType="1"/>
              </p:cNvSpPr>
              <p:nvPr/>
            </p:nvSpPr>
            <p:spPr bwMode="auto">
              <a:xfrm>
                <a:off x="3560" y="3158"/>
                <a:ext cx="1316" cy="1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7" name="Line 34"/>
              <p:cNvSpPr>
                <a:spLocks noChangeShapeType="1"/>
              </p:cNvSpPr>
              <p:nvPr/>
            </p:nvSpPr>
            <p:spPr bwMode="auto">
              <a:xfrm>
                <a:off x="3651" y="3249"/>
                <a:ext cx="1179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8" name="Line 35"/>
              <p:cNvSpPr>
                <a:spLocks noChangeShapeType="1"/>
              </p:cNvSpPr>
              <p:nvPr/>
            </p:nvSpPr>
            <p:spPr bwMode="auto">
              <a:xfrm>
                <a:off x="3787" y="3339"/>
                <a:ext cx="1043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29" name="Line 36"/>
              <p:cNvSpPr>
                <a:spLocks noChangeShapeType="1"/>
              </p:cNvSpPr>
              <p:nvPr/>
            </p:nvSpPr>
            <p:spPr bwMode="auto">
              <a:xfrm>
                <a:off x="3923" y="3430"/>
                <a:ext cx="953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0" name="Line 37"/>
              <p:cNvSpPr>
                <a:spLocks noChangeShapeType="1"/>
              </p:cNvSpPr>
              <p:nvPr/>
            </p:nvSpPr>
            <p:spPr bwMode="auto">
              <a:xfrm>
                <a:off x="4105" y="3521"/>
                <a:ext cx="77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1" name="Line 38"/>
              <p:cNvSpPr>
                <a:spLocks noChangeShapeType="1"/>
              </p:cNvSpPr>
              <p:nvPr/>
            </p:nvSpPr>
            <p:spPr bwMode="auto">
              <a:xfrm flipV="1">
                <a:off x="4391" y="3566"/>
                <a:ext cx="485" cy="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2" name="Line 39"/>
              <p:cNvSpPr>
                <a:spLocks noChangeShapeType="1"/>
              </p:cNvSpPr>
              <p:nvPr/>
            </p:nvSpPr>
            <p:spPr bwMode="auto">
              <a:xfrm>
                <a:off x="4513" y="3612"/>
                <a:ext cx="3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233" name="Text Box 41"/>
            <p:cNvSpPr txBox="1">
              <a:spLocks noChangeArrowheads="1"/>
            </p:cNvSpPr>
            <p:nvPr/>
          </p:nvSpPr>
          <p:spPr bwMode="auto">
            <a:xfrm>
              <a:off x="3638" y="2044"/>
              <a:ext cx="801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3cm</a:t>
              </a:r>
              <a:endPara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234" name="Text Box 42"/>
            <p:cNvSpPr txBox="1">
              <a:spLocks noChangeArrowheads="1"/>
            </p:cNvSpPr>
            <p:nvPr/>
          </p:nvSpPr>
          <p:spPr bwMode="auto">
            <a:xfrm>
              <a:off x="2381" y="3471"/>
              <a:ext cx="801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3cm</a:t>
              </a:r>
              <a:endPara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36" name="TextBox 3"/>
          <p:cNvSpPr txBox="1">
            <a:spLocks noChangeArrowheads="1"/>
          </p:cNvSpPr>
          <p:nvPr/>
        </p:nvSpPr>
        <p:spPr bwMode="auto">
          <a:xfrm>
            <a:off x="904294" y="339502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求阴影部分的面积？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01937" y="1303811"/>
            <a:ext cx="2095831" cy="19549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238" name="文本框 3"/>
          <p:cNvSpPr txBox="1">
            <a:spLocks noChangeArrowheads="1"/>
          </p:cNvSpPr>
          <p:nvPr/>
        </p:nvSpPr>
        <p:spPr bwMode="auto">
          <a:xfrm>
            <a:off x="4335041" y="1135942"/>
            <a:ext cx="278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阴影部分的面积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文本框 3"/>
              <p:cNvSpPr txBox="1">
                <a:spLocks noChangeArrowheads="1"/>
              </p:cNvSpPr>
              <p:nvPr/>
            </p:nvSpPr>
            <p:spPr bwMode="auto">
              <a:xfrm>
                <a:off x="4204080" y="2405943"/>
                <a:ext cx="4251152" cy="62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S=(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en-US" altLang="zh-CN" sz="2400" b="1" baseline="30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2)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04080" y="2405943"/>
                <a:ext cx="4251152" cy="624082"/>
              </a:xfrm>
              <a:prstGeom prst="rect">
                <a:avLst/>
              </a:prstGeom>
              <a:blipFill rotWithShape="1">
                <a:blip r:embed="rId1"/>
                <a:stretch>
                  <a:fillRect l="-9" t="-4974" r="5" b="7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文本框 3"/>
          <p:cNvSpPr txBox="1">
            <a:spLocks noChangeArrowheads="1"/>
          </p:cNvSpPr>
          <p:nvPr/>
        </p:nvSpPr>
        <p:spPr bwMode="auto">
          <a:xfrm>
            <a:off x="4335041" y="3995016"/>
            <a:ext cx="2045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=5.13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²）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文本框 3"/>
              <p:cNvSpPr txBox="1">
                <a:spLocks noChangeArrowheads="1"/>
              </p:cNvSpPr>
              <p:nvPr/>
            </p:nvSpPr>
            <p:spPr bwMode="auto">
              <a:xfrm>
                <a:off x="4451484" y="1619433"/>
                <a:ext cx="3756343" cy="62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三角形面积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51484" y="1619433"/>
                <a:ext cx="3756343" cy="624082"/>
              </a:xfrm>
              <a:prstGeom prst="rect">
                <a:avLst/>
              </a:prstGeom>
              <a:blipFill rotWithShape="1">
                <a:blip r:embed="rId2"/>
                <a:stretch>
                  <a:fillRect l="-4" t="-29" r="12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文本框 3"/>
          <p:cNvSpPr txBox="1">
            <a:spLocks noChangeArrowheads="1"/>
          </p:cNvSpPr>
          <p:nvPr/>
        </p:nvSpPr>
        <p:spPr bwMode="auto">
          <a:xfrm>
            <a:off x="4335041" y="2969647"/>
            <a:ext cx="333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=(0.785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9-9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3"/>
          <p:cNvSpPr txBox="1">
            <a:spLocks noChangeArrowheads="1"/>
          </p:cNvSpPr>
          <p:nvPr/>
        </p:nvSpPr>
        <p:spPr bwMode="auto">
          <a:xfrm>
            <a:off x="4335041" y="3526895"/>
            <a:ext cx="333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=(7.056-4.5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6" grpId="0"/>
      <p:bldP spid="51238" grpId="0"/>
      <p:bldP spid="40" grpId="0"/>
      <p:bldP spid="41" grpId="0"/>
      <p:bldP spid="42" grpId="0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3192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05170" y="1953109"/>
            <a:ext cx="6363174" cy="13630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求两个或两个以上组合图形的面积时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先要分清组合图形是由哪几个规则图形组成的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求出各个规则图形的面积后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再相加（减）即可。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05170" y="3465277"/>
            <a:ext cx="6363174" cy="9198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求不规则图形的面积时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可以考虑不规则图形是由哪几个规则图形组成的。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682" y="2963764"/>
            <a:ext cx="1872209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71600" y="2383705"/>
            <a:ext cx="4608512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圆的面积近似等于拼成的长方形的面积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圆的面积公式是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2267744" y="1219410"/>
            <a:ext cx="5040313" cy="576064"/>
          </a:xfrm>
          <a:prstGeom prst="wedgeRoundRectCallout">
            <a:avLst>
              <a:gd name="adj1" fmla="val -52565"/>
              <a:gd name="adj2" fmla="val 3307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你还记得圆的面积计算公式吗？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2838024">
            <a:off x="5967734" y="3860922"/>
            <a:ext cx="1687828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375958" y="3622171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 rot="18058100">
            <a:off x="6187122" y="4175921"/>
            <a:ext cx="792798" cy="360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 rot="18018853">
            <a:off x="6393047" y="3920397"/>
            <a:ext cx="978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 rot="2113891">
            <a:off x="6363820" y="3383126"/>
            <a:ext cx="8639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 rot="2051831">
            <a:off x="6932147" y="3593377"/>
            <a:ext cx="473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98" y="1172373"/>
            <a:ext cx="1224136" cy="114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17" grpId="0" animBg="1"/>
      <p:bldP spid="19" grpId="0"/>
      <p:bldP spid="20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400" y="1958939"/>
            <a:ext cx="2260704" cy="29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8"/>
          <p:cNvSpPr txBox="1">
            <a:spLocks noChangeArrowheads="1"/>
          </p:cNvSpPr>
          <p:nvPr/>
        </p:nvSpPr>
        <p:spPr bwMode="auto">
          <a:xfrm>
            <a:off x="1142442" y="891013"/>
            <a:ext cx="70589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学校阅览室的窗户上面是半圆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下面是正方形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如下图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。窗户的面积约是多少平方米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得数保留整数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弦形 8"/>
          <p:cNvSpPr/>
          <p:nvPr/>
        </p:nvSpPr>
        <p:spPr>
          <a:xfrm rot="5400000">
            <a:off x="3382907" y="2038912"/>
            <a:ext cx="1656183" cy="1670310"/>
          </a:xfrm>
          <a:prstGeom prst="chord">
            <a:avLst>
              <a:gd name="adj1" fmla="val 5397954"/>
              <a:gd name="adj2" fmla="val 16219552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3974" y="2986516"/>
            <a:ext cx="1653833" cy="150498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0850" y="1102480"/>
            <a:ext cx="899250" cy="962063"/>
            <a:chOff x="160850" y="1102480"/>
            <a:chExt cx="899250" cy="962063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60850" y="1102480"/>
              <a:ext cx="899250" cy="962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195761" y="1616654"/>
              <a:ext cx="864339" cy="4154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云形标注 14"/>
          <p:cNvSpPr/>
          <p:nvPr/>
        </p:nvSpPr>
        <p:spPr>
          <a:xfrm>
            <a:off x="6228184" y="1834388"/>
            <a:ext cx="2612346" cy="1324880"/>
          </a:xfrm>
          <a:prstGeom prst="cloudCallout">
            <a:avLst>
              <a:gd name="adj1" fmla="val -42853"/>
              <a:gd name="adj2" fmla="val 4788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7730" y="1958939"/>
            <a:ext cx="2396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窗户的面积是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个半圆与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个正方形面积的和。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10800000">
            <a:off x="5104147" y="3285214"/>
            <a:ext cx="492443" cy="662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9995" y="4519701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574" y="3160652"/>
            <a:ext cx="1281783" cy="179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" grpId="0" animBg="1"/>
      <p:bldP spid="6" grpId="0" animBg="1"/>
      <p:bldP spid="15" grpId="0" animBg="1"/>
      <p:bldP spid="16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753745" y="674072"/>
            <a:ext cx="1081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419226" y="1667095"/>
            <a:ext cx="212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 rot="21600000">
            <a:off x="3311215" y="1783448"/>
            <a:ext cx="720725" cy="290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84663" y="1633541"/>
            <a:ext cx="2303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0.6m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19939" y="2250824"/>
            <a:ext cx="19078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2195090" y="700465"/>
            <a:ext cx="3096989" cy="578882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先求半圆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03351" y="2676525"/>
            <a:ext cx="2628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419940" y="3202343"/>
            <a:ext cx="2123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3.14×0.6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419941" y="3598069"/>
            <a:ext cx="261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=3.14×0.36</a:t>
            </a:r>
            <a:endParaRPr lang="en-US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03351" y="4158740"/>
            <a:ext cx="2881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=1.1304(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194131" y="2414915"/>
            <a:ext cx="2393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204394" y="3087077"/>
            <a:ext cx="261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1.1304÷2</a:t>
            </a:r>
            <a:endParaRPr lang="en-US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187804" y="3647748"/>
            <a:ext cx="2881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0.5652(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290" y="662795"/>
            <a:ext cx="2260704" cy="29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弦形 27"/>
          <p:cNvSpPr/>
          <p:nvPr/>
        </p:nvSpPr>
        <p:spPr>
          <a:xfrm rot="5400000">
            <a:off x="6678797" y="742768"/>
            <a:ext cx="1656183" cy="1670310"/>
          </a:xfrm>
          <a:prstGeom prst="chord">
            <a:avLst>
              <a:gd name="adj1" fmla="val 5397954"/>
              <a:gd name="adj2" fmla="val 16219552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2" name="TextBox 1"/>
          <p:cNvSpPr txBox="1"/>
          <p:nvPr/>
        </p:nvSpPr>
        <p:spPr>
          <a:xfrm rot="10800000">
            <a:off x="8400037" y="1989070"/>
            <a:ext cx="492443" cy="662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7205885" y="3223557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4" grpId="0"/>
      <p:bldP spid="3" grpId="0" animBg="1"/>
      <p:bldP spid="16" grpId="0"/>
      <p:bldP spid="17" grpId="0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8" grpId="0" animBg="1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左大括号 4"/>
          <p:cNvSpPr/>
          <p:nvPr/>
        </p:nvSpPr>
        <p:spPr>
          <a:xfrm>
            <a:off x="3573318" y="3708202"/>
            <a:ext cx="241300" cy="976745"/>
          </a:xfrm>
          <a:prstGeom prst="leftBrace">
            <a:avLst>
              <a:gd name="adj1" fmla="val 8333"/>
              <a:gd name="adj2" fmla="val 51203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753745" y="674072"/>
            <a:ext cx="1081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2195090" y="700465"/>
            <a:ext cx="3096989" cy="578882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再求正方形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752031" y="1300351"/>
            <a:ext cx="2628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=a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663511" y="1744474"/>
            <a:ext cx="37278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800" b="1" baseline="30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719379" y="2268091"/>
            <a:ext cx="2052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=1.2×1.2</a:t>
            </a:r>
            <a:endParaRPr lang="en-US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648075" y="2791311"/>
            <a:ext cx="2881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=1.44(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流程图: 可选过程 30"/>
          <p:cNvSpPr/>
          <p:nvPr/>
        </p:nvSpPr>
        <p:spPr>
          <a:xfrm>
            <a:off x="1223169" y="3907133"/>
            <a:ext cx="2304256" cy="578882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窗户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3889785" y="3448616"/>
            <a:ext cx="2158247" cy="578882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3889785" y="4287084"/>
            <a:ext cx="2397891" cy="578882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488" y="953522"/>
            <a:ext cx="2260704" cy="29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矩形 34"/>
          <p:cNvSpPr/>
          <p:nvPr/>
        </p:nvSpPr>
        <p:spPr>
          <a:xfrm>
            <a:off x="6553062" y="1981099"/>
            <a:ext cx="1653833" cy="150498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6" name="TextBox 1"/>
          <p:cNvSpPr txBox="1"/>
          <p:nvPr/>
        </p:nvSpPr>
        <p:spPr>
          <a:xfrm rot="10800000">
            <a:off x="8293235" y="2279797"/>
            <a:ext cx="492443" cy="662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"/>
          <p:cNvSpPr txBox="1"/>
          <p:nvPr/>
        </p:nvSpPr>
        <p:spPr>
          <a:xfrm>
            <a:off x="7099083" y="351428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/>
      <p:bldP spid="24" grpId="0" animBg="1"/>
      <p:bldP spid="26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35" grpId="0" animBg="1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33530" y="3754288"/>
            <a:ext cx="5090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：窗户的面积约是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1835696" y="969342"/>
            <a:ext cx="2304256" cy="578882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窗户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753745" y="674072"/>
            <a:ext cx="1081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051720" y="1708676"/>
            <a:ext cx="2686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800139" y="2231896"/>
            <a:ext cx="38164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=3.14×0.6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800139" y="2784139"/>
            <a:ext cx="28803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0.5652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1.44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800140" y="3272623"/>
            <a:ext cx="2686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43558"/>
            <a:ext cx="2260704" cy="29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弦形 16"/>
          <p:cNvSpPr/>
          <p:nvPr/>
        </p:nvSpPr>
        <p:spPr>
          <a:xfrm rot="5400000">
            <a:off x="6147667" y="923531"/>
            <a:ext cx="1656183" cy="1670310"/>
          </a:xfrm>
          <a:prstGeom prst="chord">
            <a:avLst>
              <a:gd name="adj1" fmla="val 5397954"/>
              <a:gd name="adj2" fmla="val 16219552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28734" y="1871135"/>
            <a:ext cx="1653833" cy="150498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9" name="TextBox 1"/>
          <p:cNvSpPr txBox="1"/>
          <p:nvPr/>
        </p:nvSpPr>
        <p:spPr>
          <a:xfrm rot="10800000">
            <a:off x="7868907" y="2169833"/>
            <a:ext cx="492443" cy="662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6674755" y="34043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1.2m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 animBg="1"/>
      <p:bldP spid="23" grpId="0"/>
      <p:bldP spid="24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1394142" y="3219760"/>
            <a:ext cx="514201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从正方形里截去一个最大的圆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C:\Documents and Settings\Administrator\桌面\6年级\p024-02-0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427" y="987574"/>
            <a:ext cx="974725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istrator\桌面\6年级\p024-0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997" y="1030306"/>
            <a:ext cx="1017587" cy="103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Administrator\桌面\6年级\p024-02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093" y="987574"/>
            <a:ext cx="981075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5678922" y="1995686"/>
            <a:ext cx="2925526" cy="1324880"/>
          </a:xfrm>
          <a:prstGeom prst="cloudCallout">
            <a:avLst>
              <a:gd name="adj1" fmla="val -51699"/>
              <a:gd name="adj2" fmla="val 9194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687912" y="2283682"/>
            <a:ext cx="1976844" cy="942134"/>
          </a:xfrm>
          <a:prstGeom prst="cloudCallout">
            <a:avLst>
              <a:gd name="adj1" fmla="val 55261"/>
              <a:gd name="adj2" fmla="val -753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2355780"/>
            <a:ext cx="214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个正方形的边长相等。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94946" y="2112568"/>
            <a:ext cx="27095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个图中的阴影部分的面积有什么关系？周长呢？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1" name="Picture 5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65918" y="2156524"/>
            <a:ext cx="1121703" cy="109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889" y="2156524"/>
            <a:ext cx="1091047" cy="113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331640" y="3702099"/>
            <a:ext cx="672623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阴影部分的面积＝正方形面积－圆的面积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1404704" y="4181753"/>
            <a:ext cx="525658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个图中的阴影部分面积相等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088" y="558967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611188" y="478005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12" grpId="0" animBg="1"/>
      <p:bldP spid="14" grpId="0" animBg="1"/>
      <p:bldP spid="13" grpId="0"/>
      <p:bldP spid="15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17565" y="879872"/>
            <a:ext cx="6736676" cy="665559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说出求下面涂色部分面积的解题思路。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Text Box 12"/>
          <p:cNvSpPr txBox="1">
            <a:spLocks noChangeArrowheads="1"/>
          </p:cNvSpPr>
          <p:nvPr/>
        </p:nvSpPr>
        <p:spPr bwMode="auto">
          <a:xfrm>
            <a:off x="323528" y="3052763"/>
            <a:ext cx="41520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涂色部分面积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＝半圆形面积－小圆面积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4" name="Group 18"/>
          <p:cNvGrpSpPr/>
          <p:nvPr/>
        </p:nvGrpSpPr>
        <p:grpSpPr bwMode="auto">
          <a:xfrm>
            <a:off x="5133976" y="1787471"/>
            <a:ext cx="2911475" cy="923925"/>
            <a:chOff x="2789" y="799"/>
            <a:chExt cx="2359" cy="998"/>
          </a:xfrm>
        </p:grpSpPr>
        <p:sp>
          <p:nvSpPr>
            <p:cNvPr id="48135" name="Oval 19"/>
            <p:cNvSpPr>
              <a:spLocks noChangeArrowheads="1"/>
            </p:cNvSpPr>
            <p:nvPr/>
          </p:nvSpPr>
          <p:spPr bwMode="auto">
            <a:xfrm>
              <a:off x="4332" y="981"/>
              <a:ext cx="816" cy="81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36" name="Oval 20"/>
            <p:cNvSpPr>
              <a:spLocks noChangeArrowheads="1"/>
            </p:cNvSpPr>
            <p:nvPr/>
          </p:nvSpPr>
          <p:spPr bwMode="auto">
            <a:xfrm>
              <a:off x="2789" y="981"/>
              <a:ext cx="816" cy="81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8137" name="Rectangle 21"/>
            <p:cNvSpPr>
              <a:spLocks noChangeArrowheads="1"/>
            </p:cNvSpPr>
            <p:nvPr/>
          </p:nvSpPr>
          <p:spPr bwMode="auto">
            <a:xfrm>
              <a:off x="3198" y="981"/>
              <a:ext cx="1542" cy="8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38" name="Line 22"/>
            <p:cNvSpPr>
              <a:spLocks noChangeShapeType="1"/>
            </p:cNvSpPr>
            <p:nvPr/>
          </p:nvSpPr>
          <p:spPr bwMode="auto">
            <a:xfrm flipH="1" flipV="1">
              <a:off x="2908" y="1099"/>
              <a:ext cx="281" cy="3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Line 23"/>
            <p:cNvSpPr>
              <a:spLocks noChangeShapeType="1"/>
            </p:cNvSpPr>
            <p:nvPr/>
          </p:nvSpPr>
          <p:spPr bwMode="auto">
            <a:xfrm flipV="1">
              <a:off x="4740" y="1179"/>
              <a:ext cx="363" cy="2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Oval 24"/>
            <p:cNvSpPr>
              <a:spLocks noChangeArrowheads="1"/>
            </p:cNvSpPr>
            <p:nvPr/>
          </p:nvSpPr>
          <p:spPr bwMode="auto">
            <a:xfrm>
              <a:off x="3179" y="1383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41" name="Oval 25"/>
            <p:cNvSpPr>
              <a:spLocks noChangeArrowheads="1"/>
            </p:cNvSpPr>
            <p:nvPr/>
          </p:nvSpPr>
          <p:spPr bwMode="auto">
            <a:xfrm>
              <a:off x="4727" y="1389"/>
              <a:ext cx="23" cy="2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42" name="Text Box 26"/>
            <p:cNvSpPr txBox="1">
              <a:spLocks noChangeArrowheads="1"/>
            </p:cNvSpPr>
            <p:nvPr/>
          </p:nvSpPr>
          <p:spPr bwMode="auto">
            <a:xfrm>
              <a:off x="2871" y="1153"/>
              <a:ext cx="337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2m</a:t>
              </a:r>
              <a:endParaRPr lang="en-US" altLang="zh-CN" dirty="0"/>
            </a:p>
          </p:txBody>
        </p:sp>
        <p:sp>
          <p:nvSpPr>
            <p:cNvPr id="48143" name="Text Box 27"/>
            <p:cNvSpPr txBox="1">
              <a:spLocks noChangeArrowheads="1"/>
            </p:cNvSpPr>
            <p:nvPr/>
          </p:nvSpPr>
          <p:spPr bwMode="auto">
            <a:xfrm>
              <a:off x="4791" y="1249"/>
              <a:ext cx="337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2m</a:t>
              </a:r>
              <a:endParaRPr lang="en-US" altLang="zh-CN" dirty="0"/>
            </a:p>
          </p:txBody>
        </p:sp>
        <p:sp>
          <p:nvSpPr>
            <p:cNvPr id="48144" name="Text Box 28"/>
            <p:cNvSpPr txBox="1">
              <a:spLocks noChangeArrowheads="1"/>
            </p:cNvSpPr>
            <p:nvPr/>
          </p:nvSpPr>
          <p:spPr bwMode="auto">
            <a:xfrm>
              <a:off x="3787" y="799"/>
              <a:ext cx="337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6m</a:t>
              </a:r>
              <a:endParaRPr lang="en-US" altLang="zh-CN" dirty="0"/>
            </a:p>
          </p:txBody>
        </p:sp>
      </p:grpSp>
      <p:sp>
        <p:nvSpPr>
          <p:cNvPr id="48145" name="矩形 1"/>
          <p:cNvSpPr>
            <a:spLocks noChangeArrowheads="1"/>
          </p:cNvSpPr>
          <p:nvPr/>
        </p:nvSpPr>
        <p:spPr bwMode="auto">
          <a:xfrm>
            <a:off x="4859339" y="3042048"/>
            <a:ext cx="3889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涂色部分面积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＝长方形面积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圆面积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911" y="1597809"/>
            <a:ext cx="2196000" cy="103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37906" y="1899778"/>
            <a:ext cx="704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1" grpId="0"/>
      <p:bldP spid="4814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17565" y="772716"/>
            <a:ext cx="6850780" cy="665559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说出求下面涂色部分面积的解题思路。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55" name="Group 3"/>
          <p:cNvGrpSpPr/>
          <p:nvPr/>
        </p:nvGrpSpPr>
        <p:grpSpPr bwMode="auto">
          <a:xfrm>
            <a:off x="1724025" y="1552771"/>
            <a:ext cx="1335088" cy="1874523"/>
            <a:chOff x="793" y="2341"/>
            <a:chExt cx="1258" cy="1887"/>
          </a:xfrm>
        </p:grpSpPr>
        <p:sp>
          <p:nvSpPr>
            <p:cNvPr id="49156" name="AutoShape 4"/>
            <p:cNvSpPr>
              <a:spLocks noChangeArrowheads="1"/>
            </p:cNvSpPr>
            <p:nvPr/>
          </p:nvSpPr>
          <p:spPr bwMode="auto">
            <a:xfrm>
              <a:off x="793" y="2341"/>
              <a:ext cx="1258" cy="1258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10800 w 21600"/>
                <a:gd name="T7" fmla="*/ 21600 h 21600"/>
                <a:gd name="T8" fmla="*/ 0 w 21600"/>
                <a:gd name="T9" fmla="*/ 10800 h 21600"/>
                <a:gd name="T10" fmla="*/ 5400 w 21600"/>
                <a:gd name="T11" fmla="*/ 10800 h 21600"/>
                <a:gd name="T12" fmla="*/ 10800 w 21600"/>
                <a:gd name="T13" fmla="*/ 16200 h 21600"/>
                <a:gd name="T14" fmla="*/ 16200 w 21600"/>
                <a:gd name="T15" fmla="*/ 10800 h 21600"/>
                <a:gd name="T16" fmla="*/ 10800 w 21600"/>
                <a:gd name="T17" fmla="*/ 5400 h 21600"/>
                <a:gd name="T18" fmla="*/ 5400 w 21600"/>
                <a:gd name="T19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AF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7" name="Line 5"/>
            <p:cNvSpPr>
              <a:spLocks noChangeShapeType="1"/>
            </p:cNvSpPr>
            <p:nvPr/>
          </p:nvSpPr>
          <p:spPr bwMode="auto">
            <a:xfrm>
              <a:off x="793" y="2970"/>
              <a:ext cx="0" cy="7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8" name="Line 6"/>
            <p:cNvSpPr>
              <a:spLocks noChangeShapeType="1"/>
            </p:cNvSpPr>
            <p:nvPr/>
          </p:nvSpPr>
          <p:spPr bwMode="auto">
            <a:xfrm>
              <a:off x="2051" y="3012"/>
              <a:ext cx="0" cy="79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59" name="Text Box 7"/>
            <p:cNvSpPr txBox="1">
              <a:spLocks noChangeArrowheads="1"/>
            </p:cNvSpPr>
            <p:nvPr/>
          </p:nvSpPr>
          <p:spPr bwMode="auto">
            <a:xfrm>
              <a:off x="1171" y="3764"/>
              <a:ext cx="609" cy="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/>
                <a:t>10cm</a:t>
              </a:r>
              <a:endParaRPr lang="en-US" altLang="zh-CN"/>
            </a:p>
          </p:txBody>
        </p:sp>
        <p:sp>
          <p:nvSpPr>
            <p:cNvPr id="49160" name="Line 8"/>
            <p:cNvSpPr>
              <a:spLocks noChangeShapeType="1"/>
            </p:cNvSpPr>
            <p:nvPr/>
          </p:nvSpPr>
          <p:spPr bwMode="auto">
            <a:xfrm>
              <a:off x="793" y="3767"/>
              <a:ext cx="125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1" name="Line 9"/>
            <p:cNvSpPr>
              <a:spLocks noChangeShapeType="1"/>
            </p:cNvSpPr>
            <p:nvPr/>
          </p:nvSpPr>
          <p:spPr bwMode="auto">
            <a:xfrm>
              <a:off x="1111" y="2960"/>
              <a:ext cx="62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2" name="Oval 10"/>
            <p:cNvSpPr>
              <a:spLocks noChangeArrowheads="1"/>
            </p:cNvSpPr>
            <p:nvPr/>
          </p:nvSpPr>
          <p:spPr bwMode="auto">
            <a:xfrm>
              <a:off x="1404" y="2945"/>
              <a:ext cx="42" cy="4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63" name="Text Box 11"/>
            <p:cNvSpPr txBox="1">
              <a:spLocks noChangeArrowheads="1"/>
            </p:cNvSpPr>
            <p:nvPr/>
          </p:nvSpPr>
          <p:spPr bwMode="auto">
            <a:xfrm>
              <a:off x="1212" y="3287"/>
              <a:ext cx="500" cy="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6cm</a:t>
              </a:r>
              <a:endParaRPr lang="en-US" altLang="zh-CN" dirty="0"/>
            </a:p>
          </p:txBody>
        </p:sp>
      </p:grpSp>
      <p:sp>
        <p:nvSpPr>
          <p:cNvPr id="49164" name="Text Box 13"/>
          <p:cNvSpPr txBox="1">
            <a:spLocks noChangeArrowheads="1"/>
          </p:cNvSpPr>
          <p:nvPr/>
        </p:nvSpPr>
        <p:spPr bwMode="auto">
          <a:xfrm>
            <a:off x="755650" y="3400425"/>
            <a:ext cx="379142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/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涂色部分面积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＝外圆面积－内圆面积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65" name="Text Box 15"/>
          <p:cNvSpPr txBox="1">
            <a:spLocks noChangeArrowheads="1"/>
          </p:cNvSpPr>
          <p:nvPr/>
        </p:nvSpPr>
        <p:spPr bwMode="auto">
          <a:xfrm>
            <a:off x="4787900" y="3238500"/>
            <a:ext cx="32512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/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涂色部分面积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个扇形面积之和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＝一个圆面积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240" y="1552771"/>
            <a:ext cx="1900049" cy="140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9336719">
            <a:off x="5905877" y="14128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2566147">
            <a:off x="6126274" y="180182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 rot="19336719">
            <a:off x="5655692" y="190757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2cm</a:t>
            </a:r>
            <a:endParaRPr lang="zh-CN" alt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64" grpId="0"/>
      <p:bldP spid="49165" grpId="0"/>
      <p:bldP spid="2" grpId="0"/>
      <p:bldP spid="18" grpId="0"/>
      <p:bldP spid="2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全屏显示(16:9)</PresentationFormat>
  <Paragraphs>294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微软雅黑</vt:lpstr>
      <vt:lpstr>Cambria Math</vt:lpstr>
      <vt:lpstr>华文新魏</vt:lpstr>
      <vt:lpstr>等线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说出求下面涂色部分面积的解题思路。</vt:lpstr>
      <vt:lpstr>说出求下面涂色部分面积的解题思路。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139</cp:revision>
  <dcterms:created xsi:type="dcterms:W3CDTF">2018-09-11T05:46:00Z</dcterms:created>
  <dcterms:modified xsi:type="dcterms:W3CDTF">2023-08-29T01:06:32Z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1C85929E6C274A088E73A7138FDC8A9A_12</vt:lpwstr>
  </property>
</Properties>
</file>