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84" r:id="rId3"/>
  </p:sldMasterIdLst>
  <p:notesMasterIdLst>
    <p:notesMasterId r:id="rId17"/>
  </p:notesMasterIdLst>
  <p:sldIdLst>
    <p:sldId id="256" r:id="rId4"/>
    <p:sldId id="307" r:id="rId5"/>
    <p:sldId id="319" r:id="rId6"/>
    <p:sldId id="320" r:id="rId7"/>
    <p:sldId id="321" r:id="rId8"/>
    <p:sldId id="322" r:id="rId9"/>
    <p:sldId id="323" r:id="rId10"/>
    <p:sldId id="333" r:id="rId11"/>
    <p:sldId id="332" r:id="rId12"/>
    <p:sldId id="328" r:id="rId13"/>
    <p:sldId id="334" r:id="rId14"/>
    <p:sldId id="330" r:id="rId15"/>
    <p:sldId id="271" r:id="rId16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18" userDrawn="1">
          <p15:clr>
            <a:srgbClr val="A4A3A4"/>
          </p15:clr>
        </p15:guide>
        <p15:guide id="2" pos="277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C31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297" autoAdjust="0"/>
    <p:restoredTop sz="99852" autoAdjust="0"/>
  </p:normalViewPr>
  <p:slideViewPr>
    <p:cSldViewPr showGuides="1">
      <p:cViewPr varScale="1">
        <p:scale>
          <a:sx n="119" d="100"/>
          <a:sy n="119" d="100"/>
        </p:scale>
        <p:origin x="-348" y="-90"/>
      </p:cViewPr>
      <p:guideLst>
        <p:guide orient="horz" pos="1518"/>
        <p:guide pos="277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01AA89B-024A-4976-A6B7-3C30BCCEA99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9BDA217B-A23C-4AC6-942A-1BC81303F06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FC7DC92-6A55-4DC4-B38A-C9085543FD0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1" Type="http://schemas.openxmlformats.org/officeDocument/2006/relationships/theme" Target="../theme/theme1.xml"/><Relationship Id="rId4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39" Type="http://schemas.openxmlformats.org/officeDocument/2006/relationships/slide" Target="../slides/slide1.xml"/><Relationship Id="rId38" Type="http://schemas.openxmlformats.org/officeDocument/2006/relationships/image" Target="../media/image3.png"/><Relationship Id="rId37" Type="http://schemas.openxmlformats.org/officeDocument/2006/relationships/image" Target="../media/image2.png"/><Relationship Id="rId36" Type="http://schemas.openxmlformats.org/officeDocument/2006/relationships/image" Target="../media/image1.png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4.xml"/><Relationship Id="rId8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1.xml"/><Relationship Id="rId5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8.xml"/><Relationship Id="rId29" Type="http://schemas.openxmlformats.org/officeDocument/2006/relationships/theme" Target="../theme/theme2.xml"/><Relationship Id="rId28" Type="http://schemas.openxmlformats.org/officeDocument/2006/relationships/image" Target="../media/image2.png"/><Relationship Id="rId27" Type="http://schemas.openxmlformats.org/officeDocument/2006/relationships/image" Target="../media/image3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60.xml"/><Relationship Id="rId24" Type="http://schemas.openxmlformats.org/officeDocument/2006/relationships/slideLayout" Target="../slideLayouts/slideLayout59.xml"/><Relationship Id="rId23" Type="http://schemas.openxmlformats.org/officeDocument/2006/relationships/slideLayout" Target="../slideLayouts/slideLayout58.xml"/><Relationship Id="rId22" Type="http://schemas.openxmlformats.org/officeDocument/2006/relationships/slideLayout" Target="../slideLayouts/slideLayout57.xml"/><Relationship Id="rId21" Type="http://schemas.openxmlformats.org/officeDocument/2006/relationships/slideLayout" Target="../slideLayouts/slideLayout56.xml"/><Relationship Id="rId20" Type="http://schemas.openxmlformats.org/officeDocument/2006/relationships/slideLayout" Target="../slideLayouts/slideLayout55.xml"/><Relationship Id="rId2" Type="http://schemas.openxmlformats.org/officeDocument/2006/relationships/slideLayout" Target="../slideLayouts/slideLayout37.xml"/><Relationship Id="rId19" Type="http://schemas.openxmlformats.org/officeDocument/2006/relationships/slideLayout" Target="../slideLayouts/slideLayout54.xml"/><Relationship Id="rId18" Type="http://schemas.openxmlformats.org/officeDocument/2006/relationships/slideLayout" Target="../slideLayouts/slideLayout53.xml"/><Relationship Id="rId17" Type="http://schemas.openxmlformats.org/officeDocument/2006/relationships/slideLayout" Target="../slideLayouts/slideLayout52.xml"/><Relationship Id="rId16" Type="http://schemas.openxmlformats.org/officeDocument/2006/relationships/slideLayout" Target="../slideLayouts/slideLayout51.xml"/><Relationship Id="rId15" Type="http://schemas.openxmlformats.org/officeDocument/2006/relationships/slideLayout" Target="../slideLayouts/slideLayout50.xml"/><Relationship Id="rId14" Type="http://schemas.openxmlformats.org/officeDocument/2006/relationships/slideLayout" Target="../slideLayouts/slideLayout49.xml"/><Relationship Id="rId13" Type="http://schemas.openxmlformats.org/officeDocument/2006/relationships/slideLayout" Target="../slideLayouts/slideLayout48.xml"/><Relationship Id="rId12" Type="http://schemas.openxmlformats.org/officeDocument/2006/relationships/slideLayout" Target="../slideLayouts/slideLayout47.xml"/><Relationship Id="rId11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45.xml"/><Relationship Id="rId1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79512" y="92978"/>
            <a:ext cx="17281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解决问题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8038958" y="4772781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39" action="ppaction://hlinksldjump"/>
            </p:cNvPr>
            <p:cNvPicPr>
              <a:picLocks noChangeAspect="1"/>
            </p:cNvPicPr>
            <p:nvPr/>
          </p:nvPicPr>
          <p:blipFill>
            <a:blip r:embed="rId4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39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  <p:sldLayoutId id="2147483701" r:id="rId17"/>
    <p:sldLayoutId id="2147483702" r:id="rId18"/>
    <p:sldLayoutId id="2147483703" r:id="rId19"/>
    <p:sldLayoutId id="2147483704" r:id="rId20"/>
    <p:sldLayoutId id="2147483705" r:id="rId21"/>
    <p:sldLayoutId id="2147483706" r:id="rId22"/>
    <p:sldLayoutId id="2147483707" r:id="rId23"/>
    <p:sldLayoutId id="2147483708" r:id="rId24"/>
    <p:sldLayoutId id="2147483709" r:id="rId25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7" Type="http://schemas.openxmlformats.org/officeDocument/2006/relationships/image" Target="../media/image6.png"/><Relationship Id="rId6" Type="http://schemas.openxmlformats.org/officeDocument/2006/relationships/slide" Target="slide7.xml"/><Relationship Id="rId5" Type="http://schemas.openxmlformats.org/officeDocument/2006/relationships/slide" Target="slide1.xml"/><Relationship Id="rId4" Type="http://schemas.openxmlformats.org/officeDocument/2006/relationships/slide" Target="slide13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3.xml"/><Relationship Id="rId4" Type="http://schemas.openxmlformats.org/officeDocument/2006/relationships/image" Target="../media/image22.png"/><Relationship Id="rId3" Type="http://schemas.openxmlformats.org/officeDocument/2006/relationships/slide" Target="slide3.xml"/><Relationship Id="rId2" Type="http://schemas.openxmlformats.org/officeDocument/2006/relationships/image" Target="../media/image21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4.xml"/><Relationship Id="rId3" Type="http://schemas.openxmlformats.org/officeDocument/2006/relationships/slide" Target="slide3.xml"/><Relationship Id="rId2" Type="http://schemas.openxmlformats.org/officeDocument/2006/relationships/image" Target="../media/image18.png"/><Relationship Id="rId1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7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8.xml"/><Relationship Id="rId2" Type="http://schemas.openxmlformats.org/officeDocument/2006/relationships/image" Target="../media/image10.jpeg"/><Relationship Id="rId1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0.xml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1.xml"/><Relationship Id="rId4" Type="http://schemas.openxmlformats.org/officeDocument/2006/relationships/slide" Target="slide3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1.xml"/><Relationship Id="rId3" Type="http://schemas.openxmlformats.org/officeDocument/2006/relationships/slide" Target="slide3.xml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师大版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六年级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698323" y="1435155"/>
            <a:ext cx="3536866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解决问题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课前导入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653064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圆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07035" cy="6299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2</a:t>
              </a:r>
              <a:endParaRPr kumimoji="1" lang="en-US" altLang="zh-CN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971550" y="465779"/>
            <a:ext cx="475245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计算下列图形的周长</a:t>
            </a:r>
            <a:r>
              <a:rPr lang="zh-CN" altLang="en-US" sz="3600" b="1" kern="100" dirty="0"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  <a:endParaRPr lang="zh-CN" altLang="zh-CN" sz="3600" b="1" kern="1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356852" y="2393534"/>
            <a:ext cx="72013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372162" y="4040069"/>
            <a:ext cx="557075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：这个图形的周长是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25.7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分米。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70529" y="646826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112110"/>
            <a:ext cx="1657350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矩形 12"/>
          <p:cNvSpPr/>
          <p:nvPr/>
        </p:nvSpPr>
        <p:spPr>
          <a:xfrm>
            <a:off x="1982539" y="1928685"/>
            <a:ext cx="13652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4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d=10dm</a:t>
            </a:r>
            <a:endParaRPr lang="zh-CN" altLang="zh-CN" sz="3600" b="1" kern="1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5" name="圆角矩形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43610" y="2390350"/>
            <a:ext cx="4104456" cy="578882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圆的周长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直径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圆周率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1395291" y="2987527"/>
            <a:ext cx="170054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10×3.14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2915816" y="2987527"/>
            <a:ext cx="194421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=31.4(dm)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1395291" y="3563065"/>
            <a:ext cx="214210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31.4÷2+10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3337138" y="3563065"/>
            <a:ext cx="183608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=15.7+10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4917527" y="3563065"/>
            <a:ext cx="21986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25.7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dm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　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云形标注 21"/>
          <p:cNvSpPr/>
          <p:nvPr/>
        </p:nvSpPr>
        <p:spPr>
          <a:xfrm>
            <a:off x="4969083" y="1253688"/>
            <a:ext cx="3059299" cy="1036587"/>
          </a:xfrm>
          <a:prstGeom prst="cloudCallout">
            <a:avLst>
              <a:gd name="adj1" fmla="val 34616"/>
              <a:gd name="adj2" fmla="val 70269"/>
            </a:avLst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003452" y="1328521"/>
            <a:ext cx="302493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半圆的周长等于圆的周长的一半加直径。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99" name="Picture 3" descr="C:\Documents and Settings\Administrator\桌面\6年级\p014-03-0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6754" y="2044238"/>
            <a:ext cx="1080120" cy="1745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7" grpId="0"/>
      <p:bldP spid="8" grpId="0"/>
      <p:bldP spid="13" grpId="0"/>
      <p:bldP spid="15" grpId="0" animBg="1"/>
      <p:bldP spid="16" grpId="0"/>
      <p:bldP spid="17" grpId="0"/>
      <p:bldP spid="19" grpId="0"/>
      <p:bldP spid="20" grpId="0"/>
      <p:bldP spid="21" grpId="0"/>
      <p:bldP spid="22" grpId="0" animBg="1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917576" y="714502"/>
            <a:ext cx="7591425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一座大钟的时针长</a:t>
            </a:r>
            <a:r>
              <a:rPr lang="en-US" altLang="zh-CN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厘米，一昼夜时针的针尖经过的路程是多少厘米？</a:t>
            </a:r>
            <a:endParaRPr lang="zh-CN" altLang="zh-CN" sz="2800" b="1" kern="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>
            <a:spLocks noChangeArrowheads="1"/>
          </p:cNvSpPr>
          <p:nvPr/>
        </p:nvSpPr>
        <p:spPr bwMode="auto">
          <a:xfrm>
            <a:off x="961946" y="1982126"/>
            <a:ext cx="7323932" cy="1532334"/>
          </a:xfrm>
          <a:prstGeom prst="roundRect">
            <a:avLst>
              <a:gd name="adj" fmla="val 16667"/>
            </a:avLst>
          </a:prstGeom>
          <a:blipFill dpi="0" rotWithShape="1">
            <a:blip r:embed="rId1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时针的运动轨迹是圆，求它一昼夜走过的路程，就是求它转动的圆的周长。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一昼夜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=24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小时，所以一昼夜时针要转动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圈。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0363" y="936188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圆角矩形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469867" y="3991187"/>
            <a:ext cx="4760696" cy="578882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圆的周长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半径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×2×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圆周率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4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99592" y="3939902"/>
            <a:ext cx="80499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一昼夜时针的针尖经过的路程是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376.8</a:t>
            </a:r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899592" y="1221942"/>
            <a:ext cx="86402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619672" y="1221942"/>
            <a:ext cx="26981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圆的半径：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30cm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1457750" y="1839641"/>
            <a:ext cx="198804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圆的周长：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1476376" y="2793206"/>
            <a:ext cx="307007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时针走过的路程：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2966380" y="2328315"/>
            <a:ext cx="21739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30×2×3.14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5140373" y="2322049"/>
            <a:ext cx="235513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=188.4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cm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3023252" y="3247405"/>
            <a:ext cx="163217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188.4×2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4520404" y="3225137"/>
            <a:ext cx="235513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376.8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cm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5" grpId="0"/>
      <p:bldP spid="17" grpId="0"/>
      <p:bldP spid="14" grpId="0"/>
      <p:bldP spid="11" grpId="0"/>
      <p:bldP spid="13" grpId="0"/>
      <p:bldP spid="15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83260" y="1751965"/>
            <a:ext cx="7500620" cy="2773680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0" name="Rectangle 13"/>
          <p:cNvSpPr>
            <a:spLocks noChangeArrowheads="1"/>
          </p:cNvSpPr>
          <p:nvPr/>
        </p:nvSpPr>
        <p:spPr bwMode="auto">
          <a:xfrm>
            <a:off x="1043608" y="1984643"/>
            <a:ext cx="6984007" cy="230832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9pPr>
          </a:lstStyle>
          <a:p>
            <a:pPr eaLnBrk="1" fontAlgn="auto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圆的周长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直径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圆周率           </a:t>
            </a:r>
            <a:r>
              <a:rPr lang="en-US" altLang="zh-CN" sz="2400" b="1" i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=π</a:t>
            </a:r>
            <a:r>
              <a:rPr lang="en-US" altLang="zh-CN" sz="2400" b="1" i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endParaRPr lang="en-US" altLang="zh-CN" sz="2400" b="1" i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fontAlgn="auto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圆的周长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半径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×2×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圆周率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en-US" altLang="zh-CN" sz="2400" b="1" i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=2π</a:t>
            </a:r>
            <a:r>
              <a:rPr lang="en-US" altLang="zh-CN" sz="2400" b="1" i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r</a:t>
            </a:r>
            <a:endParaRPr lang="en-US" altLang="zh-CN" sz="2400" b="1" i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fontAlgn="auto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已知圆的周长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求圆的直径或半径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可以根据圆的周长公式用方程解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也可以用公式</a:t>
            </a:r>
            <a:r>
              <a:rPr lang="en-US" altLang="zh-CN" sz="2400" b="1" i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400" b="1" i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÷π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 </a:t>
            </a:r>
            <a:r>
              <a:rPr lang="en-US" altLang="zh-CN" sz="2400" b="1" i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r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400" b="1" i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÷π÷2(</a:t>
            </a:r>
            <a:r>
              <a:rPr lang="en-US" altLang="zh-CN" sz="2400" b="1" i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r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400" b="1" i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÷2)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来解。</a:t>
            </a:r>
            <a:endParaRPr lang="en-US" altLang="zh-CN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课前导入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pic>
        <p:nvPicPr>
          <p:cNvPr id="1026" name="Picture 2" descr="C:\Documents and Settings\Administrator\桌面\6年级\p002-06-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58942" y="1243058"/>
            <a:ext cx="1380650" cy="1816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AutoShape 27"/>
          <p:cNvSpPr>
            <a:spLocks noChangeArrowheads="1"/>
          </p:cNvSpPr>
          <p:nvPr/>
        </p:nvSpPr>
        <p:spPr bwMode="auto">
          <a:xfrm>
            <a:off x="2339752" y="1243058"/>
            <a:ext cx="5256584" cy="562551"/>
          </a:xfrm>
          <a:prstGeom prst="wedgeRoundRectCallout">
            <a:avLst>
              <a:gd name="adj1" fmla="val -62675"/>
              <a:gd name="adj2" fmla="val 39181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你知道圆周长的计算方法吗？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2248418" y="2185414"/>
            <a:ext cx="4051774" cy="54072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9pPr>
          </a:lstStyle>
          <a:p>
            <a:pPr eaLnBrk="1" fontAlgn="auto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圆的周长</a:t>
            </a:r>
            <a:r>
              <a:rPr lang="en-US" altLang="zh-CN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直径</a:t>
            </a:r>
            <a:r>
              <a:rPr lang="en-US" altLang="zh-CN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圆周率</a:t>
            </a:r>
            <a:r>
              <a:rPr lang="en-US" altLang="zh-CN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en-US" altLang="zh-CN" b="1" i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5328352" y="2794812"/>
            <a:ext cx="1378517" cy="54072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9pPr>
          </a:lstStyle>
          <a:p>
            <a:pPr eaLnBrk="1" fontAlgn="auto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=π</a:t>
            </a:r>
            <a:r>
              <a:rPr lang="en-US" altLang="zh-CN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endParaRPr lang="en-US" altLang="zh-CN" b="1" i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13"/>
          <p:cNvSpPr>
            <a:spLocks noChangeArrowheads="1"/>
          </p:cNvSpPr>
          <p:nvPr/>
        </p:nvSpPr>
        <p:spPr bwMode="auto">
          <a:xfrm>
            <a:off x="1535166" y="3404210"/>
            <a:ext cx="4618877" cy="54072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9pPr>
          </a:lstStyle>
          <a:p>
            <a:pPr eaLnBrk="1" fontAlgn="auto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圆的周长</a:t>
            </a:r>
            <a:r>
              <a:rPr lang="en-US" altLang="zh-CN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半径</a:t>
            </a:r>
            <a:r>
              <a:rPr lang="en-US" altLang="zh-CN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×2×</a:t>
            </a: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圆周率</a:t>
            </a:r>
            <a:r>
              <a:rPr lang="en-US" altLang="zh-CN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 </a:t>
            </a:r>
            <a:endParaRPr lang="en-US" altLang="zh-CN" b="1" i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Rectangle 13"/>
          <p:cNvSpPr>
            <a:spLocks noChangeArrowheads="1"/>
          </p:cNvSpPr>
          <p:nvPr/>
        </p:nvSpPr>
        <p:spPr bwMode="auto">
          <a:xfrm>
            <a:off x="5328352" y="4072990"/>
            <a:ext cx="1625362" cy="54072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9pPr>
          </a:lstStyle>
          <a:p>
            <a:pPr eaLnBrk="1" fontAlgn="auto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=2π</a:t>
            </a:r>
            <a:r>
              <a:rPr lang="en-US" altLang="zh-CN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r</a:t>
            </a:r>
            <a:endParaRPr lang="en-US" altLang="zh-CN" b="1" i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486788" y="2174021"/>
            <a:ext cx="10887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l-GR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π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596258" y="4515418"/>
            <a:ext cx="451598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：自行车约前进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2.23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 Box 8"/>
          <p:cNvSpPr txBox="1">
            <a:spLocks noChangeArrowheads="1"/>
          </p:cNvSpPr>
          <p:nvPr/>
        </p:nvSpPr>
        <p:spPr bwMode="auto">
          <a:xfrm>
            <a:off x="1202495" y="1152519"/>
            <a:ext cx="712982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自行车车轮的外直径是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0.71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米。车轮转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周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自行车前进多少米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?(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得数保留两位小数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9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0" name="组合 30"/>
          <p:cNvGrpSpPr/>
          <p:nvPr/>
        </p:nvGrpSpPr>
        <p:grpSpPr bwMode="auto">
          <a:xfrm>
            <a:off x="101296" y="1001087"/>
            <a:ext cx="1012529" cy="903312"/>
            <a:chOff x="670145" y="1457273"/>
            <a:chExt cx="1720595" cy="1602100"/>
          </a:xfrm>
        </p:grpSpPr>
        <p:pic>
          <p:nvPicPr>
            <p:cNvPr id="11" name="图片 31" descr="28Z58PICt4r.jp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矩形 32"/>
            <p:cNvSpPr>
              <a:spLocks noChangeArrowheads="1"/>
            </p:cNvSpPr>
            <p:nvPr/>
          </p:nvSpPr>
          <p:spPr bwMode="auto">
            <a:xfrm>
              <a:off x="921965" y="2322452"/>
              <a:ext cx="1468775" cy="7369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r>
                <a:rPr lang="en-US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endParaRPr lang="en-US" sz="21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2987824" y="2323758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3675881" y="2937221"/>
            <a:ext cx="163217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=3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14× 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3637973" y="3460441"/>
            <a:ext cx="21755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=2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2294(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3582695" y="3963416"/>
            <a:ext cx="199285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2.23(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" name="直接箭头连接符 5"/>
          <p:cNvCxnSpPr/>
          <p:nvPr/>
        </p:nvCxnSpPr>
        <p:spPr>
          <a:xfrm flipH="1">
            <a:off x="4579122" y="2655086"/>
            <a:ext cx="275126" cy="373565"/>
          </a:xfrm>
          <a:prstGeom prst="straightConnector1">
            <a:avLst/>
          </a:prstGeom>
          <a:ln w="222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/>
          <p:cNvCxnSpPr/>
          <p:nvPr/>
        </p:nvCxnSpPr>
        <p:spPr>
          <a:xfrm>
            <a:off x="5318794" y="2647965"/>
            <a:ext cx="140860" cy="373565"/>
          </a:xfrm>
          <a:prstGeom prst="straightConnector1">
            <a:avLst/>
          </a:prstGeom>
          <a:ln w="222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4942253" y="2937221"/>
            <a:ext cx="10903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71 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 descr="C:\Documents and Settings\Administrator\桌面\6年级\p017-01-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655" y="2145135"/>
            <a:ext cx="1800200" cy="1969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云形标注 25"/>
          <p:cNvSpPr/>
          <p:nvPr/>
        </p:nvSpPr>
        <p:spPr>
          <a:xfrm>
            <a:off x="6516216" y="3291830"/>
            <a:ext cx="2376264" cy="1095814"/>
          </a:xfrm>
          <a:prstGeom prst="cloudCallout">
            <a:avLst>
              <a:gd name="adj1" fmla="val -25542"/>
              <a:gd name="adj2" fmla="val -52269"/>
            </a:avLst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27" name="流程图: 可选过程 26"/>
          <p:cNvSpPr/>
          <p:nvPr/>
        </p:nvSpPr>
        <p:spPr>
          <a:xfrm>
            <a:off x="6631245" y="3460441"/>
            <a:ext cx="2261235" cy="801370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16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0.71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倍多一些，应比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2.1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8" name="图片 27" descr="p008-02-0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6116954" y="2145135"/>
            <a:ext cx="1046532" cy="164920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4" grpId="1"/>
      <p:bldP spid="14" grpId="2"/>
      <p:bldP spid="2" grpId="0"/>
      <p:bldP spid="16" grpId="0"/>
      <p:bldP spid="17" grpId="0"/>
      <p:bldP spid="18" grpId="0"/>
      <p:bldP spid="24" grpId="0"/>
      <p:bldP spid="26" grpId="0" bldLvl="0" animBg="1"/>
      <p:bldP spid="27" grpId="0" bldLvl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9504" y="1563638"/>
            <a:ext cx="7066039" cy="2221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4" name="矩形 3"/>
          <p:cNvSpPr>
            <a:spLocks noChangeArrowheads="1"/>
          </p:cNvSpPr>
          <p:nvPr/>
        </p:nvSpPr>
        <p:spPr bwMode="auto">
          <a:xfrm>
            <a:off x="2771800" y="2747016"/>
            <a:ext cx="201622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水池的周长是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31.4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  <a:endParaRPr lang="zh-CN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30"/>
          <p:cNvGrpSpPr/>
          <p:nvPr/>
        </p:nvGrpSpPr>
        <p:grpSpPr bwMode="auto">
          <a:xfrm>
            <a:off x="233650" y="685279"/>
            <a:ext cx="1245854" cy="1054430"/>
            <a:chOff x="670145" y="1457273"/>
            <a:chExt cx="1555361" cy="1427807"/>
          </a:xfrm>
        </p:grpSpPr>
        <p:pic>
          <p:nvPicPr>
            <p:cNvPr id="13" name="图片 31" descr="28Z58PICt4r.jp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" name="矩形 32"/>
            <p:cNvSpPr>
              <a:spLocks noChangeArrowheads="1"/>
            </p:cNvSpPr>
            <p:nvPr/>
          </p:nvSpPr>
          <p:spPr bwMode="auto">
            <a:xfrm>
              <a:off x="921964" y="2322453"/>
              <a:ext cx="1079066" cy="5626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r>
                <a:rPr lang="en-US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endParaRPr lang="en-US" sz="21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7" name="矩形 3"/>
          <p:cNvSpPr>
            <a:spLocks noChangeArrowheads="1"/>
          </p:cNvSpPr>
          <p:nvPr/>
        </p:nvSpPr>
        <p:spPr bwMode="auto">
          <a:xfrm>
            <a:off x="5724128" y="3100959"/>
            <a:ext cx="244822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这个水池的直径和半径分别是多少米</a:t>
            </a: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zh-CN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353225" y="978383"/>
            <a:ext cx="645217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设水池的直径是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d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。根据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l-GR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π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得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025525" y="4083844"/>
            <a:ext cx="664797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：这个水池的直径是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半径是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 descr="C:\Documents and Settings\Administrator\桌面\6年级\p003-01-0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100" y="1520473"/>
            <a:ext cx="1824997" cy="1902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云形标注 9"/>
          <p:cNvSpPr/>
          <p:nvPr/>
        </p:nvSpPr>
        <p:spPr>
          <a:xfrm>
            <a:off x="1928019" y="1864085"/>
            <a:ext cx="2739616" cy="818066"/>
          </a:xfrm>
          <a:prstGeom prst="cloudCallout">
            <a:avLst>
              <a:gd name="adj1" fmla="val -58196"/>
              <a:gd name="adj2" fmla="val -23680"/>
            </a:avLst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63634" y="1851154"/>
            <a:ext cx="241567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先求出水池的直径，再求半径。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4644008" y="1864085"/>
            <a:ext cx="230443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3.14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=31.4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5200234" y="2452408"/>
            <a:ext cx="108623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=10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3749913" y="3001264"/>
            <a:ext cx="238238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水池的半径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3492189" y="3554922"/>
            <a:ext cx="367852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r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÷2=10÷2=5 (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 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 animBg="1"/>
      <p:bldP spid="4" grpId="0"/>
      <p:bldP spid="14" grpId="0"/>
      <p:bldP spid="15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671513" y="1840244"/>
            <a:ext cx="7381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</a:t>
            </a:r>
            <a:endParaRPr lang="zh-CN" altLang="zh-CN" sz="36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025525" y="4083844"/>
            <a:ext cx="66800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：这个水池的直径是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半径是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Picture 3" descr="C:\Documents and Settings\Administrator\桌面\6年级\p002-04-0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27584" y="1244553"/>
            <a:ext cx="1199919" cy="1336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云形标注 9"/>
          <p:cNvSpPr/>
          <p:nvPr/>
        </p:nvSpPr>
        <p:spPr>
          <a:xfrm>
            <a:off x="1730467" y="799888"/>
            <a:ext cx="3096344" cy="767207"/>
          </a:xfrm>
          <a:prstGeom prst="cloudCallout">
            <a:avLst>
              <a:gd name="adj1" fmla="val -46887"/>
              <a:gd name="adj2" fmla="val 79461"/>
            </a:avLst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还能怎样算？</a:t>
            </a:r>
            <a:endParaRPr lang="zh-CN" altLang="zh-CN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3468743" y="1842673"/>
            <a:ext cx="21783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水池的直径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zh-CN" altLang="zh-CN" sz="36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3238234" y="2436759"/>
            <a:ext cx="230630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31.4÷3.14</a:t>
            </a:r>
            <a:endParaRPr lang="zh-CN" altLang="zh-CN" sz="36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5148064" y="2424660"/>
            <a:ext cx="144246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10(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zh-CN" sz="3600" b="1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3409676" y="2929201"/>
            <a:ext cx="215908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水池的半径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zh-CN" altLang="zh-CN" sz="36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3385498" y="3484969"/>
            <a:ext cx="122413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10÷2</a:t>
            </a:r>
            <a:endParaRPr lang="zh-CN" altLang="zh-CN" sz="36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4429137" y="3388938"/>
            <a:ext cx="143785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5(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en-US" altLang="zh-CN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endParaRPr lang="zh-CN" altLang="zh-CN" sz="36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15"/>
          <p:cNvGrpSpPr/>
          <p:nvPr/>
        </p:nvGrpSpPr>
        <p:grpSpPr bwMode="auto">
          <a:xfrm>
            <a:off x="360363" y="315913"/>
            <a:ext cx="2266950" cy="561975"/>
            <a:chOff x="192082" y="411510"/>
            <a:chExt cx="2266690" cy="561692"/>
          </a:xfrm>
        </p:grpSpPr>
        <p:pic>
          <p:nvPicPr>
            <p:cNvPr id="11" name="图片 14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92082" y="492072"/>
              <a:ext cx="366860" cy="456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" name="文本框 14"/>
            <p:cNvSpPr txBox="1">
              <a:spLocks noChangeArrowheads="1"/>
            </p:cNvSpPr>
            <p:nvPr/>
          </p:nvSpPr>
          <p:spPr bwMode="auto">
            <a:xfrm>
              <a:off x="611560" y="411510"/>
              <a:ext cx="1847212" cy="56169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8580" tIns="34290" rIns="68580" bIns="3429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课堂练习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pic>
        <p:nvPicPr>
          <p:cNvPr id="2051" name="Picture 3" descr="C:\Documents and Settings\Administrator\桌面\6年级\p018-01-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886725"/>
            <a:ext cx="1584176" cy="1661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1259632" y="886725"/>
            <a:ext cx="518457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量得一块“禁行”的交通标志牌（如右图）的直径是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50cm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。这块标志牌的周长是多少厘米？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971551" y="3115577"/>
            <a:ext cx="109814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971551" y="3733555"/>
            <a:ext cx="577754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：这块标志牌的周长是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157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0363" y="936188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圆角矩形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069698" y="2427734"/>
            <a:ext cx="4220846" cy="578882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圆的周长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直径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圆周率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1907356" y="3116985"/>
            <a:ext cx="190838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50×3.14</a:t>
            </a:r>
            <a:endParaRPr lang="en-US" altLang="zh-CN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3491880" y="3018742"/>
            <a:ext cx="244844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157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　</a:t>
            </a:r>
            <a:endParaRPr lang="en-US" altLang="zh-CN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  <p:bldP spid="20" grpId="0"/>
      <p:bldP spid="23" grpId="0" bldLvl="0" animBg="1"/>
      <p:bldP spid="24" grpId="0"/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22474" y="674578"/>
            <a:ext cx="69847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在一棵大树的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1.2m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高处，量出树干的周长。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60363" y="936188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829" y="1273358"/>
            <a:ext cx="8206065" cy="2132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2483768" y="1939646"/>
            <a:ext cx="18722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周长是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1.57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652120" y="1570315"/>
            <a:ext cx="18722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直径是多少米？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1071980" y="3406155"/>
            <a:ext cx="645217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设树干的直径是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d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。根据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l-GR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π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得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1835696" y="3929375"/>
            <a:ext cx="230443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3.14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=1.57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4193878" y="3924038"/>
            <a:ext cx="108623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=0.5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1066354" y="4468922"/>
            <a:ext cx="325281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：直径是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0.5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  <p:bldP spid="13" grpId="0"/>
      <p:bldP spid="15" grpId="0"/>
      <p:bldP spid="16" grpId="0"/>
      <p:bldP spid="17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2875" y="618196"/>
            <a:ext cx="1558150" cy="143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6" name="矩形 33"/>
          <p:cNvSpPr>
            <a:spLocks noChangeArrowheads="1"/>
          </p:cNvSpPr>
          <p:nvPr/>
        </p:nvSpPr>
        <p:spPr bwMode="auto">
          <a:xfrm>
            <a:off x="1008063" y="710766"/>
            <a:ext cx="39846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求右边圆的周长。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884184" y="2766086"/>
            <a:ext cx="82763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891121" y="3987607"/>
            <a:ext cx="505779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：这个圆的周长是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18.84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0363" y="936188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187624" y="2054383"/>
            <a:ext cx="4724820" cy="578882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圆的周长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半径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×2×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圆周率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2798263" y="2766086"/>
            <a:ext cx="224378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3×2×3.14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2538118" y="3289306"/>
            <a:ext cx="202383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18.84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/>
      <p:bldP spid="12" grpId="0"/>
      <p:bldP spid="13" grpId="0"/>
      <p:bldP spid="16" grpId="0" animBg="1"/>
      <p:bldP spid="17" grpId="0"/>
      <p:bldP spid="18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>
            <a:lumMod val="90000"/>
          </a:schemeClr>
        </a:solidFill>
        <a:ln w="12700" cmpd="sng">
          <a:solidFill>
            <a:schemeClr val="accent1">
              <a:shade val="50000"/>
            </a:schemeClr>
          </a:solidFill>
          <a:prstDash val="solid"/>
        </a:ln>
      </a:spPr>
      <a:bodyPr rtlCol="0" anchor="ctr"/>
      <a:lstStyle>
        <a:defPPr algn="l">
          <a:defRPr lang="zh-CN" altLang="en-US" sz="2800" b="1" dirty="0">
            <a:solidFill>
              <a:schemeClr val="tx1"/>
            </a:solidFill>
            <a:latin typeface="楷体_GB2312" panose="02010609030101010101" charset="-122"/>
            <a:ea typeface="楷体_GB2312" panose="02010609030101010101" charset="-122"/>
            <a:cs typeface="楷体_GB2312" panose="02010609030101010101" charset="-122"/>
            <a:sym typeface="+mn-ea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1058</Words>
  <Application>WPS 演示</Application>
  <PresentationFormat>全屏显示(16:9)</PresentationFormat>
  <Paragraphs>185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7" baseType="lpstr">
      <vt:lpstr>Arial</vt:lpstr>
      <vt:lpstr>宋体</vt:lpstr>
      <vt:lpstr>Wingdings</vt:lpstr>
      <vt:lpstr>楷体_GB2312</vt:lpstr>
      <vt:lpstr>黑体</vt:lpstr>
      <vt:lpstr>Calibri</vt:lpstr>
      <vt:lpstr>幼圆</vt:lpstr>
      <vt:lpstr>楷体</vt:lpstr>
      <vt:lpstr>华文新魏</vt:lpstr>
      <vt:lpstr>等线</vt:lpstr>
      <vt:lpstr>微软雅黑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132</cp:revision>
  <dcterms:created xsi:type="dcterms:W3CDTF">2018-09-11T05:46:00Z</dcterms:created>
  <dcterms:modified xsi:type="dcterms:W3CDTF">2023-08-29T01:05:46Z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9996284461E64AEBB2D59E8E7D86A356_12</vt:lpwstr>
  </property>
</Properties>
</file>