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15"/>
  </p:notesMasterIdLst>
  <p:sldIdLst>
    <p:sldId id="256" r:id="rId4"/>
    <p:sldId id="419" r:id="rId5"/>
    <p:sldId id="449" r:id="rId6"/>
    <p:sldId id="450" r:id="rId7"/>
    <p:sldId id="452" r:id="rId8"/>
    <p:sldId id="457" r:id="rId9"/>
    <p:sldId id="453" r:id="rId10"/>
    <p:sldId id="454" r:id="rId11"/>
    <p:sldId id="455" r:id="rId12"/>
    <p:sldId id="451" r:id="rId13"/>
    <p:sldId id="456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1" d="100"/>
          <a:sy n="111" d="100"/>
        </p:scale>
        <p:origin x="-90" y="-204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69776" y="8301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练习二十</a:t>
            </a:r>
            <a:endParaRPr lang="zh-CN" altLang="en-US" sz="11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2.xml"/><Relationship Id="rId6" Type="http://schemas.openxmlformats.org/officeDocument/2006/relationships/slide" Target="slide3.xml"/><Relationship Id="rId5" Type="http://schemas.openxmlformats.org/officeDocument/2006/relationships/slide" Target="slide1.xml"/><Relationship Id="rId4" Type="http://schemas.openxmlformats.org/officeDocument/2006/relationships/slide" Target="slide11.xml"/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1" Type="http://schemas.openxmlformats.org/officeDocument/2006/relationships/image" Target="../media/image7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22.png"/><Relationship Id="rId14" Type="http://schemas.openxmlformats.org/officeDocument/2006/relationships/image" Target="../media/image21.png"/><Relationship Id="rId13" Type="http://schemas.openxmlformats.org/officeDocument/2006/relationships/image" Target="../media/image20.png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40.png"/><Relationship Id="rId11" Type="http://schemas.openxmlformats.org/officeDocument/2006/relationships/image" Target="../media/image39.png"/><Relationship Id="rId10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8.png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png"/><Relationship Id="rId8" Type="http://schemas.openxmlformats.org/officeDocument/2006/relationships/image" Target="../media/image62.png"/><Relationship Id="rId7" Type="http://schemas.openxmlformats.org/officeDocument/2006/relationships/image" Target="../media/image61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65.png"/><Relationship Id="rId10" Type="http://schemas.openxmlformats.org/officeDocument/2006/relationships/image" Target="../media/image64.png"/><Relationship Id="rId1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3085153" y="1481292"/>
            <a:ext cx="354646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0">
              <a:buNone/>
            </a:pPr>
            <a:r>
              <a:rPr lang="zh-CN" altLang="en-US" sz="6000" b="1" dirty="0"/>
              <a:t>练习二十</a:t>
            </a:r>
            <a:endParaRPr lang="en-US" altLang="en-US" sz="6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5636090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19"/>
          <p:cNvSpPr>
            <a:spLocks noChangeArrowheads="1"/>
          </p:cNvSpPr>
          <p:nvPr/>
        </p:nvSpPr>
        <p:spPr bwMode="auto">
          <a:xfrm>
            <a:off x="927353" y="519113"/>
            <a:ext cx="3216265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chemeClr val="tx2"/>
                </a:solidFill>
                <a:ea typeface="宋体" panose="02010600030101010101" pitchFamily="2" charset="-122"/>
              </a:rPr>
              <a:t>分数混合运算</a:t>
            </a:r>
            <a:endParaRPr lang="zh-CN" altLang="en-US" sz="40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grpSp>
        <p:nvGrpSpPr>
          <p:cNvPr id="27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28" name="图片 2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8468" cy="6251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5" name="单圆角矩形 24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单圆角矩形 30"/>
          <p:cNvSpPr/>
          <p:nvPr/>
        </p:nvSpPr>
        <p:spPr>
          <a:xfrm>
            <a:off x="500448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单圆角矩形 31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圆角矩形 32">
            <a:hlinkClick r:id="rId3" action="ppaction://hlinksldjump"/>
          </p:cNvPr>
          <p:cNvSpPr/>
          <p:nvPr/>
        </p:nvSpPr>
        <p:spPr>
          <a:xfrm>
            <a:off x="2256741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4" name="圆角矩形 33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5" name="圆角矩形 34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6" name="圆角矩形 35">
            <a:hlinkClick r:id="rId6" action="ppaction://hlinksldjump"/>
          </p:cNvPr>
          <p:cNvSpPr/>
          <p:nvPr/>
        </p:nvSpPr>
        <p:spPr>
          <a:xfrm>
            <a:off x="511272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39551" y="711286"/>
                <a:ext cx="8064897" cy="13360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hm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的菜地杀虫，要用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kg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的农药。照这样计算，给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hm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的菜地杀虫，要用多少千克农药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1" y="711286"/>
                <a:ext cx="8064897" cy="1336007"/>
              </a:xfrm>
              <a:prstGeom prst="rect">
                <a:avLst/>
              </a:prstGeom>
              <a:blipFill rotWithShape="1">
                <a:blip r:embed="rId1"/>
                <a:stretch>
                  <a:fillRect l="-5" t="-6" r="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483768" y="1998746"/>
                <a:ext cx="1615699" cy="786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1998746"/>
                <a:ext cx="1615699" cy="786369"/>
              </a:xfrm>
              <a:prstGeom prst="rect">
                <a:avLst/>
              </a:prstGeom>
              <a:blipFill rotWithShape="1">
                <a:blip r:embed="rId2"/>
                <a:stretch>
                  <a:fillRect l="-18" t="-51" r="34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2373705" y="2787910"/>
                <a:ext cx="1834220" cy="786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3705" y="2787910"/>
                <a:ext cx="1834220" cy="786369"/>
              </a:xfrm>
              <a:prstGeom prst="rect">
                <a:avLst/>
              </a:prstGeom>
              <a:blipFill rotWithShape="1">
                <a:blip r:embed="rId3"/>
                <a:stretch>
                  <a:fillRect l="-4" t="-33" r="23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2475870" y="3583004"/>
                <a:ext cx="1448057" cy="625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千克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5870" y="3583004"/>
                <a:ext cx="1448057" cy="625877"/>
              </a:xfrm>
              <a:prstGeom prst="rect">
                <a:avLst/>
              </a:prstGeom>
              <a:blipFill rotWithShape="1">
                <a:blip r:embed="rId4"/>
                <a:stretch>
                  <a:fillRect t="-53" r="-59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2362962" y="4123732"/>
                <a:ext cx="3103735" cy="6258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答：要用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千克农药。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962" y="4123732"/>
                <a:ext cx="3103735" cy="625877"/>
              </a:xfrm>
              <a:prstGeom prst="rect">
                <a:avLst/>
              </a:prstGeom>
              <a:blipFill rotWithShape="1">
                <a:blip r:embed="rId5"/>
                <a:stretch>
                  <a:fillRect l="-4" t="-7" r="-880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2988" y="1923678"/>
            <a:ext cx="7058025" cy="26545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分数混合运</a:t>
            </a:r>
            <a:r>
              <a:rPr lang="zh-CN" altLang="zh-CN" sz="2800" b="1" dirty="0" smtClean="0">
                <a:solidFill>
                  <a:srgbClr val="000000"/>
                </a:solidFill>
                <a:ea typeface="楷体" panose="02010609060101010101" pitchFamily="49" charset="-122"/>
              </a:rPr>
              <a:t>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的运算数序。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在实际计算时，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据数据特点，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能运用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运算律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算律使计算简便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小括号和中括号的，要先算小括号里的，再算中括号里的，最后算括号外面的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278737"/>
            <a:ext cx="18473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b="1" dirty="0">
              <a:ea typeface="楷体_GB2312" panose="02010609030101010101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75539" y="1746170"/>
          <a:ext cx="8512326" cy="2337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458"/>
                <a:gridCol w="7154868"/>
              </a:tblGrid>
              <a:tr h="1738335">
                <a:tc>
                  <a:txBody>
                    <a:bodyPr/>
                    <a:lstStyle/>
                    <a:p>
                      <a:r>
                        <a:rPr lang="zh-CN" altLang="zh-CN" sz="2000" b="1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分数混合运算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顺序</a:t>
                      </a:r>
                      <a:endParaRPr lang="zh-CN" altLang="en-US" sz="2000" b="1" dirty="0">
                        <a:solidFill>
                          <a:srgbClr val="0050AA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分数四则混合运算的顺序与整数四则混合运算的顺序相同。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  </a:t>
                      </a:r>
                      <a:endParaRPr lang="zh-CN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如果只有乘除法或只有加减法，就从左到右依次计算；</a:t>
                      </a:r>
                      <a:endParaRPr lang="zh-CN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如果既有乘除法又有加减法，要先算乘除法再算加减法；如果有小括号和中括号的，要先算小括号里的，再算中括号里的，最后算括号外面的。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endParaRPr lang="zh-CN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175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简算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2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zh-CN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在计算分数混合运算时，有时可以用学过的运算律使计算简便。</a:t>
                      </a:r>
                      <a:endParaRPr lang="zh-CN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059832" y="98757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分数混合运算</a:t>
            </a:r>
            <a:endParaRPr lang="zh-CN" altLang="en-US" sz="28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6044775" y="4150043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784" y="446335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644686" y="393631"/>
            <a:ext cx="184742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4686" y="1059582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1139556" y="1784100"/>
                <a:ext cx="1356462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9556" y="1784100"/>
                <a:ext cx="1356462" cy="618311"/>
              </a:xfrm>
              <a:prstGeom prst="rect">
                <a:avLst/>
              </a:prstGeom>
              <a:blipFill rotWithShape="1">
                <a:blip r:embed="rId2"/>
                <a:stretch>
                  <a:fillRect l="-27" t="-62" r="35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2622084" y="1784100"/>
                <a:ext cx="1478289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𝟏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𝟏𝟓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2084" y="1784100"/>
                <a:ext cx="1478289" cy="612796"/>
              </a:xfrm>
              <a:prstGeom prst="rect">
                <a:avLst/>
              </a:prstGeom>
              <a:blipFill rotWithShape="1">
                <a:blip r:embed="rId3"/>
                <a:stretch>
                  <a:fillRect l="-11" t="-63" r="12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4324953" y="1772063"/>
                <a:ext cx="1228220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𝟐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4953" y="1772063"/>
                <a:ext cx="1228220" cy="612732"/>
              </a:xfrm>
              <a:prstGeom prst="rect">
                <a:avLst/>
              </a:prstGeom>
              <a:blipFill rotWithShape="1">
                <a:blip r:embed="rId4"/>
                <a:stretch>
                  <a:fillRect l="-49" t="-67" r="8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6128767" y="1792319"/>
                <a:ext cx="1554913" cy="5354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000" b="1" i="1" smtClean="0">
                        <a:latin typeface="Cambria Math" panose="02040503050406030204"/>
                      </a:rPr>
                      <m:t>𝟑</m:t>
                    </m:r>
                    <m:r>
                      <a:rPr lang="en-US" altLang="zh-CN" sz="2000" b="1" i="1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sz="2000" b="1" i="1" smtClean="0">
                        <a:latin typeface="Cambria Math" panose="02040503050406030204"/>
                      </a:rPr>
                      <m:t>−</m:t>
                    </m:r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sz="2000" b="1" i="1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</m:oMath>
                </a14:m>
                <a:r>
                  <a:rPr lang="en-US" altLang="zh-CN" sz="2000" b="1" dirty="0"/>
                  <a:t>3</a:t>
                </a:r>
                <a:endParaRPr lang="zh-CN" altLang="en-US" sz="2000" b="1" dirty="0"/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8767" y="1792319"/>
                <a:ext cx="1554913" cy="535468"/>
              </a:xfrm>
              <a:prstGeom prst="rect">
                <a:avLst/>
              </a:prstGeom>
              <a:blipFill rotWithShape="1">
                <a:blip r:embed="rId5"/>
                <a:stretch>
                  <a:fillRect l="-25" t="-65" r="12" b="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1020934" y="2553532"/>
                <a:ext cx="1026242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934" y="2553532"/>
                <a:ext cx="1026242" cy="612796"/>
              </a:xfrm>
              <a:prstGeom prst="rect">
                <a:avLst/>
              </a:prstGeom>
              <a:blipFill rotWithShape="1">
                <a:blip r:embed="rId6"/>
                <a:stretch>
                  <a:fillRect l="-48" t="-32" r="56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2384839" y="2569416"/>
                <a:ext cx="1721945" cy="6366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𝟏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𝟏𝟓</m:t>
                          </m:r>
                        </m:den>
                      </m:f>
                      <m:r>
                        <a:rPr lang="en-US" altLang="zh-CN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4839" y="2569416"/>
                <a:ext cx="1721945" cy="636649"/>
              </a:xfrm>
              <a:prstGeom prst="rect">
                <a:avLst/>
              </a:prstGeom>
              <a:blipFill rotWithShape="1">
                <a:blip r:embed="rId7"/>
                <a:stretch>
                  <a:fillRect l="-24" t="-32" r="14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4358489" y="2553532"/>
                <a:ext cx="1026242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𝟐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489" y="2553532"/>
                <a:ext cx="1026242" cy="612732"/>
              </a:xfrm>
              <a:prstGeom prst="rect">
                <a:avLst/>
              </a:prstGeom>
              <a:blipFill rotWithShape="1">
                <a:blip r:embed="rId8"/>
                <a:stretch>
                  <a:fillRect l="-47" t="-32" r="5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5992545" y="2591320"/>
                <a:ext cx="1861407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𝟑</m:t>
                      </m:r>
                      <m:r>
                        <a:rPr lang="en-US" altLang="zh-CN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2545" y="2591320"/>
                <a:ext cx="1861407" cy="612732"/>
              </a:xfrm>
              <a:prstGeom prst="rect">
                <a:avLst/>
              </a:prstGeom>
              <a:blipFill rotWithShape="1">
                <a:blip r:embed="rId9"/>
                <a:stretch>
                  <a:fillRect l="-3" t="-85" r="15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1112263" y="3312266"/>
                <a:ext cx="612667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2263" y="3312266"/>
                <a:ext cx="612667" cy="612796"/>
              </a:xfrm>
              <a:prstGeom prst="rect">
                <a:avLst/>
              </a:prstGeom>
              <a:blipFill rotWithShape="1">
                <a:blip r:embed="rId10"/>
                <a:stretch>
                  <a:fillRect l="-62" t="-17" r="44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2421644" y="3358465"/>
                <a:ext cx="1026242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𝟏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1644" y="3358465"/>
                <a:ext cx="1026242" cy="612732"/>
              </a:xfrm>
              <a:prstGeom prst="rect">
                <a:avLst/>
              </a:prstGeom>
              <a:blipFill rotWithShape="1">
                <a:blip r:embed="rId11"/>
                <a:stretch>
                  <a:fillRect l="-38" t="-95" r="46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2421644" y="3975242"/>
                <a:ext cx="788999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𝟏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1644" y="3975242"/>
                <a:ext cx="788999" cy="612732"/>
              </a:xfrm>
              <a:prstGeom prst="rect">
                <a:avLst/>
              </a:prstGeom>
              <a:blipFill rotWithShape="1">
                <a:blip r:embed="rId12"/>
                <a:stretch>
                  <a:fillRect l="-49" t="-23" r="11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4435801" y="3254360"/>
                <a:ext cx="788999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𝟏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5801" y="3254360"/>
                <a:ext cx="788999" cy="612732"/>
              </a:xfrm>
              <a:prstGeom prst="rect">
                <a:avLst/>
              </a:prstGeom>
              <a:blipFill rotWithShape="1">
                <a:blip r:embed="rId13"/>
                <a:stretch>
                  <a:fillRect l="-41" t="-101" r="3" b="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5959009" y="3253478"/>
                <a:ext cx="1026242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9009" y="3253478"/>
                <a:ext cx="1026242" cy="610936"/>
              </a:xfrm>
              <a:prstGeom prst="rect">
                <a:avLst/>
              </a:prstGeom>
              <a:blipFill rotWithShape="1">
                <a:blip r:embed="rId14"/>
                <a:stretch>
                  <a:fillRect l="-16" t="-61" r="24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5992545" y="3924998"/>
                <a:ext cx="788999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2545" y="3924998"/>
                <a:ext cx="788999" cy="610936"/>
              </a:xfrm>
              <a:prstGeom prst="rect">
                <a:avLst/>
              </a:prstGeom>
              <a:blipFill rotWithShape="1">
                <a:blip r:embed="rId15"/>
                <a:stretch>
                  <a:fillRect l="-6" t="-10" r="48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3" y="1403695"/>
            <a:ext cx="52101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966913" y="1799127"/>
                <a:ext cx="2376264" cy="8023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妈妈的体重是爸爸的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1600" b="1" i="1" smtClean="0">
                            <a:latin typeface="Cambria Math" panose="02040503050406030204"/>
                          </a:rPr>
                          <m:t>𝟏𝟏</m:t>
                        </m:r>
                      </m:num>
                      <m:den>
                        <m:r>
                          <a:rPr lang="en-US" altLang="zh-CN" sz="1600" b="1" i="1" smtClean="0">
                            <a:latin typeface="Cambria Math" panose="02040503050406030204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zh-CN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，我的体重是爸爸的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16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16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913" y="1799127"/>
                <a:ext cx="2376264" cy="802399"/>
              </a:xfrm>
              <a:prstGeom prst="rect">
                <a:avLst/>
              </a:prstGeom>
              <a:blipFill rotWithShape="1">
                <a:blip r:embed="rId2"/>
                <a:stretch>
                  <a:fillRect l="-13" t="-21" r="17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971600" y="627534"/>
            <a:ext cx="6120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小强和他爸爸的体重各是多少千克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80112" y="1707654"/>
            <a:ext cx="15121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我重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611560" y="3248889"/>
                <a:ext cx="3024336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55÷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55×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  <m:t>𝟏𝟏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248889"/>
                <a:ext cx="3024336" cy="625812"/>
              </a:xfrm>
              <a:prstGeom prst="rect">
                <a:avLst/>
              </a:prstGeom>
              <a:blipFill rotWithShape="1">
                <a:blip r:embed="rId3"/>
                <a:stretch>
                  <a:fillRect l="-2" t="-37" r="17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5220072" y="3248889"/>
                <a:ext cx="1368152" cy="624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3248889"/>
                <a:ext cx="1368152" cy="624082"/>
              </a:xfrm>
              <a:prstGeom prst="rect">
                <a:avLst/>
              </a:prstGeom>
              <a:blipFill rotWithShape="1">
                <a:blip r:embed="rId4"/>
                <a:stretch>
                  <a:fillRect l="-27" t="-37" r="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3203848" y="3314333"/>
                <a:ext cx="18002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14:m>
                  <m:oMath xmlns:m="http://schemas.openxmlformats.org/officeDocument/2006/math">
                    <m:r>
                      <a:rPr lang="en-US" altLang="zh-CN" sz="2400" b="1" i="0">
                        <a:solidFill>
                          <a:srgbClr val="FF0000"/>
                        </a:solidFill>
                        <a:latin typeface="Cambria Math" panose="02040503050406030204"/>
                      </a:rPr>
                      <m:t>𝟓</m:t>
                    </m:r>
                    <m:r>
                      <a:rPr lang="zh-CN" altLang="en-US" sz="2400" b="1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（千克）</m:t>
                    </m:r>
                  </m:oMath>
                </a14:m>
                <a:endParaRPr lang="zh-CN" altLang="en-US" sz="24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3314333"/>
                <a:ext cx="1800200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5" t="-58" r="14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6300192" y="3299664"/>
                <a:ext cx="21602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24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r>
                      <a:rPr lang="zh-CN" altLang="en-US" sz="2400" b="1" i="1" smtClean="0">
                        <a:solidFill>
                          <a:srgbClr val="FF0000"/>
                        </a:solidFill>
                        <a:latin typeface="Cambria Math" panose="02040503050406030204"/>
                      </a:rPr>
                      <m:t>（</m:t>
                    </m:r>
                    <m:r>
                      <a:rPr lang="zh-CN" altLang="en-US" sz="2400" b="1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千克）</m:t>
                    </m:r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3299664"/>
                <a:ext cx="2160240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17" t="-44" r="15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467544" y="4005092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答：小强的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体重是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千克，爸爸的体重是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6" grpId="0"/>
      <p:bldP spid="11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7087" y="627534"/>
            <a:ext cx="6264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计算下面各题，注意使用简便算法。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303587" y="1504190"/>
                <a:ext cx="1236236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3587" y="1504190"/>
                <a:ext cx="1236236" cy="618311"/>
              </a:xfrm>
              <a:prstGeom prst="rect">
                <a:avLst/>
              </a:prstGeom>
              <a:blipFill rotWithShape="1">
                <a:blip r:embed="rId1"/>
                <a:stretch>
                  <a:fillRect l="-46" t="-82" r="37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3097560" y="1491630"/>
                <a:ext cx="1880643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7560" y="1491630"/>
                <a:ext cx="1880643" cy="612732"/>
              </a:xfrm>
              <a:prstGeom prst="rect">
                <a:avLst/>
              </a:prstGeom>
              <a:blipFill rotWithShape="1">
                <a:blip r:embed="rId2"/>
                <a:stretch>
                  <a:fillRect l="-2" t="-2" r="23" b="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5573318" y="1624034"/>
                <a:ext cx="2248885" cy="624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/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𝟏𝟐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/>
                      </a:rPr>
                      <m:t>−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𝟏𝟐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  <a:ea typeface="Cambria Math" panose="02040503050406030204"/>
                      </a:rPr>
                      <m:t>）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3318" y="1624034"/>
                <a:ext cx="2248885" cy="624466"/>
              </a:xfrm>
              <a:prstGeom prst="rect">
                <a:avLst/>
              </a:prstGeom>
              <a:blipFill rotWithShape="1">
                <a:blip r:embed="rId3"/>
                <a:stretch>
                  <a:fillRect l="-25" t="-54" r="12" b="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1206407" y="2134668"/>
                <a:ext cx="1473480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6407" y="2134668"/>
                <a:ext cx="1473480" cy="618311"/>
              </a:xfrm>
              <a:prstGeom prst="rect">
                <a:avLst/>
              </a:prstGeom>
              <a:blipFill rotWithShape="1">
                <a:blip r:embed="rId4"/>
                <a:stretch>
                  <a:fillRect l="-37" t="-70" r="13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184965" y="2858780"/>
                <a:ext cx="1026242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4965" y="2858780"/>
                <a:ext cx="1026242" cy="618374"/>
              </a:xfrm>
              <a:prstGeom prst="rect">
                <a:avLst/>
              </a:prstGeom>
              <a:blipFill rotWithShape="1">
                <a:blip r:embed="rId5"/>
                <a:stretch>
                  <a:fillRect l="-5" t="-2" r="13" b="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1278846" y="3527554"/>
                <a:ext cx="750526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𝟐𝟒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8846" y="3527554"/>
                <a:ext cx="750526" cy="610936"/>
              </a:xfrm>
              <a:prstGeom prst="rect">
                <a:avLst/>
              </a:prstGeom>
              <a:blipFill rotWithShape="1">
                <a:blip r:embed="rId6"/>
                <a:stretch>
                  <a:fillRect l="-79" t="-21" r="73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3221792" y="2196734"/>
                <a:ext cx="1914307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×(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)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1792" y="2196734"/>
                <a:ext cx="1914307" cy="612732"/>
              </a:xfrm>
              <a:prstGeom prst="rect">
                <a:avLst/>
              </a:prstGeom>
              <a:blipFill rotWithShape="1">
                <a:blip r:embed="rId7"/>
                <a:stretch>
                  <a:fillRect l="-23" t="-44" r="11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221792" y="2820476"/>
                <a:ext cx="1189748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𝟏𝟑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1792" y="2820476"/>
                <a:ext cx="1189748" cy="612732"/>
              </a:xfrm>
              <a:prstGeom prst="rect">
                <a:avLst/>
              </a:prstGeom>
              <a:blipFill rotWithShape="1">
                <a:blip r:embed="rId8"/>
                <a:stretch>
                  <a:fillRect l="-37" t="-72" r="16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312140" y="3505216"/>
                <a:ext cx="7505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𝟏𝟑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2140" y="3505216"/>
                <a:ext cx="750526" cy="612732"/>
              </a:xfrm>
              <a:prstGeom prst="rect">
                <a:avLst/>
              </a:prstGeom>
              <a:blipFill rotWithShape="1">
                <a:blip r:embed="rId9"/>
                <a:stretch>
                  <a:fillRect l="-82" t="-3" r="76" b="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5571230" y="2324974"/>
                <a:ext cx="2457153" cy="611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𝟏𝟐</m:t>
                          </m:r>
                        </m:den>
                      </m:f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1230" y="2324974"/>
                <a:ext cx="2457153" cy="611321"/>
              </a:xfrm>
              <a:prstGeom prst="rect">
                <a:avLst/>
              </a:prstGeom>
              <a:blipFill rotWithShape="1">
                <a:blip r:embed="rId10"/>
                <a:stretch>
                  <a:fillRect l="-15" t="-39" r="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5432414" y="3087130"/>
                <a:ext cx="1368152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𝟏𝟒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2414" y="3087130"/>
                <a:ext cx="1368152" cy="610936"/>
              </a:xfrm>
              <a:prstGeom prst="rect">
                <a:avLst/>
              </a:prstGeom>
              <a:blipFill rotWithShape="1">
                <a:blip r:embed="rId11"/>
                <a:stretch>
                  <a:fillRect l="-46" t="-65" r="26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5148064" y="3833022"/>
                <a:ext cx="1368152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3833022"/>
                <a:ext cx="1368152" cy="610936"/>
              </a:xfrm>
              <a:prstGeom prst="rect">
                <a:avLst/>
              </a:prstGeom>
              <a:blipFill rotWithShape="1">
                <a:blip r:embed="rId12"/>
                <a:stretch>
                  <a:fillRect l="-9" t="-27" r="35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  <p:bldP spid="8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3688645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1181" y="627534"/>
            <a:ext cx="6264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计算下面各题，注意使用简便算法。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818203" y="1444485"/>
                <a:ext cx="2447080" cy="721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/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</a:rPr>
                      <m:t>−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  <a:ea typeface="Cambria Math" panose="02040503050406030204"/>
                      </a:rPr>
                      <m:t>）</m:t>
                    </m:r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𝟏𝟐</m:t>
                        </m:r>
                      </m:den>
                    </m:f>
                  </m:oMath>
                </a14:m>
                <a:endParaRPr lang="zh-CN" altLang="en-US" sz="2800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203" y="1444485"/>
                <a:ext cx="2447080" cy="721031"/>
              </a:xfrm>
              <a:prstGeom prst="rect">
                <a:avLst/>
              </a:prstGeom>
              <a:blipFill rotWithShape="1">
                <a:blip r:embed="rId1"/>
                <a:stretch>
                  <a:fillRect l="-13" t="-69" r="5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4427570" y="1451154"/>
                <a:ext cx="3163366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÷[</m:t>
                    </m:r>
                    <m:r>
                      <a:rPr lang="zh-CN" altLang="en-US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（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−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/>
                        <a:ea typeface="Cambria Math" panose="02040503050406030204"/>
                      </a:rPr>
                      <m:t>）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/>
                  <a:t>]</a:t>
                </a:r>
                <a:endParaRPr lang="zh-CN" altLang="en-US" sz="2800" b="1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570" y="1451154"/>
                <a:ext cx="3163366" cy="714683"/>
              </a:xfrm>
              <a:prstGeom prst="rect">
                <a:avLst/>
              </a:prstGeom>
              <a:blipFill rotWithShape="1">
                <a:blip r:embed="rId2"/>
                <a:stretch>
                  <a:fillRect l="-11" t="-25" r="5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953928" y="2306393"/>
                <a:ext cx="2329164" cy="676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000" b="1" i="1" dirty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000" b="1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num>
                        <m:den>
                          <m:r>
                            <a:rPr lang="en-US" altLang="zh-CN" sz="2000" b="1" i="1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000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928" y="2306393"/>
                <a:ext cx="2329164" cy="676852"/>
              </a:xfrm>
              <a:prstGeom prst="rect">
                <a:avLst/>
              </a:prstGeom>
              <a:blipFill rotWithShape="1">
                <a:blip r:embed="rId3"/>
                <a:stretch>
                  <a:fillRect l="-7" t="-11" r="6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953928" y="3095464"/>
                <a:ext cx="1120114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  <m:r>
                        <a:rPr lang="en-US" altLang="zh-CN" sz="2000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928" y="3095464"/>
                <a:ext cx="1120114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14" t="-71" r="1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953928" y="3845461"/>
                <a:ext cx="659860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928" y="3845461"/>
                <a:ext cx="659860" cy="670505"/>
              </a:xfrm>
              <a:prstGeom prst="rect">
                <a:avLst/>
              </a:prstGeom>
              <a:blipFill rotWithShape="1">
                <a:blip r:embed="rId5"/>
                <a:stretch>
                  <a:fillRect l="-24" t="-80" r="38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4211960" y="2460670"/>
                <a:ext cx="2108719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÷[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800" b="1" dirty="0"/>
                  <a:t>]</a:t>
                </a:r>
                <a:endParaRPr lang="zh-CN" altLang="en-US" sz="2800" b="1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2460670"/>
                <a:ext cx="2108719" cy="714683"/>
              </a:xfrm>
              <a:prstGeom prst="rect">
                <a:avLst/>
              </a:prstGeom>
              <a:blipFill rotWithShape="1">
                <a:blip r:embed="rId6"/>
                <a:stretch>
                  <a:fillRect t="-6" r="-1421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211960" y="3304630"/>
                <a:ext cx="1110496" cy="6689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𝟕</m:t>
                      </m:r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3304630"/>
                <a:ext cx="1110496" cy="668901"/>
              </a:xfrm>
              <a:prstGeom prst="rect">
                <a:avLst/>
              </a:prstGeom>
              <a:blipFill rotWithShape="1">
                <a:blip r:embed="rId7"/>
                <a:stretch>
                  <a:fillRect t="-13" r="47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4249117" y="4100304"/>
                <a:ext cx="5068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000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3</a:t>
                </a:r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9117" y="4100304"/>
                <a:ext cx="506870" cy="400110"/>
              </a:xfrm>
              <a:prstGeom prst="rect">
                <a:avLst/>
              </a:prstGeom>
              <a:blipFill rotWithShape="1">
                <a:blip r:embed="rId8"/>
                <a:stretch>
                  <a:fillRect l="-66" t="-27" r="93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9510" y="518010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计算下面两个盒子的表面积。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405" y="1131590"/>
            <a:ext cx="4533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1115616" y="2643758"/>
                <a:ext cx="3358612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b="1" i="1" smtClean="0">
                          <a:latin typeface="Cambria Math" panose="02040503050406030204"/>
                        </a:rPr>
                        <m:t>（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zh-CN" altLang="en-US" b="1" i="1" smtClean="0"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2643758"/>
                <a:ext cx="3358612" cy="610936"/>
              </a:xfrm>
              <a:prstGeom prst="rect">
                <a:avLst/>
              </a:prstGeom>
              <a:blipFill rotWithShape="1">
                <a:blip r:embed="rId2"/>
                <a:stretch>
                  <a:fillRect l="-17" t="-41" r="1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1115616" y="3400974"/>
                <a:ext cx="4032448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3400974"/>
                <a:ext cx="4032448" cy="610936"/>
              </a:xfrm>
              <a:prstGeom prst="rect">
                <a:avLst/>
              </a:prstGeom>
              <a:blipFill rotWithShape="1">
                <a:blip r:embed="rId3"/>
                <a:stretch>
                  <a:fillRect l="-14" t="-90" r="3" b="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145088" y="4036776"/>
                <a:ext cx="1338680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zh-CN" altLang="en-US" b="1" i="1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en-US" altLang="zh-CN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𝒎</m:t>
                      </m:r>
                      <m:r>
                        <a:rPr lang="en-US" altLang="zh-CN" b="1" i="1" baseline="3000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  <m:r>
                        <a:rPr lang="zh-CN" altLang="en-US" b="1" i="1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088" y="4036776"/>
                <a:ext cx="1338680" cy="610936"/>
              </a:xfrm>
              <a:prstGeom prst="rect">
                <a:avLst/>
              </a:prstGeom>
              <a:blipFill rotWithShape="1">
                <a:blip r:embed="rId4"/>
                <a:stretch>
                  <a:fillRect l="-14" t="-13" r="21" b="-35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5652120" y="2796555"/>
                <a:ext cx="1220206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𝟔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2796555"/>
                <a:ext cx="1220206" cy="618311"/>
              </a:xfrm>
              <a:prstGeom prst="rect">
                <a:avLst/>
              </a:prstGeom>
              <a:blipFill rotWithShape="1">
                <a:blip r:embed="rId5"/>
                <a:stretch>
                  <a:fillRect l="-51" t="-2" r="29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5533498" y="3418465"/>
                <a:ext cx="1556836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zh-CN" altLang="en-US" b="1" i="1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en-US" altLang="zh-CN" b="1" i="1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𝒎</m:t>
                      </m:r>
                      <m:r>
                        <a:rPr lang="en-US" altLang="zh-CN" b="1" i="1" baseline="3000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  <m:r>
                        <a:rPr lang="zh-CN" altLang="en-US" b="1" i="1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3498" y="3418465"/>
                <a:ext cx="1556836" cy="618311"/>
              </a:xfrm>
              <a:prstGeom prst="rect">
                <a:avLst/>
              </a:prstGeom>
              <a:blipFill rotWithShape="1">
                <a:blip r:embed="rId6"/>
                <a:stretch>
                  <a:fillRect l="-7" t="-1891" r="36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4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1701" y="7715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解方程：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936910" y="1597070"/>
                <a:ext cx="1223412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latin typeface="Cambria Math" panose="02040503050406030204"/>
                        </a:rPr>
                        <m:t>𝒙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6910" y="1597070"/>
                <a:ext cx="1223412" cy="612796"/>
              </a:xfrm>
              <a:prstGeom prst="rect">
                <a:avLst/>
              </a:prstGeom>
              <a:blipFill rotWithShape="1">
                <a:blip r:embed="rId1"/>
                <a:stretch>
                  <a:fillRect l="-23" t="-7" r="4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3347864" y="1588800"/>
                <a:ext cx="1437252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>
                          <a:latin typeface="Cambria Math" panose="02040503050406030204"/>
                        </a:rPr>
                        <m:t>𝒙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1588800"/>
                <a:ext cx="1437252" cy="612732"/>
              </a:xfrm>
              <a:prstGeom prst="rect">
                <a:avLst/>
              </a:prstGeom>
              <a:blipFill rotWithShape="1">
                <a:blip r:embed="rId2"/>
                <a:stretch>
                  <a:fillRect l="-10" t="-5" r="27" b="1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6012160" y="1597070"/>
                <a:ext cx="1123064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𝟑</m:t>
                      </m:r>
                      <m:r>
                        <a:rPr lang="en-US" altLang="zh-CN" b="1" i="1">
                          <a:latin typeface="Cambria Math" panose="02040503050406030204"/>
                        </a:rPr>
                        <m:t>𝒙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1597070"/>
                <a:ext cx="1123064" cy="612732"/>
              </a:xfrm>
              <a:prstGeom prst="rect">
                <a:avLst/>
              </a:prstGeom>
              <a:blipFill rotWithShape="1">
                <a:blip r:embed="rId3"/>
                <a:stretch>
                  <a:fillRect l="-55" t="-7" r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42979" y="22718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293190" y="2217230"/>
                <a:ext cx="1270540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latin typeface="Cambria Math" panose="02040503050406030204"/>
                        </a:rPr>
                        <m:t>𝒙</m:t>
                      </m:r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3190" y="2217230"/>
                <a:ext cx="1270540" cy="612732"/>
              </a:xfrm>
              <a:prstGeom prst="rect">
                <a:avLst/>
              </a:prstGeom>
              <a:blipFill rotWithShape="1">
                <a:blip r:embed="rId4"/>
                <a:stretch>
                  <a:fillRect l="-26" t="-73" r="18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331640" y="3049127"/>
                <a:ext cx="829073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latin typeface="Cambria Math" panose="02040503050406030204"/>
                        </a:rPr>
                        <m:t>𝒙</m:t>
                      </m:r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3049127"/>
                <a:ext cx="829073" cy="618374"/>
              </a:xfrm>
              <a:prstGeom prst="rect">
                <a:avLst/>
              </a:prstGeom>
              <a:blipFill rotWithShape="1">
                <a:blip r:embed="rId5"/>
                <a:stretch>
                  <a:fillRect l="-5" t="-80" r="53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3366766" y="2271883"/>
                <a:ext cx="1399742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>
                          <a:latin typeface="Cambria Math" panose="02040503050406030204"/>
                        </a:rPr>
                        <m:t>𝒙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6766" y="2271883"/>
                <a:ext cx="1399742" cy="618311"/>
              </a:xfrm>
              <a:prstGeom prst="rect">
                <a:avLst/>
              </a:prstGeom>
              <a:blipFill rotWithShape="1">
                <a:blip r:embed="rId6"/>
                <a:stretch>
                  <a:fillRect l="-45" t="-79" r="1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3440033" y="2890194"/>
                <a:ext cx="1270540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latin typeface="Cambria Math" panose="02040503050406030204"/>
                        </a:rPr>
                        <m:t>𝒙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0033" y="2890194"/>
                <a:ext cx="1270540" cy="610936"/>
              </a:xfrm>
              <a:prstGeom prst="rect">
                <a:avLst/>
              </a:prstGeom>
              <a:blipFill rotWithShape="1">
                <a:blip r:embed="rId7"/>
                <a:stretch>
                  <a:fillRect l="-19" t="-51" r="11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491880" y="3624244"/>
                <a:ext cx="6912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b="1" i="1">
                        <a:latin typeface="Cambria Math" panose="02040503050406030204"/>
                      </a:rPr>
                      <m:t>𝒙</m:t>
                    </m:r>
                    <m:r>
                      <a:rPr lang="en-US" altLang="zh-CN" b="1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</m:oMath>
                </a14:m>
                <a:r>
                  <a:rPr lang="en-US" altLang="zh-CN" b="1" dirty="0">
                    <a:solidFill>
                      <a:srgbClr val="FF0000"/>
                    </a:solidFill>
                  </a:rPr>
                  <a:t>1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3624244"/>
                <a:ext cx="691215" cy="369332"/>
              </a:xfrm>
              <a:prstGeom prst="rect">
                <a:avLst/>
              </a:prstGeom>
              <a:blipFill rotWithShape="1">
                <a:blip r:embed="rId8"/>
                <a:stretch>
                  <a:fillRect l="-2" t="-81" r="51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6066718" y="2214082"/>
                <a:ext cx="1398780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latin typeface="Cambria Math" panose="02040503050406030204"/>
                        </a:rPr>
                        <m:t>𝒙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6718" y="2214082"/>
                <a:ext cx="1398780" cy="612732"/>
              </a:xfrm>
              <a:prstGeom prst="rect">
                <a:avLst/>
              </a:prstGeom>
              <a:blipFill rotWithShape="1">
                <a:blip r:embed="rId9"/>
                <a:stretch>
                  <a:fillRect l="-40" t="-77" r="31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6052945" y="2826814"/>
                <a:ext cx="1390765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latin typeface="Cambria Math" panose="02040503050406030204"/>
                        </a:rPr>
                        <m:t>𝒙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  <m:r>
                        <a:rPr lang="en-US" altLang="zh-CN" b="1" i="1" dirty="0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dirty="0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2945" y="2826814"/>
                <a:ext cx="1390765" cy="612732"/>
              </a:xfrm>
              <a:prstGeom prst="rect">
                <a:avLst/>
              </a:prstGeom>
              <a:blipFill rotWithShape="1">
                <a:blip r:embed="rId10"/>
                <a:stretch>
                  <a:fillRect l="-9" t="-70" r="17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6052636" y="3543194"/>
                <a:ext cx="966931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latin typeface="Cambria Math" panose="02040503050406030204"/>
                        </a:rPr>
                        <m:t>𝒙</m:t>
                      </m:r>
                      <m:r>
                        <a:rPr lang="en-US" altLang="zh-CN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2636" y="3543194"/>
                <a:ext cx="966931" cy="612732"/>
              </a:xfrm>
              <a:prstGeom prst="rect">
                <a:avLst/>
              </a:prstGeom>
              <a:blipFill rotWithShape="1">
                <a:blip r:embed="rId11"/>
                <a:stretch>
                  <a:fillRect l="-47" t="-86" r="29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2793702" y="23963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0387" y="24242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WordArt 8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395536" y="642573"/>
                <a:ext cx="8352928" cy="15631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两列火车同时从两站相对开出，甲车每时行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105km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，乙车每时行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96km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，经过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时两车相遇。两站间的铁路长多少千米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642573"/>
                <a:ext cx="8352928" cy="1563120"/>
              </a:xfrm>
              <a:prstGeom prst="rect">
                <a:avLst/>
              </a:prstGeom>
              <a:blipFill rotWithShape="1">
                <a:blip r:embed="rId1"/>
                <a:stretch>
                  <a:fillRect l="-7" t="-38" r="1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123728" y="2355726"/>
                <a:ext cx="3888432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105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＋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96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355726"/>
                <a:ext cx="3888432" cy="712631"/>
              </a:xfrm>
              <a:prstGeom prst="rect">
                <a:avLst/>
              </a:prstGeom>
              <a:blipFill rotWithShape="1">
                <a:blip r:embed="rId2"/>
                <a:stretch>
                  <a:fillRect l="-7" t="-72" r="16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2123728" y="2970929"/>
                <a:ext cx="2952328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201×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970929"/>
                <a:ext cx="2952328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10" t="-56" r="17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2123728" y="3560698"/>
            <a:ext cx="2432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7704" y="4083918"/>
            <a:ext cx="50321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答：两站间的铁路长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469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6" grpId="0"/>
      <p:bldP spid="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1747</Words>
  <Application>WPS 演示</Application>
  <PresentationFormat>全屏显示(16:9)</PresentationFormat>
  <Paragraphs>193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Cambria Math</vt:lpstr>
      <vt:lpstr>Cambria Math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328</cp:revision>
  <dcterms:created xsi:type="dcterms:W3CDTF">2018-09-11T05:46:00Z</dcterms:created>
  <dcterms:modified xsi:type="dcterms:W3CDTF">2023-08-29T01:03:13Z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D9F3F9A70930426EA80AA43EE0411E2B_12</vt:lpwstr>
  </property>
</Properties>
</file>