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5" r:id="rId3"/>
  </p:sldMasterIdLst>
  <p:sldIdLst>
    <p:sldId id="256" r:id="rId4"/>
    <p:sldId id="301" r:id="rId5"/>
    <p:sldId id="361" r:id="rId6"/>
    <p:sldId id="360" r:id="rId7"/>
    <p:sldId id="366" r:id="rId8"/>
    <p:sldId id="373" r:id="rId9"/>
    <p:sldId id="369" r:id="rId10"/>
    <p:sldId id="370" r:id="rId11"/>
    <p:sldId id="374" r:id="rId12"/>
    <p:sldId id="371" r:id="rId13"/>
    <p:sldId id="372" r:id="rId14"/>
    <p:sldId id="365" r:id="rId15"/>
    <p:sldId id="367" r:id="rId16"/>
    <p:sldId id="271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96"/>
      </p:cViewPr>
      <p:guideLst>
        <p:guide orient="horz" pos="162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B04182-DD99-499D-BE1B-CDA71FEA2F0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1DE485-0C59-4388-AF4C-D2284FD54E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20FA3E1-B7D0-42BF-81B9-3EBCB3A4287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E434BF9-1474-4ADB-998B-2E1E26C1D6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练习九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练习九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F9EE4A4-03A8-4DB1-AA13-35F77D28EA54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1E3AB6-00E7-44D3-AB56-D962871E65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9AF60D-327F-4AD0-B3A9-EBA85107ADC3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CE842D8-D39F-405B-9AA5-0FC00BC8B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38F722C-904C-43EB-82BC-E464D87461C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8F6FE1-3089-42D8-80E7-6CF84C1D4E9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E7A934-6844-4CE2-BAC8-A64624120BA3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6B7D454-D6AB-4D48-8B79-2BA64F1780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9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2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60B346-3FD2-45D8-80E5-6D9BC5C1F604}" type="datetimeFigureOut">
              <a:rPr lang="zh-CN" altLang="en-US"/>
            </a:fld>
            <a:endParaRPr lang="zh-CN" altLang="en-US"/>
          </a:p>
        </p:txBody>
      </p:sp>
      <p:sp>
        <p:nvSpPr>
          <p:cNvPr id="1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3D6EEB-00D6-46D7-B3B6-B68E1AABBD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5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0A9F45-E71B-43F3-B9AA-919F0FD280AE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9597C80-8138-402B-9243-91731F6508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4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7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D15D66-1C44-4CA4-8340-E422AD18F067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1D0A70-9EC8-4EC2-865B-82D86D2A19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0588330-CC79-45B0-9B07-137BC876E334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A427C5F-5DB9-4EFA-8853-BC45653E52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ACC2DE4-EB8F-48A8-8A18-EECB33BA2239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B32D9D-70E7-4D98-A64A-D4D138847C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392716-BF3A-436B-AAFB-9DE9429757AA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529A74-EAE3-412A-8DB1-EBDE322159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FD2A8B-214E-4867-8A37-368F7519723B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88CEFA-6711-4B52-81EC-7F36E42118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5CFB49-89CE-440E-B73A-4954416D80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F2068CB-516C-4E7C-943E-86F9A8968D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206E8DD-F1F6-4D2B-86DD-50F2E7DC440C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C24452-F30D-441D-B606-05C0B56F4F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AF780C1-2ED1-42B6-8F81-42CB072E6D41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3CAB617-4E15-4B17-9687-05FB4132F78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76B4FF-7A78-462D-B1A7-59AB2BADF163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EF9A1F1-28A5-478E-A601-D1C6988471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040939C-4FA7-45DF-B066-81874CDED7F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6C81A9-0E06-4B4A-8E5C-4F8142CE3DE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8CA6892-17A0-49AD-BF66-A961CAE694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9F056C-E36E-46A5-99F2-1434E06852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2.png"/><Relationship Id="rId28" Type="http://schemas.openxmlformats.org/officeDocument/2006/relationships/image" Target="../media/image1.png"/><Relationship Id="rId27" Type="http://schemas.openxmlformats.org/officeDocument/2006/relationships/image" Target="../media/image4.png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3" Type="http://schemas.openxmlformats.org/officeDocument/2006/relationships/theme" Target="../theme/theme2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5"/>
          <p:cNvPicPr>
            <a:picLocks noChangeAspect="1"/>
          </p:cNvPicPr>
          <p:nvPr userDrawn="1"/>
        </p:nvPicPr>
        <p:blipFill>
          <a:blip r:embed="rId29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练习九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20C81F-9612-4B33-B805-A843C1D2F7D3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2DB43FE-219D-4622-B3CB-B9C4332AD99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7.png"/><Relationship Id="rId8" Type="http://schemas.openxmlformats.org/officeDocument/2006/relationships/image" Target="../media/image76.png"/><Relationship Id="rId7" Type="http://schemas.openxmlformats.org/officeDocument/2006/relationships/image" Target="../media/image75.png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2" Type="http://schemas.openxmlformats.org/officeDocument/2006/relationships/slideLayout" Target="../slideLayouts/slideLayout26.xml"/><Relationship Id="rId11" Type="http://schemas.openxmlformats.org/officeDocument/2006/relationships/image" Target="../media/image79.png"/><Relationship Id="rId10" Type="http://schemas.openxmlformats.org/officeDocument/2006/relationships/image" Target="../media/image78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image" Target="../media/image86.png"/><Relationship Id="rId7" Type="http://schemas.openxmlformats.org/officeDocument/2006/relationships/image" Target="../media/image85.png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3" Type="http://schemas.openxmlformats.org/officeDocument/2006/relationships/image" Target="../media/image88.png"/><Relationship Id="rId2" Type="http://schemas.openxmlformats.org/officeDocument/2006/relationships/image" Target="../media/image8.png"/><Relationship Id="rId1" Type="http://schemas.openxmlformats.org/officeDocument/2006/relationships/image" Target="../media/image8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94.png"/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96.png"/><Relationship Id="rId1" Type="http://schemas.openxmlformats.org/officeDocument/2006/relationships/image" Target="../media/image9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3" Type="http://schemas.openxmlformats.org/officeDocument/2006/relationships/slideLayout" Target="../slideLayouts/slideLayout26.xml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1" Type="http://schemas.openxmlformats.org/officeDocument/2006/relationships/slideLayout" Target="../slideLayouts/slideLayout26.xml"/><Relationship Id="rId10" Type="http://schemas.openxmlformats.org/officeDocument/2006/relationships/image" Target="../media/image28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1" Type="http://schemas.openxmlformats.org/officeDocument/2006/relationships/slideLayout" Target="../slideLayouts/slideLayout26.xml"/><Relationship Id="rId10" Type="http://schemas.openxmlformats.org/officeDocument/2006/relationships/image" Target="../media/image3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44.png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0" Type="http://schemas.openxmlformats.org/officeDocument/2006/relationships/slideLayout" Target="../slideLayouts/slideLayout26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png"/><Relationship Id="rId8" Type="http://schemas.openxmlformats.org/officeDocument/2006/relationships/image" Target="../media/image52.png"/><Relationship Id="rId7" Type="http://schemas.openxmlformats.org/officeDocument/2006/relationships/image" Target="../media/image51.png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4" Type="http://schemas.openxmlformats.org/officeDocument/2006/relationships/slideLayout" Target="../slideLayouts/slideLayout26.xml"/><Relationship Id="rId13" Type="http://schemas.openxmlformats.org/officeDocument/2006/relationships/image" Target="../media/image57.png"/><Relationship Id="rId12" Type="http://schemas.openxmlformats.org/officeDocument/2006/relationships/image" Target="../media/image56.png"/><Relationship Id="rId11" Type="http://schemas.openxmlformats.org/officeDocument/2006/relationships/image" Target="../media/image55.png"/><Relationship Id="rId10" Type="http://schemas.openxmlformats.org/officeDocument/2006/relationships/image" Target="../media/image54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png"/><Relationship Id="rId8" Type="http://schemas.openxmlformats.org/officeDocument/2006/relationships/image" Target="../media/image64.png"/><Relationship Id="rId7" Type="http://schemas.openxmlformats.org/officeDocument/2006/relationships/image" Target="../media/image63.png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4" Type="http://schemas.openxmlformats.org/officeDocument/2006/relationships/slideLayout" Target="../slideLayouts/slideLayout26.xml"/><Relationship Id="rId13" Type="http://schemas.openxmlformats.org/officeDocument/2006/relationships/image" Target="../media/image69.png"/><Relationship Id="rId12" Type="http://schemas.openxmlformats.org/officeDocument/2006/relationships/image" Target="../media/image68.png"/><Relationship Id="rId11" Type="http://schemas.openxmlformats.org/officeDocument/2006/relationships/image" Target="../media/image67.png"/><Relationship Id="rId10" Type="http://schemas.openxmlformats.org/officeDocument/2006/relationships/image" Target="../media/image66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3119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练习九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51911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4098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文本框 10"/>
            <p:cNvSpPr txBox="1"/>
            <p:nvPr/>
          </p:nvSpPr>
          <p:spPr>
            <a:xfrm>
              <a:off x="1435375" y="1385539"/>
              <a:ext cx="411647" cy="631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Documents and Settings\Administrator\桌面\6年级\p037-02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57465"/>
            <a:ext cx="1652587" cy="39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Administrator\桌面\6年级\p037-0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147" y="1620046"/>
            <a:ext cx="1116013" cy="69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Administrator\桌面\6年级\p037-02-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275" y="1601890"/>
            <a:ext cx="957263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958992" y="797862"/>
            <a:ext cx="7812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用一盒毛线能织几副手套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如果织围巾能织几条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933058" y="2357623"/>
                <a:ext cx="1774846" cy="5354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毛线每盒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kg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3058" y="2357623"/>
                <a:ext cx="1774846" cy="535468"/>
              </a:xfrm>
              <a:prstGeom prst="rect">
                <a:avLst/>
              </a:prstGeom>
              <a:blipFill rotWithShape="1">
                <a:blip r:embed="rId5"/>
                <a:stretch>
                  <a:fillRect l="-7" t="-94" r="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3907497" y="2357623"/>
                <a:ext cx="1240567" cy="536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每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副</a:t>
                </a:r>
                <a14:m>
                  <m:oMath xmlns:m="http://schemas.openxmlformats.org/officeDocument/2006/math">
                    <m:r>
                      <a:rPr lang="zh-CN" altLang="en-US" sz="200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000" b="1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kg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7497" y="2357623"/>
                <a:ext cx="1240567" cy="536942"/>
              </a:xfrm>
              <a:prstGeom prst="rect">
                <a:avLst/>
              </a:prstGeom>
              <a:blipFill rotWithShape="1">
                <a:blip r:embed="rId6"/>
                <a:stretch>
                  <a:fillRect l="-28" t="-94" r="10" b="-460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5834754" y="2306740"/>
                <a:ext cx="1143301" cy="5354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每条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kg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4754" y="2306740"/>
                <a:ext cx="1143301" cy="535468"/>
              </a:xfrm>
              <a:prstGeom prst="rect">
                <a:avLst/>
              </a:prstGeom>
              <a:blipFill rotWithShape="1">
                <a:blip r:embed="rId7"/>
                <a:stretch>
                  <a:fillRect l="-33" t="-78" r="3" b="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466347" y="2825599"/>
            <a:ext cx="776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629540" y="2907229"/>
                <a:ext cx="1536620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540" y="2907229"/>
                <a:ext cx="1536620" cy="784830"/>
              </a:xfrm>
              <a:prstGeom prst="rect">
                <a:avLst/>
              </a:prstGeom>
              <a:blipFill rotWithShape="1">
                <a:blip r:embed="rId8"/>
                <a:stretch>
                  <a:fillRect l="-8" t="-25" r="3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2991160" y="2958239"/>
                <a:ext cx="1536620" cy="7861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𝟏𝟎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1160" y="2958239"/>
                <a:ext cx="1536620" cy="786177"/>
              </a:xfrm>
              <a:prstGeom prst="rect">
                <a:avLst/>
              </a:prstGeom>
              <a:blipFill rotWithShape="1">
                <a:blip r:embed="rId9"/>
                <a:stretch>
                  <a:fillRect l="-20" t="-52" r="15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4371503" y="3164487"/>
            <a:ext cx="1016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1629540" y="3827718"/>
                <a:ext cx="1536620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540" y="3827718"/>
                <a:ext cx="1536620" cy="784830"/>
              </a:xfrm>
              <a:prstGeom prst="rect">
                <a:avLst/>
              </a:prstGeom>
              <a:blipFill rotWithShape="1">
                <a:blip r:embed="rId10"/>
                <a:stretch>
                  <a:fillRect l="-8" t="-73" r="3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2853189" y="3846437"/>
                <a:ext cx="1380343" cy="7861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3189" y="3846437"/>
                <a:ext cx="1380343" cy="786177"/>
              </a:xfrm>
              <a:prstGeom prst="rect">
                <a:avLst/>
              </a:prstGeom>
              <a:blipFill rotWithShape="1">
                <a:blip r:embed="rId11"/>
                <a:stretch>
                  <a:fillRect l="-10" t="-31" r="4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/>
          <p:cNvSpPr/>
          <p:nvPr/>
        </p:nvSpPr>
        <p:spPr>
          <a:xfrm>
            <a:off x="4131555" y="3977915"/>
            <a:ext cx="1016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00640" y="3607922"/>
            <a:ext cx="34563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答：能织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副手套；织围巾能织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14" grpId="0"/>
      <p:bldP spid="15" grpId="0"/>
      <p:bldP spid="10" grpId="0"/>
      <p:bldP spid="11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73015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1009702" y="491169"/>
                <a:ext cx="7522738" cy="11520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星期天，李红到新华书店去买书，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时走了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km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。照这样的速度，她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时能走多少千米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702" y="491169"/>
                <a:ext cx="7522738" cy="1152047"/>
              </a:xfrm>
              <a:prstGeom prst="rect">
                <a:avLst/>
              </a:prstGeom>
              <a:blipFill rotWithShape="1">
                <a:blip r:embed="rId2"/>
                <a:stretch>
                  <a:fillRect l="-1" t="-27" r="-321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1577634" y="2067694"/>
            <a:ext cx="5048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根据：速度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时间＝路程可得：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2749" y="1658237"/>
            <a:ext cx="776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987185" y="1658237"/>
                <a:ext cx="36649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设她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时能走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千米。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7185" y="1658237"/>
                <a:ext cx="3664936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7" t="-48" r="17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2278077" y="2419912"/>
                <a:ext cx="1610913" cy="7397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077" y="2419912"/>
                <a:ext cx="1610913" cy="739754"/>
              </a:xfrm>
              <a:prstGeom prst="rect">
                <a:avLst/>
              </a:prstGeom>
              <a:blipFill rotWithShape="1">
                <a:blip r:embed="rId4"/>
                <a:stretch>
                  <a:fillRect l="-21" t="-76" r="16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2436143" y="3142749"/>
                <a:ext cx="1815085" cy="7211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6143" y="3142749"/>
                <a:ext cx="1815085" cy="721159"/>
              </a:xfrm>
              <a:prstGeom prst="rect">
                <a:avLst/>
              </a:prstGeom>
              <a:blipFill rotWithShape="1">
                <a:blip r:embed="rId5"/>
                <a:stretch>
                  <a:fillRect l="-16" t="-19" r="30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454973" y="3832660"/>
                <a:ext cx="1815086" cy="7211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×5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4973" y="3832660"/>
                <a:ext cx="1815086" cy="721159"/>
              </a:xfrm>
              <a:prstGeom prst="rect">
                <a:avLst/>
              </a:prstGeom>
              <a:blipFill rotWithShape="1">
                <a:blip r:embed="rId6"/>
                <a:stretch>
                  <a:fillRect l="-3" t="-60" r="18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477392" y="4422341"/>
                <a:ext cx="1411598" cy="7211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7392" y="4422341"/>
                <a:ext cx="1411598" cy="721159"/>
              </a:xfrm>
              <a:prstGeom prst="rect">
                <a:avLst/>
              </a:prstGeom>
              <a:blipFill rotWithShape="1">
                <a:blip r:embed="rId7"/>
                <a:stretch>
                  <a:fillRect l="-18" t="-28" r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4251228" y="4422341"/>
                <a:ext cx="3664936" cy="7211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答：她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时能走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千米。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1228" y="4422341"/>
                <a:ext cx="3664936" cy="721159"/>
              </a:xfrm>
              <a:prstGeom prst="rect">
                <a:avLst/>
              </a:prstGeom>
              <a:blipFill rotWithShape="1">
                <a:blip r:embed="rId8"/>
                <a:stretch>
                  <a:fillRect l="-15" t="-28" r="-34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32756"/>
            <a:ext cx="57912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828001" y="809691"/>
            <a:ext cx="27576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可以装几杯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629882" y="1995167"/>
                <a:ext cx="2088232" cy="5354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这壶西瓜汁有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升</a:t>
                </a:r>
                <a:r>
                  <a:rPr lang="zh-C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882" y="1995167"/>
                <a:ext cx="2088232" cy="535468"/>
              </a:xfrm>
              <a:prstGeom prst="rect">
                <a:avLst/>
              </a:prstGeom>
              <a:blipFill rotWithShape="1">
                <a:blip r:embed="rId3"/>
                <a:stretch>
                  <a:fillRect l="-23" t="-118" r="-7411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6084168" y="1660206"/>
                <a:ext cx="1461923" cy="5370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升装</a:t>
                </a:r>
                <a:r>
                  <a:rPr lang="en-US" altLang="zh-CN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杯。</a:t>
                </a:r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8" y="1660206"/>
                <a:ext cx="1461923" cy="537006"/>
              </a:xfrm>
              <a:prstGeom prst="rect">
                <a:avLst/>
              </a:prstGeom>
              <a:blipFill rotWithShape="1">
                <a:blip r:embed="rId4"/>
                <a:stretch>
                  <a:fillRect l="-16" t="-59" r="-9747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1331640" y="3579862"/>
                <a:ext cx="1536620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3579862"/>
                <a:ext cx="1536620" cy="784830"/>
              </a:xfrm>
              <a:prstGeom prst="rect">
                <a:avLst/>
              </a:prstGeom>
              <a:blipFill rotWithShape="1">
                <a:blip r:embed="rId5"/>
                <a:stretch>
                  <a:fillRect l="-3" t="-47" r="39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2555776" y="3618212"/>
                <a:ext cx="1380343" cy="7838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𝟖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3618212"/>
                <a:ext cx="1380343" cy="783804"/>
              </a:xfrm>
              <a:prstGeom prst="rect">
                <a:avLst/>
              </a:prstGeom>
              <a:blipFill rotWithShape="1">
                <a:blip r:embed="rId6"/>
                <a:stretch>
                  <a:fillRect l="-39" t="-79" r="28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3739571" y="3748504"/>
            <a:ext cx="1016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36304" y="3837120"/>
            <a:ext cx="27576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答：可以装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杯。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4366" y="3710667"/>
            <a:ext cx="776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  <p:bldP spid="7" grpId="0"/>
      <p:bldP spid="8" grpId="0"/>
      <p:bldP spid="9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8743" y="733683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Documents and Settings\Administrator\桌面\6年级\p038-02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718" y="978353"/>
            <a:ext cx="1420813" cy="133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98442" y="631970"/>
                <a:ext cx="6738462" cy="15753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服装店举行“迎国庆大酬宾”活动，店内服装一律按原价的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销售。王叔叔买一件原价为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210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元的羊毛衫，应付多少元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442" y="631970"/>
                <a:ext cx="6738462" cy="1575303"/>
              </a:xfrm>
              <a:prstGeom prst="rect">
                <a:avLst/>
              </a:prstGeom>
              <a:blipFill rotWithShape="1">
                <a:blip r:embed="rId3"/>
                <a:stretch>
                  <a:fillRect l="-4" t="-9" r="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575002" y="2801700"/>
                <a:ext cx="1772861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𝟐𝟏𝟎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5002" y="2801700"/>
                <a:ext cx="1772861" cy="784830"/>
              </a:xfrm>
              <a:prstGeom prst="rect">
                <a:avLst/>
              </a:prstGeom>
              <a:blipFill rotWithShape="1">
                <a:blip r:embed="rId4"/>
                <a:stretch>
                  <a:fillRect l="-11" t="-10" r="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815480" y="2801700"/>
            <a:ext cx="776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20401" y="2932505"/>
            <a:ext cx="13795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168(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5480" y="3735487"/>
            <a:ext cx="28583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答：应付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168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0496" y="1751012"/>
            <a:ext cx="7775575" cy="298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971600" y="2529615"/>
            <a:ext cx="7128792" cy="5407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一个数除以分数等于这个数乘分数的倒数。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600" y="1923678"/>
            <a:ext cx="7128792" cy="5407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整数除以分数等于整数乘这个分数的倒数。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71600" y="3104677"/>
            <a:ext cx="7128792" cy="138499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在分数连除或者分数乘除混合运算中，遇到除以一个数时，只要乘以这个数的倒数就可以了。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pitchFamily="49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2392680" y="1114276"/>
            <a:ext cx="485261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整数除以分数、分数除以分数</a:t>
            </a:r>
            <a:endParaRPr lang="en-US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11613" y="1930593"/>
          <a:ext cx="7901442" cy="1846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3922"/>
                <a:gridCol w="5747520"/>
              </a:tblGrid>
              <a:tr h="5190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整数除以分数的计算方法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20000"/>
                        </a:lnSpc>
                        <a:spcAft>
                          <a:spcPts val="0"/>
                        </a:spcAft>
                        <a:buFontTx/>
                        <a:buNone/>
                        <a:defRPr/>
                      </a:pP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整数除以分数等于整数乘这个分数的倒数。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10236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一个数除以分数的计算方法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auto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一个数除以分数等于这个数乘分数的倒数。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pitchFamily="49" charset="-122"/>
            </a:endParaRPr>
          </a:p>
        </p:txBody>
      </p: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2627784" y="1001713"/>
            <a:ext cx="413446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分数连除、乘除混合运算</a:t>
            </a:r>
            <a:endParaRPr lang="en-US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72287" y="2151579"/>
          <a:ext cx="8045458" cy="11521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3181"/>
                <a:gridCol w="5852277"/>
              </a:tblGrid>
              <a:tr h="11521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计算方法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分数连除、</a:t>
                      </a:r>
                      <a:r>
                        <a:rPr lang="zh-CN" altLang="en-US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</a:t>
                      </a:r>
                      <a:r>
                        <a:rPr lang="zh-CN" altLang="zh-CN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乘除混合运算</a:t>
                      </a:r>
                      <a:r>
                        <a:rPr lang="en-US" altLang="zh-CN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zh-CN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先把除法转化为乘法</a:t>
                      </a:r>
                      <a:r>
                        <a:rPr lang="en-US" altLang="zh-CN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zh-CN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再计算</a:t>
                      </a:r>
                      <a:r>
                        <a:rPr lang="en-US" altLang="zh-CN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zh-CN" sz="2400" dirty="0" smtClean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能约分的要约分。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130148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5"/>
          <p:cNvGrpSpPr/>
          <p:nvPr/>
        </p:nvGrpSpPr>
        <p:grpSpPr bwMode="auto">
          <a:xfrm>
            <a:off x="360363" y="497607"/>
            <a:ext cx="2266950" cy="561975"/>
            <a:chOff x="192082" y="411510"/>
            <a:chExt cx="2266690" cy="561692"/>
          </a:xfrm>
        </p:grpSpPr>
        <p:pic>
          <p:nvPicPr>
            <p:cNvPr id="6" name="图片 1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Times New Roman" panose="02020603050405020304" pitchFamily="18" charset="0"/>
                  <a:ea typeface="幼圆" panose="02010509060101010101" charset="-122"/>
                  <a:cs typeface="Times New Roman" panose="02020603050405020304" pitchFamily="18" charset="0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032393" y="1112426"/>
            <a:ext cx="15887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983888" y="1674349"/>
          <a:ext cx="545071" cy="2337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071"/>
              </a:tblGrid>
              <a:tr h="7791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791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791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altLang="en-US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3409041" y="1674349"/>
          <a:ext cx="455712" cy="2305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712"/>
              </a:tblGrid>
              <a:tr h="84344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3106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3106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" name="直接箭头连接符 3"/>
          <p:cNvCxnSpPr/>
          <p:nvPr/>
        </p:nvCxnSpPr>
        <p:spPr>
          <a:xfrm>
            <a:off x="2688490" y="3008841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2663107" y="2391923"/>
                <a:ext cx="601447" cy="611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3107" y="2391923"/>
                <a:ext cx="601447" cy="611771"/>
              </a:xfrm>
              <a:prstGeom prst="rect">
                <a:avLst/>
              </a:prstGeom>
              <a:blipFill rotWithShape="1">
                <a:blip r:embed="rId3"/>
                <a:stretch>
                  <a:fillRect l="-92" t="-84" r="3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4777193" y="2545503"/>
                <a:ext cx="601447" cy="611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</m:oMath>
                  </m:oMathPara>
                </a14:m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7193" y="2545503"/>
                <a:ext cx="601447" cy="611771"/>
              </a:xfrm>
              <a:prstGeom prst="rect">
                <a:avLst/>
              </a:prstGeom>
              <a:blipFill rotWithShape="1">
                <a:blip r:embed="rId4"/>
                <a:stretch>
                  <a:fillRect l="-15" t="-69" r="32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表格 13"/>
              <p:cNvGraphicFramePr>
                <a:graphicFrameLocks noGrp="1"/>
              </p:cNvGraphicFramePr>
              <p:nvPr/>
            </p:nvGraphicFramePr>
            <p:xfrm>
              <a:off x="5340455" y="2023092"/>
              <a:ext cx="455712" cy="165659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5712"/>
                  </a:tblGrid>
                  <a:tr h="864118"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i="1" smtClean="0"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1" i="1" smtClean="0">
                                        <a:latin typeface="Cambria Math" panose="02040503050406030204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altLang="zh-CN" sz="2400" b="1" i="1" smtClean="0">
                                        <a:latin typeface="Cambria Math" panose="02040503050406030204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altLang="en-US" sz="2400" dirty="0"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a:txBody>
                      <a:tcPr/>
                    </a:tc>
                  </a:tr>
                  <a:tr h="792474"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i="1" smtClean="0"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1" smtClean="0">
                                        <a:latin typeface="Cambria Math" panose="02040503050406030204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1" smtClean="0">
                                        <a:latin typeface="Cambria Math" panose="02040503050406030204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altLang="en-US" sz="2400" dirty="0"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表格 13"/>
              <p:cNvGraphicFramePr>
                <a:graphicFrameLocks noGrp="1"/>
              </p:cNvGraphicFramePr>
              <p:nvPr/>
            </p:nvGraphicFramePr>
            <p:xfrm>
              <a:off x="5340455" y="2023092"/>
              <a:ext cx="455712" cy="165659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5712"/>
                  </a:tblGrid>
                  <a:tr h="86423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5"/>
                        </a:blipFill>
                      </a:tcPr>
                    </a:tc>
                  </a:tr>
                  <a:tr h="7924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5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334980" y="2103907"/>
          <a:ext cx="455712" cy="1513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712"/>
              </a:tblGrid>
              <a:tr h="7568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568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900011" y="270447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6300192" y="778594"/>
            <a:ext cx="2824005" cy="1403663"/>
          </a:xfrm>
          <a:prstGeom prst="cloudCallout">
            <a:avLst>
              <a:gd name="adj1" fmla="val -6952"/>
              <a:gd name="adj2" fmla="val 65837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流程图: 可选过程 16"/>
          <p:cNvSpPr/>
          <p:nvPr/>
        </p:nvSpPr>
        <p:spPr>
          <a:xfrm>
            <a:off x="6588224" y="1112426"/>
            <a:ext cx="2451868" cy="80137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一个数除以分数等于这个数乘分数的倒数</a:t>
            </a:r>
            <a:r>
              <a:rPr lang="zh-CN" altLang="en-US" sz="2400" b="1" dirty="0">
                <a:solidFill>
                  <a:srgbClr val="1C1C1C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1C1C1C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179512" y="3850012"/>
            <a:ext cx="3672878" cy="1047940"/>
          </a:xfrm>
          <a:prstGeom prst="cloudCallout">
            <a:avLst>
              <a:gd name="adj1" fmla="val -13807"/>
              <a:gd name="adj2" fmla="val -82924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流程图: 可选过程 18"/>
          <p:cNvSpPr/>
          <p:nvPr/>
        </p:nvSpPr>
        <p:spPr>
          <a:xfrm>
            <a:off x="391914" y="3973297"/>
            <a:ext cx="3392660" cy="80137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整数除以分数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用整数乘除数的倒数来计算。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2123753"/>
            <a:ext cx="1285435" cy="134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793903"/>
            <a:ext cx="1403598" cy="1462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3308588" y="1691010"/>
                <a:ext cx="609462" cy="7913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25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8588" y="1691010"/>
                <a:ext cx="609462" cy="791307"/>
              </a:xfrm>
              <a:prstGeom prst="rect">
                <a:avLst/>
              </a:prstGeom>
              <a:blipFill rotWithShape="1">
                <a:blip r:embed="rId8"/>
                <a:stretch>
                  <a:fillRect l="-39" t="-1" r="16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3409041" y="2472983"/>
                <a:ext cx="439543" cy="7913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9041" y="2472983"/>
                <a:ext cx="439543" cy="791307"/>
              </a:xfrm>
              <a:prstGeom prst="rect">
                <a:avLst/>
              </a:prstGeom>
              <a:blipFill rotWithShape="1">
                <a:blip r:embed="rId9"/>
                <a:stretch>
                  <a:fillRect l="-82" t="-37" r="110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3264554" y="3305916"/>
                <a:ext cx="68159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1</m:t>
                      </m:r>
                      <m:r>
                        <a:rPr lang="en-US" altLang="zh-CN" sz="2800" b="0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5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554" y="3305916"/>
                <a:ext cx="681597" cy="523220"/>
              </a:xfrm>
              <a:prstGeom prst="rect">
                <a:avLst/>
              </a:prstGeom>
              <a:blipFill rotWithShape="1">
                <a:blip r:embed="rId10"/>
                <a:stretch>
                  <a:fillRect l="-3" t="-20" r="38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6361813" y="2103636"/>
                <a:ext cx="439544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813" y="2103636"/>
                <a:ext cx="439544" cy="783804"/>
              </a:xfrm>
              <a:prstGeom prst="rect">
                <a:avLst/>
              </a:prstGeom>
              <a:blipFill rotWithShape="1">
                <a:blip r:embed="rId11"/>
                <a:stretch>
                  <a:fillRect l="-87" t="-66" r="115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6321424" y="2945602"/>
                <a:ext cx="4828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3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1424" y="2945602"/>
                <a:ext cx="482824" cy="523220"/>
              </a:xfrm>
              <a:prstGeom prst="rect">
                <a:avLst/>
              </a:prstGeom>
              <a:blipFill rotWithShape="1">
                <a:blip r:embed="rId12"/>
                <a:stretch>
                  <a:fillRect l="-131" t="-90" r="46" b="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8" grpId="0"/>
      <p:bldP spid="13" grpId="0"/>
      <p:bldP spid="10" grpId="0"/>
      <p:bldP spid="16" grpId="0" animBg="1"/>
      <p:bldP spid="17" grpId="0"/>
      <p:bldP spid="18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3550718" y="1998462"/>
                <a:ext cx="1473480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  <m:r>
                        <a:rPr lang="en-US" altLang="zh-CN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0718" y="1998462"/>
                <a:ext cx="1473480" cy="618311"/>
              </a:xfrm>
              <a:prstGeom prst="rect">
                <a:avLst/>
              </a:prstGeom>
              <a:blipFill rotWithShape="1">
                <a:blip r:embed="rId1"/>
                <a:stretch>
                  <a:fillRect l="-29" t="-19" r="5" b="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1043608" y="888906"/>
            <a:ext cx="129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2195736" y="1153453"/>
                <a:ext cx="1236236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1153453"/>
                <a:ext cx="1236236" cy="618311"/>
              </a:xfrm>
              <a:prstGeom prst="rect">
                <a:avLst/>
              </a:prstGeom>
              <a:blipFill rotWithShape="1">
                <a:blip r:embed="rId3"/>
                <a:stretch>
                  <a:fillRect l="-44" t="-47" r="35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779912" y="1153453"/>
                <a:ext cx="1236236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1153453"/>
                <a:ext cx="1236236" cy="618311"/>
              </a:xfrm>
              <a:prstGeom prst="rect">
                <a:avLst/>
              </a:prstGeom>
              <a:blipFill rotWithShape="1">
                <a:blip r:embed="rId4"/>
                <a:stretch>
                  <a:fillRect l="-32" t="-47" r="23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912151" y="1163906"/>
                <a:ext cx="1492716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15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2151" y="1163906"/>
                <a:ext cx="1492716" cy="612796"/>
              </a:xfrm>
              <a:prstGeom prst="rect">
                <a:avLst/>
              </a:prstGeom>
              <a:blipFill rotWithShape="1">
                <a:blip r:embed="rId5"/>
                <a:stretch>
                  <a:fillRect l="-20" t="-96" r="9" b="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圆角矩形 9"/>
          <p:cNvSpPr/>
          <p:nvPr/>
        </p:nvSpPr>
        <p:spPr>
          <a:xfrm>
            <a:off x="1597321" y="3779427"/>
            <a:ext cx="6359055" cy="1029754"/>
          </a:xfrm>
          <a:prstGeom prst="roundRect">
            <a:avLst/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分数连除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乘除混合运算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其中的</a:t>
            </a:r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除法转化为乘法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进行计算。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1956868" y="1901180"/>
                <a:ext cx="1457450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6868" y="1901180"/>
                <a:ext cx="1457450" cy="618311"/>
              </a:xfrm>
              <a:prstGeom prst="rect">
                <a:avLst/>
              </a:prstGeom>
              <a:blipFill rotWithShape="1">
                <a:blip r:embed="rId6"/>
                <a:stretch>
                  <a:fillRect l="-30" t="-101" r="38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直接连接符 14"/>
          <p:cNvCxnSpPr/>
          <p:nvPr/>
        </p:nvCxnSpPr>
        <p:spPr>
          <a:xfrm>
            <a:off x="3010795" y="1923677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684564" y="2295225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693580" y="2367179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187263" y="175205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166015" y="1867498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339752" y="2349817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403065" y="2435719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310477" y="1602506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673720" y="2420064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835717" y="2108382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963608" y="1787029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778011" y="243571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1989518" y="2841242"/>
                <a:ext cx="793807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9518" y="2841242"/>
                <a:ext cx="793807" cy="612732"/>
              </a:xfrm>
              <a:prstGeom prst="rect">
                <a:avLst/>
              </a:prstGeom>
              <a:blipFill rotWithShape="1">
                <a:blip r:embed="rId7"/>
                <a:stretch>
                  <a:fillRect l="-8" t="-41" r="15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直接连接符 30"/>
          <p:cNvCxnSpPr/>
          <p:nvPr/>
        </p:nvCxnSpPr>
        <p:spPr>
          <a:xfrm>
            <a:off x="4284980" y="2108382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838195" y="2374672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961130" y="2385940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320316" y="178721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628230" y="2109484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961130" y="2574064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074180" y="2631760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92298" y="183333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709760" y="1968990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319886" y="2445249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344670" y="256055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862273" y="1670347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/>
              <p:cNvSpPr txBox="1"/>
              <p:nvPr/>
            </p:nvSpPr>
            <p:spPr>
              <a:xfrm>
                <a:off x="3639575" y="2930754"/>
                <a:ext cx="93044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800" b="0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2</m:t>
                      </m:r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9575" y="2930754"/>
                <a:ext cx="930448" cy="523220"/>
              </a:xfrm>
              <a:prstGeom prst="rect">
                <a:avLst/>
              </a:prstGeom>
              <a:blipFill rotWithShape="1">
                <a:blip r:embed="rId8"/>
                <a:stretch>
                  <a:fillRect l="-42" t="-44" r="61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5682921" y="2018964"/>
                <a:ext cx="1713931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15</m:t>
                          </m:r>
                        </m:den>
                      </m:f>
                      <m:r>
                        <a:rPr lang="en-US" altLang="zh-CN" i="1" dirty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10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2921" y="2018964"/>
                <a:ext cx="1713931" cy="612796"/>
              </a:xfrm>
              <a:prstGeom prst="rect">
                <a:avLst/>
              </a:prstGeom>
              <a:blipFill rotWithShape="1">
                <a:blip r:embed="rId9"/>
                <a:stretch>
                  <a:fillRect l="-18" t="-49" r="22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7" name="直接连接符 46"/>
          <p:cNvCxnSpPr/>
          <p:nvPr/>
        </p:nvCxnSpPr>
        <p:spPr>
          <a:xfrm>
            <a:off x="5974580" y="2420064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415104" y="2105185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986733" y="2125371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5977492" y="2448744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6496584" y="1748670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5986733" y="1777159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6426775" y="2445249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6443225" y="248372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426775" y="2658839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6989289" y="2121221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6451984" y="2730699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7073002" y="176309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0" name="TextBox 59"/>
              <p:cNvSpPr txBox="1"/>
              <p:nvPr/>
            </p:nvSpPr>
            <p:spPr>
              <a:xfrm>
                <a:off x="5742513" y="2917725"/>
                <a:ext cx="665567" cy="611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2513" y="2917725"/>
                <a:ext cx="665567" cy="611771"/>
              </a:xfrm>
              <a:prstGeom prst="rect">
                <a:avLst/>
              </a:prstGeom>
              <a:blipFill rotWithShape="1">
                <a:blip r:embed="rId10"/>
                <a:stretch>
                  <a:fillRect l="-31" t="-87" r="44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5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000"/>
                            </p:stCondLst>
                            <p:childTnLst>
                              <p:par>
                                <p:cTn id="2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500"/>
                            </p:stCondLst>
                            <p:childTnLst>
                              <p:par>
                                <p:cTn id="2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7" grpId="0"/>
      <p:bldP spid="8" grpId="0"/>
      <p:bldP spid="9" grpId="0"/>
      <p:bldP spid="10" grpId="0" animBg="1"/>
      <p:bldP spid="14" grpId="0"/>
      <p:bldP spid="17" grpId="0"/>
      <p:bldP spid="18" grpId="0"/>
      <p:bldP spid="21" grpId="0"/>
      <p:bldP spid="22" grpId="0"/>
      <p:bldP spid="25" grpId="0"/>
      <p:bldP spid="26" grpId="0"/>
      <p:bldP spid="28" grpId="0"/>
      <p:bldP spid="34" grpId="0"/>
      <p:bldP spid="35" grpId="0"/>
      <p:bldP spid="38" grpId="0"/>
      <p:bldP spid="39" grpId="0"/>
      <p:bldP spid="42" grpId="0"/>
      <p:bldP spid="43" grpId="0"/>
      <p:bldP spid="44" grpId="0"/>
      <p:bldP spid="46" grpId="0"/>
      <p:bldP spid="51" grpId="0"/>
      <p:bldP spid="52" grpId="0"/>
      <p:bldP spid="53" grpId="0"/>
      <p:bldP spid="55" grpId="0"/>
      <p:bldP spid="58" grpId="0"/>
      <p:bldP spid="59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9466" y="71917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1242076" y="616316"/>
            <a:ext cx="129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242076" y="1154503"/>
                <a:ext cx="1910651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15</m:t>
                      </m:r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10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2076" y="1154503"/>
                <a:ext cx="1910651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1" t="-9" r="31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3690348" y="1154503"/>
                <a:ext cx="1740733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4</m:t>
                      </m:r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12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0348" y="1154503"/>
                <a:ext cx="1740733" cy="793679"/>
              </a:xfrm>
              <a:prstGeom prst="rect">
                <a:avLst/>
              </a:prstGeom>
              <a:blipFill rotWithShape="1">
                <a:blip r:embed="rId3"/>
                <a:stretch>
                  <a:fillRect l="-21" t="-9" r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6097529" y="1199147"/>
                <a:ext cx="1570815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7529" y="1199147"/>
                <a:ext cx="1570815" cy="793679"/>
              </a:xfrm>
              <a:prstGeom prst="rect">
                <a:avLst/>
              </a:prstGeom>
              <a:blipFill rotWithShape="1">
                <a:blip r:embed="rId4"/>
                <a:stretch>
                  <a:fillRect l="-16" t="-34" r="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2" name="TextBox 61"/>
              <p:cNvSpPr txBox="1"/>
              <p:nvPr/>
            </p:nvSpPr>
            <p:spPr>
              <a:xfrm>
                <a:off x="842834" y="2510752"/>
                <a:ext cx="221573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</a:rPr>
                        <m:t>15</m:t>
                      </m:r>
                      <m:r>
                        <a:rPr lang="en-US" altLang="zh-CN" sz="2400" i="1" dirty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10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9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2834" y="2510752"/>
                <a:ext cx="2215735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9" t="-76" r="18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3" name="直接连接符 62"/>
          <p:cNvCxnSpPr/>
          <p:nvPr/>
        </p:nvCxnSpPr>
        <p:spPr>
          <a:xfrm>
            <a:off x="1386092" y="2833593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2065897" y="3094356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1349580" y="240724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2023923" y="3164603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1349580" y="2567834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2682236" y="3094356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1386092" y="2176416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2645724" y="3164603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1" name="TextBox 70"/>
              <p:cNvSpPr txBox="1"/>
              <p:nvPr/>
            </p:nvSpPr>
            <p:spPr>
              <a:xfrm>
                <a:off x="842834" y="3626268"/>
                <a:ext cx="112922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800" b="0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10</m:t>
                      </m:r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2834" y="3626268"/>
                <a:ext cx="1129220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17" t="-80" r="34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2" name="直接连接符 71"/>
          <p:cNvCxnSpPr/>
          <p:nvPr/>
        </p:nvCxnSpPr>
        <p:spPr>
          <a:xfrm>
            <a:off x="2042179" y="3368851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2682236" y="2634228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2113820" y="3436529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2611036" y="216564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6" name="TextBox 75"/>
              <p:cNvSpPr txBox="1"/>
              <p:nvPr/>
            </p:nvSpPr>
            <p:spPr>
              <a:xfrm>
                <a:off x="3474324" y="2551876"/>
                <a:ext cx="2055434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</a:rPr>
                        <m:t>4</m:t>
                      </m:r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12</m:t>
                          </m:r>
                        </m:den>
                      </m:f>
                      <m:r>
                        <a:rPr lang="en-US" altLang="zh-CN" sz="2400" i="1" dirty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6" name="TextBox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4324" y="2551876"/>
                <a:ext cx="2055434" cy="793679"/>
              </a:xfrm>
              <a:prstGeom prst="rect">
                <a:avLst/>
              </a:prstGeom>
              <a:blipFill rotWithShape="1">
                <a:blip r:embed="rId7"/>
                <a:stretch>
                  <a:fillRect l="-12" t="-56" r="9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7" name="直接连接符 76"/>
          <p:cNvCxnSpPr/>
          <p:nvPr/>
        </p:nvCxnSpPr>
        <p:spPr>
          <a:xfrm>
            <a:off x="3914831" y="2903840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526019" y="3094356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3944555" y="2542007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4561577" y="3208907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4579833" y="3399975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5143460" y="2682242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4579833" y="3479582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5142885" y="225756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4522044" y="2679777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5123226" y="3138660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4526019" y="2288359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5104642" y="3296929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9" name="TextBox 88"/>
              <p:cNvSpPr txBox="1"/>
              <p:nvPr/>
            </p:nvSpPr>
            <p:spPr>
              <a:xfrm>
                <a:off x="3479331" y="3632706"/>
                <a:ext cx="93044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800" b="0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3</m:t>
                      </m:r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9" name="TextBox 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9331" y="3632706"/>
                <a:ext cx="930448" cy="523220"/>
              </a:xfrm>
              <a:prstGeom prst="rect">
                <a:avLst/>
              </a:prstGeom>
              <a:blipFill rotWithShape="1">
                <a:blip r:embed="rId8"/>
                <a:stretch>
                  <a:fillRect l="-18" t="-97" r="36" b="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0" name="TextBox 89"/>
              <p:cNvSpPr txBox="1"/>
              <p:nvPr/>
            </p:nvSpPr>
            <p:spPr>
              <a:xfrm>
                <a:off x="5783063" y="2472073"/>
                <a:ext cx="1875898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i="1" dirty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4</m:t>
                      </m:r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0" name="TextBox 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3063" y="2472073"/>
                <a:ext cx="1875898" cy="793679"/>
              </a:xfrm>
              <a:prstGeom prst="rect">
                <a:avLst/>
              </a:prstGeom>
              <a:blipFill rotWithShape="1">
                <a:blip r:embed="rId9"/>
                <a:stretch>
                  <a:fillRect l="-6" t="-2" r="12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2" name="直接连接符 91"/>
          <p:cNvCxnSpPr/>
          <p:nvPr/>
        </p:nvCxnSpPr>
        <p:spPr>
          <a:xfrm>
            <a:off x="6208439" y="2572215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7233203" y="3044334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6209191" y="2180797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7242345" y="3132009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6208439" y="3091424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6701516" y="2837325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>
            <a:spLocks noChangeArrowheads="1"/>
          </p:cNvSpPr>
          <p:nvPr/>
        </p:nvSpPr>
        <p:spPr bwMode="auto">
          <a:xfrm>
            <a:off x="6243724" y="3169142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6765502" y="2491469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6232619" y="3313609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7281215" y="2581386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>
            <a:spLocks noChangeArrowheads="1"/>
          </p:cNvSpPr>
          <p:nvPr/>
        </p:nvSpPr>
        <p:spPr bwMode="auto">
          <a:xfrm>
            <a:off x="6276800" y="3383856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7262959" y="2179084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" name="TextBox 103"/>
              <p:cNvSpPr txBox="1"/>
              <p:nvPr/>
            </p:nvSpPr>
            <p:spPr>
              <a:xfrm>
                <a:off x="5771068" y="3596342"/>
                <a:ext cx="93044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800" b="0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1</m:t>
                      </m:r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4" name="TextBox 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1068" y="3596342"/>
                <a:ext cx="930448" cy="523220"/>
              </a:xfrm>
              <a:prstGeom prst="rect">
                <a:avLst/>
              </a:prstGeom>
              <a:blipFill rotWithShape="1">
                <a:blip r:embed="rId10"/>
                <a:stretch>
                  <a:fillRect l="-20" t="-64" r="39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00"/>
                            </p:stCondLst>
                            <p:childTnLst>
                              <p:par>
                                <p:cTn id="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50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1" grpId="0"/>
      <p:bldP spid="12" grpId="0"/>
      <p:bldP spid="13" grpId="0"/>
      <p:bldP spid="62" grpId="0"/>
      <p:bldP spid="65" grpId="0"/>
      <p:bldP spid="66" grpId="0"/>
      <p:bldP spid="69" grpId="0"/>
      <p:bldP spid="70" grpId="0"/>
      <p:bldP spid="71" grpId="0"/>
      <p:bldP spid="74" grpId="0"/>
      <p:bldP spid="75" grpId="0"/>
      <p:bldP spid="76" grpId="0"/>
      <p:bldP spid="79" grpId="0"/>
      <p:bldP spid="80" grpId="0"/>
      <p:bldP spid="83" grpId="0"/>
      <p:bldP spid="84" grpId="0"/>
      <p:bldP spid="87" grpId="0"/>
      <p:bldP spid="88" grpId="0"/>
      <p:bldP spid="89" grpId="0"/>
      <p:bldP spid="90" grpId="0"/>
      <p:bldP spid="94" grpId="0"/>
      <p:bldP spid="95" grpId="0"/>
      <p:bldP spid="98" grpId="0"/>
      <p:bldP spid="99" grpId="0"/>
      <p:bldP spid="102" grpId="0"/>
      <p:bldP spid="103" grpId="0"/>
      <p:bldP spid="1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326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1325878" y="804801"/>
            <a:ext cx="4724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   里填“＞”或“＜”。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187624" y="1635646"/>
                <a:ext cx="1188979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800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635646"/>
                <a:ext cx="1188979" cy="898964"/>
              </a:xfrm>
              <a:prstGeom prst="rect">
                <a:avLst/>
              </a:prstGeom>
              <a:blipFill rotWithShape="1">
                <a:blip r:embed="rId2"/>
                <a:stretch>
                  <a:fillRect l="-15" t="-58" r="36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椭圆 2"/>
          <p:cNvSpPr/>
          <p:nvPr/>
        </p:nvSpPr>
        <p:spPr>
          <a:xfrm>
            <a:off x="2344697" y="1992132"/>
            <a:ext cx="415383" cy="439156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" name="椭圆 7"/>
          <p:cNvSpPr/>
          <p:nvPr/>
        </p:nvSpPr>
        <p:spPr>
          <a:xfrm>
            <a:off x="1813380" y="922411"/>
            <a:ext cx="288000" cy="288000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2694030" y="1660206"/>
                <a:ext cx="1177758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4030" y="1660206"/>
                <a:ext cx="1177758" cy="898964"/>
              </a:xfrm>
              <a:prstGeom prst="rect">
                <a:avLst/>
              </a:prstGeom>
              <a:blipFill rotWithShape="1">
                <a:blip r:embed="rId3"/>
                <a:stretch>
                  <a:fillRect l="-31" t="-35" r="16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4336377" y="1644012"/>
                <a:ext cx="1387751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10</m:t>
                          </m:r>
                        </m:den>
                      </m:f>
                      <m:r>
                        <a:rPr lang="en-US" altLang="zh-CN" sz="2800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6377" y="1644012"/>
                <a:ext cx="1387751" cy="901785"/>
              </a:xfrm>
              <a:prstGeom prst="rect">
                <a:avLst/>
              </a:prstGeom>
              <a:blipFill rotWithShape="1">
                <a:blip r:embed="rId4"/>
                <a:stretch>
                  <a:fillRect l="-43" t="-70" r="17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椭圆 10"/>
          <p:cNvSpPr/>
          <p:nvPr/>
        </p:nvSpPr>
        <p:spPr>
          <a:xfrm>
            <a:off x="5575631" y="1992132"/>
            <a:ext cx="415383" cy="439156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5931773" y="1668572"/>
                <a:ext cx="1376531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i="1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i="1">
                              <a:latin typeface="Cambria Math" panose="02040503050406030204"/>
                              <a:ea typeface="Cambria Math" panose="02040503050406030204"/>
                            </a:rPr>
                            <m:t>10</m:t>
                          </m:r>
                        </m:den>
                      </m:f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i="1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800" i="1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1773" y="1668572"/>
                <a:ext cx="1376531" cy="901785"/>
              </a:xfrm>
              <a:prstGeom prst="rect">
                <a:avLst/>
              </a:prstGeom>
              <a:blipFill rotWithShape="1">
                <a:blip r:embed="rId5"/>
                <a:stretch>
                  <a:fillRect l="-17" t="-47" r="6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187624" y="2653338"/>
                <a:ext cx="1177758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i="1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800" i="1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653338"/>
                <a:ext cx="1177758" cy="901785"/>
              </a:xfrm>
              <a:prstGeom prst="rect">
                <a:avLst/>
              </a:prstGeom>
              <a:blipFill rotWithShape="1">
                <a:blip r:embed="rId6"/>
                <a:stretch>
                  <a:fillRect l="-15" t="-34" r="1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椭圆 13"/>
          <p:cNvSpPr/>
          <p:nvPr/>
        </p:nvSpPr>
        <p:spPr>
          <a:xfrm>
            <a:off x="2376603" y="2975684"/>
            <a:ext cx="415383" cy="439156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821413" y="2643758"/>
                <a:ext cx="1188979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i="1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800" i="1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1413" y="2643758"/>
                <a:ext cx="1188979" cy="901785"/>
              </a:xfrm>
              <a:prstGeom prst="rect">
                <a:avLst/>
              </a:prstGeom>
              <a:blipFill rotWithShape="1">
                <a:blip r:embed="rId7"/>
                <a:stretch>
                  <a:fillRect l="-9" t="-28" r="31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4278635" y="2594638"/>
                <a:ext cx="1188979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800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8635" y="2594638"/>
                <a:ext cx="1188979" cy="901785"/>
              </a:xfrm>
              <a:prstGeom prst="rect">
                <a:avLst/>
              </a:prstGeom>
              <a:blipFill rotWithShape="1">
                <a:blip r:embed="rId8"/>
                <a:stretch>
                  <a:fillRect t="-3" r="22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椭圆 16"/>
          <p:cNvSpPr/>
          <p:nvPr/>
        </p:nvSpPr>
        <p:spPr>
          <a:xfrm>
            <a:off x="5524769" y="2951124"/>
            <a:ext cx="415383" cy="439156"/>
          </a:xfrm>
          <a:prstGeom prst="ellips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5874031" y="2619198"/>
                <a:ext cx="1188979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4031" y="2619198"/>
                <a:ext cx="1188979" cy="901785"/>
              </a:xfrm>
              <a:prstGeom prst="rect">
                <a:avLst/>
              </a:prstGeom>
              <a:blipFill rotWithShape="1">
                <a:blip r:embed="rId9"/>
                <a:stretch>
                  <a:fillRect l="-24" t="-51" r="45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2290312" y="1940520"/>
            <a:ext cx="536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67319" y="1936911"/>
            <a:ext cx="536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08015" y="2933652"/>
            <a:ext cx="536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85178" y="2891620"/>
            <a:ext cx="536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" grpId="0"/>
      <p:bldP spid="3" grpId="0" animBg="1"/>
      <p:bldP spid="8" grpId="0" animBg="1"/>
      <p:bldP spid="9" grpId="0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  <p:bldP spid="17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1043608" y="888906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解方程。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403648" y="1625125"/>
                <a:ext cx="1216423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𝒙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1625125"/>
                <a:ext cx="1216423" cy="783804"/>
              </a:xfrm>
              <a:prstGeom prst="rect">
                <a:avLst/>
              </a:prstGeom>
              <a:blipFill rotWithShape="1">
                <a:blip r:embed="rId2"/>
                <a:stretch>
                  <a:fillRect l="-24" t="-20" r="5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740977" y="1599045"/>
                <a:ext cx="1452064" cy="784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𝒙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0977" y="1599045"/>
                <a:ext cx="1452064" cy="784830"/>
              </a:xfrm>
              <a:prstGeom prst="rect">
                <a:avLst/>
              </a:prstGeom>
              <a:blipFill rotWithShape="1">
                <a:blip r:embed="rId3"/>
                <a:stretch>
                  <a:fillRect l="-13" t="-15" r="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6084168" y="1563638"/>
                <a:ext cx="1267719" cy="7936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𝒙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8" y="1563638"/>
                <a:ext cx="1267719" cy="793679"/>
              </a:xfrm>
              <a:prstGeom prst="rect">
                <a:avLst/>
              </a:prstGeom>
              <a:blipFill rotWithShape="1">
                <a:blip r:embed="rId4"/>
                <a:stretch>
                  <a:fillRect l="-18" t="-34" r="39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4"/>
          <p:cNvSpPr txBox="1"/>
          <p:nvPr/>
        </p:nvSpPr>
        <p:spPr>
          <a:xfrm>
            <a:off x="2782184" y="888906"/>
            <a:ext cx="570112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根据：积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一个因数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另一个因数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7155" y="2352978"/>
            <a:ext cx="1028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1690357" y="2339299"/>
                <a:ext cx="1741202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𝟐</m:t>
                    </m:r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357" y="2339299"/>
                <a:ext cx="1741202" cy="713016"/>
              </a:xfrm>
              <a:prstGeom prst="rect">
                <a:avLst/>
              </a:prstGeom>
              <a:blipFill rotWithShape="1">
                <a:blip r:embed="rId5"/>
                <a:stretch>
                  <a:fillRect l="-36" t="-83" r="1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1743753" y="3052315"/>
                <a:ext cx="174120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3753" y="3052315"/>
                <a:ext cx="1741202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2" t="-71" r="4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1781095" y="3766998"/>
                <a:ext cx="1205406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1095" y="3766998"/>
                <a:ext cx="1205406" cy="713016"/>
              </a:xfrm>
              <a:prstGeom prst="rect">
                <a:avLst/>
              </a:prstGeom>
              <a:blipFill rotWithShape="1">
                <a:blip r:embed="rId7"/>
                <a:stretch>
                  <a:fillRect l="-46" t="-25" r="8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3241732" y="2424159"/>
            <a:ext cx="1028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4054934" y="2410480"/>
                <a:ext cx="1957226" cy="7418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4934" y="2410480"/>
                <a:ext cx="1957226" cy="741806"/>
              </a:xfrm>
              <a:prstGeom prst="rect">
                <a:avLst/>
              </a:prstGeom>
              <a:blipFill rotWithShape="1">
                <a:blip r:embed="rId8"/>
                <a:stretch>
                  <a:fillRect l="-23" t="-3" r="31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4108330" y="3123496"/>
                <a:ext cx="174120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8330" y="3123496"/>
                <a:ext cx="1741202" cy="714683"/>
              </a:xfrm>
              <a:prstGeom prst="rect">
                <a:avLst/>
              </a:prstGeom>
              <a:blipFill rotWithShape="1">
                <a:blip r:embed="rId9"/>
                <a:stretch>
                  <a:fillRect l="-30" t="-79" r="31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4145672" y="3838179"/>
                <a:ext cx="1205406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5672" y="3838179"/>
                <a:ext cx="1205406" cy="713016"/>
              </a:xfrm>
              <a:prstGeom prst="rect">
                <a:avLst/>
              </a:prstGeom>
              <a:blipFill rotWithShape="1">
                <a:blip r:embed="rId10"/>
                <a:stretch>
                  <a:fillRect l="-33" t="-34" r="47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5793508" y="2435622"/>
            <a:ext cx="1028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6445515" y="2421943"/>
                <a:ext cx="1741202" cy="721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5515" y="2421943"/>
                <a:ext cx="1741202" cy="721031"/>
              </a:xfrm>
              <a:prstGeom prst="rect">
                <a:avLst/>
              </a:prstGeom>
              <a:blipFill rotWithShape="1">
                <a:blip r:embed="rId11"/>
                <a:stretch>
                  <a:fillRect l="-15" t="-7" r="17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6498911" y="3134959"/>
                <a:ext cx="174120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8911" y="3134959"/>
                <a:ext cx="1741202" cy="714683"/>
              </a:xfrm>
              <a:prstGeom prst="rect">
                <a:avLst/>
              </a:prstGeom>
              <a:blipFill rotWithShape="1">
                <a:blip r:embed="rId12"/>
                <a:stretch>
                  <a:fillRect l="-18" t="-84" r="20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6536253" y="3849642"/>
                <a:ext cx="1205406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6253" y="3849642"/>
                <a:ext cx="1205406" cy="713016"/>
              </a:xfrm>
              <a:prstGeom prst="rect">
                <a:avLst/>
              </a:prstGeom>
              <a:blipFill rotWithShape="1">
                <a:blip r:embed="rId13"/>
                <a:stretch>
                  <a:fillRect l="-16" t="-38" r="31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" grpId="0"/>
      <p:bldP spid="6" grpId="0"/>
      <p:bldP spid="7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2716" y="776321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1005326" y="673461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解方程。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755576" y="1616071"/>
                <a:ext cx="1267719" cy="786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𝒙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616071"/>
                <a:ext cx="1267719" cy="786369"/>
              </a:xfrm>
              <a:prstGeom prst="rect">
                <a:avLst/>
              </a:prstGeom>
              <a:blipFill rotWithShape="1">
                <a:blip r:embed="rId2"/>
                <a:stretch>
                  <a:fillRect l="-44" t="-80" r="15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3326879" y="1706858"/>
                <a:ext cx="1653017" cy="7913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𝒙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6879" y="1706858"/>
                <a:ext cx="1653017" cy="791307"/>
              </a:xfrm>
              <a:prstGeom prst="rect">
                <a:avLst/>
              </a:prstGeom>
              <a:blipFill rotWithShape="1">
                <a:blip r:embed="rId3"/>
                <a:stretch>
                  <a:fillRect l="-7" t="-77" r="1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5919167" y="1713565"/>
                <a:ext cx="1582484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𝒙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sz="2400" b="1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9167" y="1713565"/>
                <a:ext cx="1582484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21" t="-43" r="25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412824" y="2425631"/>
            <a:ext cx="776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1098647" y="2330733"/>
                <a:ext cx="1741202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8647" y="2330733"/>
                <a:ext cx="1741202" cy="713016"/>
              </a:xfrm>
              <a:prstGeom prst="rect">
                <a:avLst/>
              </a:prstGeom>
              <a:blipFill rotWithShape="1">
                <a:blip r:embed="rId5"/>
                <a:stretch>
                  <a:fillRect l="-6" t="-40" r="7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1152043" y="3043749"/>
                <a:ext cx="174120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2043" y="3043749"/>
                <a:ext cx="1741202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9" t="-27" r="11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1189385" y="3758432"/>
                <a:ext cx="1205406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9385" y="3758432"/>
                <a:ext cx="1205406" cy="713016"/>
              </a:xfrm>
              <a:prstGeom prst="rect">
                <a:avLst/>
              </a:prstGeom>
              <a:blipFill rotWithShape="1">
                <a:blip r:embed="rId7"/>
                <a:stretch>
                  <a:fillRect l="-2" t="-70" r="17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3306600" y="2585250"/>
            <a:ext cx="776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3992423" y="2490352"/>
                <a:ext cx="1741202" cy="7211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2423" y="2490352"/>
                <a:ext cx="1741202" cy="721159"/>
              </a:xfrm>
              <a:prstGeom prst="rect">
                <a:avLst/>
              </a:prstGeom>
              <a:blipFill rotWithShape="1">
                <a:blip r:embed="rId8"/>
                <a:stretch>
                  <a:fillRect l="-10" t="-72" r="12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4045819" y="3203368"/>
                <a:ext cx="174120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5819" y="3203368"/>
                <a:ext cx="1741202" cy="714683"/>
              </a:xfrm>
              <a:prstGeom prst="rect">
                <a:avLst/>
              </a:prstGeom>
              <a:blipFill rotWithShape="1">
                <a:blip r:embed="rId9"/>
                <a:stretch>
                  <a:fillRect l="-13" t="-60" r="15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4083161" y="3918051"/>
                <a:ext cx="1205406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3161" y="3918051"/>
                <a:ext cx="1205406" cy="713016"/>
              </a:xfrm>
              <a:prstGeom prst="rect">
                <a:avLst/>
              </a:prstGeom>
              <a:blipFill rotWithShape="1">
                <a:blip r:embed="rId10"/>
                <a:stretch>
                  <a:fillRect l="-9" t="-14" r="24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5815621" y="2672929"/>
            <a:ext cx="776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6501444" y="2578031"/>
                <a:ext cx="1741202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＋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1444" y="2578031"/>
                <a:ext cx="1741202" cy="713016"/>
              </a:xfrm>
              <a:prstGeom prst="rect">
                <a:avLst/>
              </a:prstGeom>
              <a:blipFill rotWithShape="1">
                <a:blip r:embed="rId11"/>
                <a:stretch>
                  <a:fillRect l="-18" t="-79" r="20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6554840" y="3291047"/>
                <a:ext cx="2121616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𝟑𝟎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𝟑𝟓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＋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𝟒𝟗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𝟑𝟓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4840" y="3291047"/>
                <a:ext cx="2121616" cy="714683"/>
              </a:xfrm>
              <a:prstGeom prst="rect">
                <a:avLst/>
              </a:prstGeom>
              <a:blipFill rotWithShape="1">
                <a:blip r:embed="rId12"/>
                <a:stretch>
                  <a:fillRect l="-17" t="-67" r="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6592182" y="4005730"/>
                <a:ext cx="1205406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𝒙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2182" y="4005730"/>
                <a:ext cx="1205406" cy="713016"/>
              </a:xfrm>
              <a:prstGeom prst="rect">
                <a:avLst/>
              </a:prstGeom>
              <a:blipFill rotWithShape="1">
                <a:blip r:embed="rId13"/>
                <a:stretch>
                  <a:fillRect l="-20" t="-21" r="35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文本框 4"/>
          <p:cNvSpPr txBox="1"/>
          <p:nvPr/>
        </p:nvSpPr>
        <p:spPr>
          <a:xfrm>
            <a:off x="3285205" y="458018"/>
            <a:ext cx="2467557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和－一个加数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另一个加数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4"/>
          <p:cNvSpPr txBox="1"/>
          <p:nvPr/>
        </p:nvSpPr>
        <p:spPr>
          <a:xfrm>
            <a:off x="6225137" y="673462"/>
            <a:ext cx="2467557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减数＋差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被减数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1690</Words>
  <Application>WPS 演示</Application>
  <PresentationFormat>全屏显示(16:9)</PresentationFormat>
  <Paragraphs>356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黑体</vt:lpstr>
      <vt:lpstr>Calibri</vt:lpstr>
      <vt:lpstr>楷体_GB2312</vt:lpstr>
      <vt:lpstr>幼圆</vt:lpstr>
      <vt:lpstr>楷体</vt:lpstr>
      <vt:lpstr>Times New Roman</vt:lpstr>
      <vt:lpstr>Cambria Math</vt:lpstr>
      <vt:lpstr>华文新魏</vt:lpstr>
      <vt:lpstr>Cambria Math</vt:lpstr>
      <vt:lpstr>等线</vt:lpstr>
      <vt:lpstr>微软雅黑</vt:lpstr>
      <vt:lpstr>Arial Unicode MS</vt:lpstr>
      <vt:lpstr>2_自定义设计方案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145</cp:revision>
  <dcterms:created xsi:type="dcterms:W3CDTF">2018-09-11T05:46:00Z</dcterms:created>
  <dcterms:modified xsi:type="dcterms:W3CDTF">2023-08-29T01:00:44Z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A02984CD817F4A0D856AD6FDF1FA1429_12</vt:lpwstr>
  </property>
</Properties>
</file>