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2" r:id="rId3"/>
  </p:sldMasterIdLst>
  <p:notesMasterIdLst>
    <p:notesMasterId r:id="rId15"/>
  </p:notesMasterIdLst>
  <p:sldIdLst>
    <p:sldId id="450" r:id="rId4"/>
    <p:sldId id="451" r:id="rId5"/>
    <p:sldId id="452" r:id="rId6"/>
    <p:sldId id="457" r:id="rId7"/>
    <p:sldId id="447" r:id="rId8"/>
    <p:sldId id="456" r:id="rId9"/>
    <p:sldId id="455" r:id="rId10"/>
    <p:sldId id="453" r:id="rId11"/>
    <p:sldId id="448" r:id="rId12"/>
    <p:sldId id="449" r:id="rId13"/>
    <p:sldId id="458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1" d="100"/>
          <a:sy n="111" d="100"/>
        </p:scale>
        <p:origin x="-90" y="-204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14350"/>
            <a:ext cx="854392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514850"/>
            <a:ext cx="2289175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9" Type="http://schemas.openxmlformats.org/officeDocument/2006/relationships/theme" Target="../theme/theme1.xml"/><Relationship Id="rId38" Type="http://schemas.openxmlformats.org/officeDocument/2006/relationships/image" Target="../media/image4.png"/><Relationship Id="rId37" Type="http://schemas.openxmlformats.org/officeDocument/2006/relationships/slide" Target="../slides/slide1.xml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image" Target="../media/image1.png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0" Type="http://schemas.openxmlformats.org/officeDocument/2006/relationships/theme" Target="../theme/theme2.xml"/><Relationship Id="rId3" Type="http://schemas.openxmlformats.org/officeDocument/2006/relationships/slideLayout" Target="../slideLayouts/slideLayout36.xml"/><Relationship Id="rId29" Type="http://schemas.openxmlformats.org/officeDocument/2006/relationships/image" Target="../media/image2.png"/><Relationship Id="rId28" Type="http://schemas.openxmlformats.org/officeDocument/2006/relationships/image" Target="../media/image3.png"/><Relationship Id="rId27" Type="http://schemas.openxmlformats.org/officeDocument/2006/relationships/image" Target="../media/image1.png"/><Relationship Id="rId26" Type="http://schemas.openxmlformats.org/officeDocument/2006/relationships/slideLayout" Target="../slideLayouts/slideLayout59.xml"/><Relationship Id="rId25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69776" y="8301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练习十七</a:t>
            </a:r>
            <a:endParaRPr lang="zh-CN" altLang="en-US" sz="11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7" action="ppaction://hlinksldjump"/>
            </p:cNvPr>
            <p:cNvPicPr>
              <a:picLocks noChangeAspect="1"/>
            </p:cNvPicPr>
            <p:nvPr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TextBox 9"/>
          <p:cNvSpPr txBox="1"/>
          <p:nvPr userDrawn="1"/>
        </p:nvSpPr>
        <p:spPr>
          <a:xfrm>
            <a:off x="269776" y="8301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练习十七</a:t>
            </a:r>
            <a:endParaRPr lang="zh-CN" altLang="en-US" sz="11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08" r:id="rId26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0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1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14157" y="1435155"/>
            <a:ext cx="350520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练习十七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4732020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kumimoji="1" lang="zh-CN" altLang="en-US" sz="4000" b="1" noProof="0" dirty="0">
                <a:solidFill>
                  <a:schemeClr val="tx2"/>
                </a:solidFill>
                <a:latin typeface="+mn-ea"/>
                <a:sym typeface="+mn-ea"/>
              </a:rPr>
              <a:t>图形变化和确定位置</a:t>
            </a:r>
            <a:endParaRPr lang="zh-CN" altLang="en-US" sz="4000" b="1" dirty="0">
              <a:solidFill>
                <a:schemeClr val="tx2"/>
              </a:solidFill>
              <a:latin typeface="+mn-ea"/>
            </a:endParaRPr>
          </a:p>
        </p:txBody>
      </p:sp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9" name="内容占位符 19668"/>
          <p:cNvGraphicFramePr>
            <a:graphicFrameLocks noGrp="1"/>
          </p:cNvGraphicFramePr>
          <p:nvPr>
            <p:ph/>
          </p:nvPr>
        </p:nvGraphicFramePr>
        <p:xfrm>
          <a:off x="1385888" y="1437085"/>
          <a:ext cx="6334125" cy="2430780"/>
        </p:xfrm>
        <a:graphic>
          <a:graphicData uri="http://schemas.openxmlformats.org/drawingml/2006/table">
            <a:tbl>
              <a:tblPr/>
              <a:tblGrid>
                <a:gridCol w="301625"/>
                <a:gridCol w="302260"/>
                <a:gridCol w="302260"/>
                <a:gridCol w="300355"/>
                <a:gridCol w="307340"/>
                <a:gridCol w="295910"/>
                <a:gridCol w="304165"/>
                <a:gridCol w="299720"/>
                <a:gridCol w="302260"/>
                <a:gridCol w="276225"/>
                <a:gridCol w="325120"/>
                <a:gridCol w="301625"/>
                <a:gridCol w="302260"/>
                <a:gridCol w="302260"/>
                <a:gridCol w="300990"/>
                <a:gridCol w="302260"/>
                <a:gridCol w="301625"/>
                <a:gridCol w="300355"/>
                <a:gridCol w="302260"/>
                <a:gridCol w="302260"/>
                <a:gridCol w="300990"/>
              </a:tblGrid>
              <a:tr h="2990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5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0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658" name="文本框 19657"/>
          <p:cNvSpPr txBox="1"/>
          <p:nvPr/>
        </p:nvSpPr>
        <p:spPr>
          <a:xfrm>
            <a:off x="1030623" y="610226"/>
            <a:ext cx="732623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在方格纸上把两圆直径放大到原来的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672" name="组合 19671"/>
          <p:cNvGrpSpPr/>
          <p:nvPr/>
        </p:nvGrpSpPr>
        <p:grpSpPr>
          <a:xfrm>
            <a:off x="1656160" y="2031206"/>
            <a:ext cx="1241822" cy="1189435"/>
            <a:chOff x="431" y="1661"/>
            <a:chExt cx="1043" cy="953"/>
          </a:xfrm>
        </p:grpSpPr>
        <p:sp>
          <p:nvSpPr>
            <p:cNvPr id="19664" name="椭圆 19663"/>
            <p:cNvSpPr/>
            <p:nvPr/>
          </p:nvSpPr>
          <p:spPr>
            <a:xfrm>
              <a:off x="703" y="1888"/>
              <a:ext cx="499" cy="498"/>
            </a:xfrm>
            <a:prstGeom prst="ellipse">
              <a:avLst/>
            </a:prstGeom>
            <a:noFill/>
            <a:ln w="412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19667" name="椭圆 19666"/>
            <p:cNvSpPr/>
            <p:nvPr/>
          </p:nvSpPr>
          <p:spPr>
            <a:xfrm>
              <a:off x="431" y="1661"/>
              <a:ext cx="1043" cy="953"/>
            </a:xfrm>
            <a:prstGeom prst="ellipse">
              <a:avLst/>
            </a:prstGeom>
            <a:noFill/>
            <a:ln w="412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 b="1"/>
            </a:p>
          </p:txBody>
        </p:sp>
      </p:grpSp>
      <p:grpSp>
        <p:nvGrpSpPr>
          <p:cNvPr id="19673" name="组合 19672"/>
          <p:cNvGrpSpPr/>
          <p:nvPr/>
        </p:nvGrpSpPr>
        <p:grpSpPr>
          <a:xfrm>
            <a:off x="4086225" y="1437085"/>
            <a:ext cx="2430066" cy="2431256"/>
            <a:chOff x="2472" y="1207"/>
            <a:chExt cx="1996" cy="1860"/>
          </a:xfrm>
        </p:grpSpPr>
        <p:sp>
          <p:nvSpPr>
            <p:cNvPr id="19670" name="椭圆 19669"/>
            <p:cNvSpPr/>
            <p:nvPr/>
          </p:nvSpPr>
          <p:spPr>
            <a:xfrm>
              <a:off x="2971" y="1661"/>
              <a:ext cx="1043" cy="953"/>
            </a:xfrm>
            <a:prstGeom prst="ellipse">
              <a:avLst/>
            </a:prstGeom>
            <a:noFill/>
            <a:ln w="412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19671" name="椭圆 19670"/>
            <p:cNvSpPr/>
            <p:nvPr/>
          </p:nvSpPr>
          <p:spPr>
            <a:xfrm>
              <a:off x="2472" y="1207"/>
              <a:ext cx="1996" cy="1860"/>
            </a:xfrm>
            <a:prstGeom prst="ellipse">
              <a:avLst/>
            </a:prstGeom>
            <a:noFill/>
            <a:ln w="412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 b="1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2988" y="2144713"/>
            <a:ext cx="7058025" cy="17927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图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形放大或缩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要注意图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形放大或缩小得到的图形与原图形相比，大小不同，形状相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b="1" dirty="0">
              <a:ea typeface="楷体_GB2312" panose="02010609030101010101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2555776" y="770880"/>
            <a:ext cx="27363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图形放大或缩小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899592" y="1397675"/>
          <a:ext cx="7396480" cy="3196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6480"/>
              </a:tblGrid>
              <a:tr h="94488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放大：把原来图形的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每一边都</a:t>
                      </a: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放大相同的倍数， 角度大小不变。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缩小：把原来图形的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每一边都</a:t>
                      </a: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缩小为原来的几分之几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，</a:t>
                      </a: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角度不变。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圆：把它的半径放大或缩小。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单位“1”的确定：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 lvl="0" fontAlgn="auto">
                        <a:lnSpc>
                          <a:spcPct val="12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一个图形的形状不变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当它变大的时候就是图形的放大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;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当它变小的时候就是图形的缩小。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1331640" y="843558"/>
            <a:ext cx="37753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画出放大或缩小的图形</a:t>
            </a:r>
            <a:endParaRPr kumimoji="1" lang="zh-CN" altLang="en-US" sz="2800" b="1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611560" y="1563638"/>
          <a:ext cx="8063865" cy="2071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3865"/>
              </a:tblGrid>
              <a:tr h="381000">
                <a:tc>
                  <a:txBody>
                    <a:bodyPr/>
                    <a:lstStyle/>
                    <a:p>
                      <a:pPr lvl="0" fontAlgn="auto">
                        <a:lnSpc>
                          <a:spcPct val="12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zh-CN" altLang="en-US" sz="2800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图形的放大或缩小的画法</a:t>
                      </a:r>
                      <a:r>
                        <a:rPr lang="en-US" altLang="zh-CN" sz="2800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:</a:t>
                      </a:r>
                      <a:endParaRPr lang="en-US" altLang="zh-CN" sz="2800" dirty="0">
                        <a:solidFill>
                          <a:srgbClr val="1C1C1C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lvl="0" fontAlgn="auto">
                        <a:lnSpc>
                          <a:spcPct val="12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zh-CN" sz="2800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①</a:t>
                      </a:r>
                      <a:r>
                        <a:rPr lang="zh-CN" altLang="en-US" sz="2800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明确图形是放大还是缩小。</a:t>
                      </a:r>
                      <a:endParaRPr lang="en-US" altLang="zh-CN" sz="2800" dirty="0">
                        <a:solidFill>
                          <a:srgbClr val="1C1C1C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lvl="0" fontAlgn="auto">
                        <a:lnSpc>
                          <a:spcPct val="12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zh-CN" altLang="en-US" sz="2800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②确定变化后图形的每条边应画多长。</a:t>
                      </a:r>
                      <a:endParaRPr lang="en-US" altLang="zh-CN" sz="2800" dirty="0">
                        <a:solidFill>
                          <a:srgbClr val="1C1C1C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lvl="0" fontAlgn="auto">
                        <a:lnSpc>
                          <a:spcPct val="12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zh-CN" altLang="en-US" sz="2800" dirty="0">
                          <a:solidFill>
                            <a:srgbClr val="1C1C1C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③确定图形在方格纸中的位置。</a:t>
                      </a:r>
                      <a:endParaRPr lang="zh-CN" altLang="en-US" sz="2800" dirty="0">
                        <a:solidFill>
                          <a:srgbClr val="1C1C1C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16387"/>
          <p:cNvSpPr txBox="1"/>
          <p:nvPr/>
        </p:nvSpPr>
        <p:spPr>
          <a:xfrm>
            <a:off x="1115617" y="1231010"/>
            <a:ext cx="7258178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图各边放大到原来的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倍，应是右面哪个图形？在它下面的括号里画“√”。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6051" y="1382971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88" y="2218749"/>
            <a:ext cx="7546919" cy="193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矩形 33"/>
          <p:cNvSpPr/>
          <p:nvPr/>
        </p:nvSpPr>
        <p:spPr>
          <a:xfrm>
            <a:off x="6948264" y="348869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6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574" y="510584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927100" y="429981"/>
            <a:ext cx="1847424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16387"/>
          <p:cNvSpPr txBox="1"/>
          <p:nvPr/>
        </p:nvSpPr>
        <p:spPr>
          <a:xfrm>
            <a:off x="691024" y="942977"/>
            <a:ext cx="6664253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请摆出一个平行四边形，使它的边长为右图平行四边形边长的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倍，并画出示意图。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4288" y="109493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7360353" y="1035102"/>
            <a:ext cx="1243939" cy="858335"/>
            <a:chOff x="5836971" y="2518451"/>
            <a:chExt cx="1243939" cy="858335"/>
          </a:xfrm>
        </p:grpSpPr>
        <p:pic>
          <p:nvPicPr>
            <p:cNvPr id="43" name="图片 42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16449921" flipH="1">
              <a:off x="6138247" y="2408913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" name="图片 23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16449921" flipH="1">
              <a:off x="6583346" y="2408915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24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16449921" flipH="1">
              <a:off x="5953144" y="2922244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" name="图片 25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16449921" flipH="1">
              <a:off x="6427108" y="2895407"/>
              <a:ext cx="342900" cy="6198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" name="图片 26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1539645" flipH="1">
              <a:off x="5836971" y="2576521"/>
              <a:ext cx="342900" cy="6776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" name="图片 27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1539645" flipH="1">
              <a:off x="6738010" y="2577919"/>
              <a:ext cx="342900" cy="64933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2003609" y="2481767"/>
            <a:ext cx="3411622" cy="1947405"/>
            <a:chOff x="2003609" y="2481767"/>
            <a:chExt cx="3411622" cy="1947405"/>
          </a:xfrm>
        </p:grpSpPr>
        <p:pic>
          <p:nvPicPr>
            <p:cNvPr id="29" name="图片 28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2120892" y="3961502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" name="图片 31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2577021" y="3961502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" name="图片 32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2983391" y="3961502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3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3415748" y="3961503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4" name="图片 43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4277652" y="3976734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" name="图片 44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3844902" y="3961504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4"/>
            <p:cNvGrpSpPr/>
            <p:nvPr/>
          </p:nvGrpSpPr>
          <p:grpSpPr>
            <a:xfrm>
              <a:off x="2003609" y="2586605"/>
              <a:ext cx="797955" cy="1697129"/>
              <a:chOff x="3190051" y="2097104"/>
              <a:chExt cx="797955" cy="1697129"/>
            </a:xfrm>
          </p:grpSpPr>
          <p:pic>
            <p:nvPicPr>
              <p:cNvPr id="41" name="图片 40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1339745">
                <a:off x="3402942" y="2597026"/>
                <a:ext cx="342900" cy="7134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6" name="图片 45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1339745">
                <a:off x="3190051" y="3080816"/>
                <a:ext cx="342900" cy="7134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7" name="图片 46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1339745">
                <a:off x="3645106" y="2097104"/>
                <a:ext cx="342900" cy="71341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8" name="组合 47"/>
            <p:cNvGrpSpPr/>
            <p:nvPr/>
          </p:nvGrpSpPr>
          <p:grpSpPr>
            <a:xfrm>
              <a:off x="4592416" y="2642249"/>
              <a:ext cx="797955" cy="1697129"/>
              <a:chOff x="3190051" y="2097104"/>
              <a:chExt cx="797955" cy="1697129"/>
            </a:xfrm>
          </p:grpSpPr>
          <p:pic>
            <p:nvPicPr>
              <p:cNvPr id="49" name="图片 48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1339745">
                <a:off x="3402942" y="2597026"/>
                <a:ext cx="342900" cy="7134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" name="图片 49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1339745">
                <a:off x="3190051" y="3080816"/>
                <a:ext cx="342900" cy="7134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" name="图片 50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1339745">
                <a:off x="3645106" y="2097104"/>
                <a:ext cx="342900" cy="71341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2" name="图片 51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2806034" y="2372229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3" name="图片 52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3262163" y="2372229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4" name="图片 53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3668533" y="2372229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5" name="图片 54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4100890" y="2372230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" name="图片 55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4962794" y="2387461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" name="图片 56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4530044" y="2372231"/>
              <a:ext cx="342900" cy="56197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16387"/>
          <p:cNvSpPr txBox="1"/>
          <p:nvPr/>
        </p:nvSpPr>
        <p:spPr>
          <a:xfrm>
            <a:off x="1115617" y="771550"/>
            <a:ext cx="7258178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在大等边三角形中，可以放多少个小等边三角形？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6051" y="9155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87" y="1713706"/>
            <a:ext cx="3088720" cy="172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云形标注 11"/>
          <p:cNvSpPr/>
          <p:nvPr/>
        </p:nvSpPr>
        <p:spPr>
          <a:xfrm>
            <a:off x="5593848" y="1549046"/>
            <a:ext cx="2074496" cy="816830"/>
          </a:xfrm>
          <a:prstGeom prst="cloudCallout">
            <a:avLst>
              <a:gd name="adj1" fmla="val -64347"/>
              <a:gd name="adj2" fmla="val 5340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43368" y="1549046"/>
            <a:ext cx="1975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两个三角形的边长有什么关系？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583" y="2088031"/>
            <a:ext cx="7810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6387"/>
          <p:cNvSpPr txBox="1"/>
          <p:nvPr/>
        </p:nvSpPr>
        <p:spPr>
          <a:xfrm>
            <a:off x="1121266" y="3468031"/>
            <a:ext cx="417081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个小等边三角形。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387"/>
          <p:cNvSpPr txBox="1"/>
          <p:nvPr/>
        </p:nvSpPr>
        <p:spPr>
          <a:xfrm>
            <a:off x="1028587" y="4002022"/>
            <a:ext cx="725817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大等边三角形的边长是小等边三角形的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2" grpId="0" animBg="1"/>
      <p:bldP spid="13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16387"/>
          <p:cNvSpPr txBox="1"/>
          <p:nvPr/>
        </p:nvSpPr>
        <p:spPr>
          <a:xfrm>
            <a:off x="1043608" y="411510"/>
            <a:ext cx="7258178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从不同的方向观察长方体，得到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个不同的长方形，画在了右面的方格纸中。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6051" y="625783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604" y="3441512"/>
            <a:ext cx="10477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云形标注 11"/>
          <p:cNvSpPr/>
          <p:nvPr/>
        </p:nvSpPr>
        <p:spPr>
          <a:xfrm>
            <a:off x="5593848" y="1728418"/>
            <a:ext cx="3012704" cy="1741063"/>
          </a:xfrm>
          <a:prstGeom prst="cloudCallout">
            <a:avLst>
              <a:gd name="adj1" fmla="val -42273"/>
              <a:gd name="adj2" fmla="val 44649"/>
            </a:avLst>
          </a:prstGeom>
          <a:gradFill>
            <a:gsLst>
              <a:gs pos="0">
                <a:srgbClr val="5E9EFF"/>
              </a:gs>
              <a:gs pos="8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30996" y="1909762"/>
            <a:ext cx="28755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将上图中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个长方形的长、宽、高分别放大到原来的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倍，相对位置不变，画在旁边的方格纸上。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 descr="C:\Documents and Settings\Administrator\桌面\6年级\p067-04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980" y="2840564"/>
            <a:ext cx="3110742" cy="195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Administrator\桌面\6年级\p067-03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221" y="1703133"/>
            <a:ext cx="1054100" cy="66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nts and Settings\Administrator\桌面\6年级\p067-03-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677" y="1273630"/>
            <a:ext cx="1970553" cy="1481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494270" y="3131055"/>
            <a:ext cx="900000" cy="44880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51920" y="3130983"/>
            <a:ext cx="686028" cy="44880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94271" y="3782178"/>
            <a:ext cx="878245" cy="7200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2" grpId="0" animBg="1"/>
      <p:bldP spid="13" grpId="0"/>
      <p:bldP spid="2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388" name="文本框 16387"/>
              <p:cNvSpPr txBox="1"/>
              <p:nvPr/>
            </p:nvSpPr>
            <p:spPr>
              <a:xfrm>
                <a:off x="1115617" y="942977"/>
                <a:ext cx="7258178" cy="11435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用小棒摆一个三角形，使它的边长为下图边长的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388" name="文本框 163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7" y="942977"/>
                <a:ext cx="7258178" cy="1143518"/>
              </a:xfrm>
              <a:prstGeom prst="rect">
                <a:avLst/>
              </a:prstGeom>
              <a:blipFill rotWithShape="1">
                <a:blip r:embed="rId1"/>
                <a:stretch>
                  <a:fillRect l="-8" r="1" b="4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410" name="组合 16409"/>
          <p:cNvGrpSpPr/>
          <p:nvPr/>
        </p:nvGrpSpPr>
        <p:grpSpPr>
          <a:xfrm>
            <a:off x="1906993" y="2264941"/>
            <a:ext cx="2700338" cy="1983581"/>
            <a:chOff x="839" y="1598"/>
            <a:chExt cx="2268" cy="1666"/>
          </a:xfrm>
        </p:grpSpPr>
        <p:pic>
          <p:nvPicPr>
            <p:cNvPr id="16395" name="图片 16394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1022" y="2884"/>
              <a:ext cx="288" cy="47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6398" name="组合 16397"/>
            <p:cNvGrpSpPr/>
            <p:nvPr/>
          </p:nvGrpSpPr>
          <p:grpSpPr>
            <a:xfrm>
              <a:off x="839" y="1616"/>
              <a:ext cx="1104" cy="1560"/>
              <a:chOff x="839" y="1616"/>
              <a:chExt cx="1104" cy="1560"/>
            </a:xfrm>
          </p:grpSpPr>
          <p:pic>
            <p:nvPicPr>
              <p:cNvPr id="16393" name="图片 16392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-19602770">
                <a:off x="1655" y="1616"/>
                <a:ext cx="288" cy="4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4" name="图片 16393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-19602770">
                <a:off x="1383" y="1979"/>
                <a:ext cx="288" cy="4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6" name="图片 16395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-19602770">
                <a:off x="1111" y="2341"/>
                <a:ext cx="288" cy="4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7" name="图片 16396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-19602770">
                <a:off x="839" y="2704"/>
                <a:ext cx="288" cy="4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399" name="组合 16398"/>
            <p:cNvGrpSpPr/>
            <p:nvPr/>
          </p:nvGrpSpPr>
          <p:grpSpPr>
            <a:xfrm flipH="1">
              <a:off x="2003" y="1598"/>
              <a:ext cx="1104" cy="1560"/>
              <a:chOff x="839" y="1616"/>
              <a:chExt cx="1104" cy="1560"/>
            </a:xfrm>
          </p:grpSpPr>
          <p:pic>
            <p:nvPicPr>
              <p:cNvPr id="16400" name="图片 16399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-19602770">
                <a:off x="1655" y="1616"/>
                <a:ext cx="288" cy="4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1" name="图片 16400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-19602770">
                <a:off x="1383" y="1979"/>
                <a:ext cx="288" cy="4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2" name="图片 16401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-19602770">
                <a:off x="1111" y="2341"/>
                <a:ext cx="288" cy="4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3" name="图片 16402" descr="193b63a21491f752819645c45e30410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685" r="74063"/>
              <a:stretch>
                <a:fillRect/>
              </a:stretch>
            </p:blipFill>
            <p:spPr>
              <a:xfrm rot="-19602770">
                <a:off x="839" y="2704"/>
                <a:ext cx="288" cy="4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6407" name="图片 16406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1566" y="2884"/>
              <a:ext cx="288" cy="4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8" name="图片 16407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2092" y="2884"/>
              <a:ext cx="288" cy="4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9" name="图片 16408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2636" y="2869"/>
              <a:ext cx="288" cy="47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6426" name="组合 16425"/>
          <p:cNvGrpSpPr/>
          <p:nvPr/>
        </p:nvGrpSpPr>
        <p:grpSpPr>
          <a:xfrm>
            <a:off x="5248877" y="2783681"/>
            <a:ext cx="1404938" cy="1152525"/>
            <a:chOff x="3515" y="1117"/>
            <a:chExt cx="1180" cy="968"/>
          </a:xfrm>
        </p:grpSpPr>
        <p:pic>
          <p:nvPicPr>
            <p:cNvPr id="16412" name="图片 16411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3698" y="1705"/>
              <a:ext cx="288" cy="4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14" name="图片 16413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-19602770">
              <a:off x="3787" y="1135"/>
              <a:ext cx="288" cy="4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15" name="图片 16414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-19602770">
              <a:off x="3515" y="1498"/>
              <a:ext cx="288" cy="4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19" name="图片 16418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19602770" flipH="1">
              <a:off x="4135" y="1117"/>
              <a:ext cx="288" cy="4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20" name="图片 16419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19602770" flipH="1">
              <a:off x="4407" y="1480"/>
              <a:ext cx="288" cy="4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23" name="图片 16422" descr="193b63a21491f752819645c45e304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5" r="74063"/>
            <a:stretch>
              <a:fillRect/>
            </a:stretch>
          </p:blipFill>
          <p:spPr>
            <a:xfrm rot="5238416">
              <a:off x="4242" y="1705"/>
              <a:ext cx="288" cy="47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051" y="109493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49" name="内容占位符 18648"/>
          <p:cNvGraphicFramePr>
            <a:graphicFrameLocks noGrp="1"/>
          </p:cNvGraphicFramePr>
          <p:nvPr>
            <p:ph/>
          </p:nvPr>
        </p:nvGraphicFramePr>
        <p:xfrm>
          <a:off x="1378744" y="1347614"/>
          <a:ext cx="6334125" cy="2267585"/>
        </p:xfrm>
        <a:graphic>
          <a:graphicData uri="http://schemas.openxmlformats.org/drawingml/2006/table">
            <a:tbl>
              <a:tblPr/>
              <a:tblGrid>
                <a:gridCol w="301625"/>
                <a:gridCol w="302260"/>
                <a:gridCol w="300990"/>
                <a:gridCol w="301625"/>
                <a:gridCol w="300990"/>
                <a:gridCol w="302260"/>
                <a:gridCol w="301625"/>
                <a:gridCol w="302260"/>
                <a:gridCol w="300990"/>
                <a:gridCol w="277495"/>
                <a:gridCol w="325120"/>
                <a:gridCol w="302260"/>
                <a:gridCol w="301625"/>
                <a:gridCol w="302260"/>
                <a:gridCol w="300990"/>
                <a:gridCol w="302260"/>
                <a:gridCol w="301625"/>
                <a:gridCol w="300990"/>
                <a:gridCol w="301625"/>
                <a:gridCol w="302260"/>
                <a:gridCol w="300990"/>
              </a:tblGrid>
              <a:tr h="2825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21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7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8641" name="文本框 18640"/>
              <p:cNvSpPr txBox="1"/>
              <p:nvPr/>
            </p:nvSpPr>
            <p:spPr>
              <a:xfrm>
                <a:off x="1494235" y="465535"/>
                <a:ext cx="6966197" cy="7126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在方格纸上将下图各边缩小为原来的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641" name="文本框 186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4235" y="465535"/>
                <a:ext cx="6966197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1" t="-11" r="5" b="34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646" name="任意多边形 18645"/>
          <p:cNvSpPr/>
          <p:nvPr/>
        </p:nvSpPr>
        <p:spPr>
          <a:xfrm>
            <a:off x="1980010" y="1605980"/>
            <a:ext cx="1188244" cy="1727597"/>
          </a:xfrm>
          <a:custGeom>
            <a:avLst/>
            <a:gdLst/>
            <a:ahLst/>
            <a:cxnLst/>
            <a:rect l="0" t="0" r="0" b="0"/>
            <a:pathLst>
              <a:path w="953" h="1406">
                <a:moveTo>
                  <a:pt x="227" y="0"/>
                </a:moveTo>
                <a:lnTo>
                  <a:pt x="227" y="453"/>
                </a:lnTo>
                <a:lnTo>
                  <a:pt x="0" y="453"/>
                </a:lnTo>
                <a:lnTo>
                  <a:pt x="0" y="907"/>
                </a:lnTo>
                <a:lnTo>
                  <a:pt x="227" y="907"/>
                </a:lnTo>
                <a:cubicBezTo>
                  <a:pt x="231" y="1071"/>
                  <a:pt x="240" y="1236"/>
                  <a:pt x="240" y="1400"/>
                </a:cubicBezTo>
                <a:lnTo>
                  <a:pt x="726" y="1406"/>
                </a:lnTo>
                <a:lnTo>
                  <a:pt x="726" y="952"/>
                </a:lnTo>
                <a:lnTo>
                  <a:pt x="953" y="952"/>
                </a:lnTo>
                <a:lnTo>
                  <a:pt x="953" y="453"/>
                </a:lnTo>
                <a:lnTo>
                  <a:pt x="726" y="453"/>
                </a:lnTo>
                <a:lnTo>
                  <a:pt x="726" y="0"/>
                </a:lnTo>
                <a:lnTo>
                  <a:pt x="227" y="0"/>
                </a:lnTo>
                <a:close/>
              </a:path>
            </a:pathLst>
          </a:custGeom>
          <a:noFill/>
          <a:ln w="412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18648" name="任意多边形 18647"/>
          <p:cNvSpPr/>
          <p:nvPr/>
        </p:nvSpPr>
        <p:spPr>
          <a:xfrm>
            <a:off x="4680347" y="1876251"/>
            <a:ext cx="917972" cy="864394"/>
          </a:xfrm>
          <a:custGeom>
            <a:avLst/>
            <a:gdLst/>
            <a:ahLst/>
            <a:cxnLst/>
            <a:rect l="0" t="0" r="0" b="0"/>
            <a:pathLst>
              <a:path w="771" h="726">
                <a:moveTo>
                  <a:pt x="272" y="0"/>
                </a:moveTo>
                <a:lnTo>
                  <a:pt x="272" y="272"/>
                </a:lnTo>
                <a:lnTo>
                  <a:pt x="0" y="272"/>
                </a:lnTo>
                <a:lnTo>
                  <a:pt x="0" y="499"/>
                </a:lnTo>
                <a:lnTo>
                  <a:pt x="272" y="499"/>
                </a:lnTo>
                <a:lnTo>
                  <a:pt x="272" y="726"/>
                </a:lnTo>
                <a:lnTo>
                  <a:pt x="544" y="726"/>
                </a:lnTo>
                <a:lnTo>
                  <a:pt x="544" y="499"/>
                </a:lnTo>
                <a:lnTo>
                  <a:pt x="771" y="499"/>
                </a:lnTo>
                <a:lnTo>
                  <a:pt x="771" y="272"/>
                </a:lnTo>
                <a:lnTo>
                  <a:pt x="499" y="272"/>
                </a:lnTo>
                <a:lnTo>
                  <a:pt x="499" y="0"/>
                </a:lnTo>
                <a:lnTo>
                  <a:pt x="272" y="0"/>
                </a:lnTo>
                <a:close/>
              </a:path>
            </a:pathLst>
          </a:custGeom>
          <a:noFill/>
          <a:ln w="412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10" name="云形标注 9"/>
          <p:cNvSpPr/>
          <p:nvPr/>
        </p:nvSpPr>
        <p:spPr>
          <a:xfrm>
            <a:off x="3188042" y="3682504"/>
            <a:ext cx="2248054" cy="1049486"/>
          </a:xfrm>
          <a:prstGeom prst="cloudCallout">
            <a:avLst>
              <a:gd name="adj1" fmla="val -64477"/>
              <a:gd name="adj2" fmla="val -71477"/>
            </a:avLst>
          </a:prstGeom>
          <a:solidFill>
            <a:srgbClr val="92D05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sz="2100" b="1" dirty="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8254" y="3791748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想一想：原来各边是几格哟？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41" grpId="0"/>
      <p:bldP spid="10" grpId="0" animBg="1"/>
      <p:bldP spid="2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</Words>
  <Application>WPS 演示</Application>
  <PresentationFormat>全屏显示(16:9)</PresentationFormat>
  <Paragraphs>70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Cambria Math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305</cp:revision>
  <dcterms:created xsi:type="dcterms:W3CDTF">2018-09-11T05:46:00Z</dcterms:created>
  <dcterms:modified xsi:type="dcterms:W3CDTF">2023-08-29T00:56:36Z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6D24BF0816BF4D2A941582C6CD96CF59_12</vt:lpwstr>
  </property>
</Properties>
</file>