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0" r:id="rId3"/>
  </p:sldMasterIdLst>
  <p:notesMasterIdLst>
    <p:notesMasterId r:id="rId23"/>
  </p:notesMasterIdLst>
  <p:sldIdLst>
    <p:sldId id="256" r:id="rId4"/>
    <p:sldId id="303" r:id="rId5"/>
    <p:sldId id="304" r:id="rId6"/>
    <p:sldId id="305" r:id="rId7"/>
    <p:sldId id="306" r:id="rId8"/>
    <p:sldId id="307" r:id="rId9"/>
    <p:sldId id="308" r:id="rId10"/>
    <p:sldId id="360" r:id="rId11"/>
    <p:sldId id="361" r:id="rId12"/>
    <p:sldId id="363" r:id="rId13"/>
    <p:sldId id="364" r:id="rId14"/>
    <p:sldId id="309" r:id="rId15"/>
    <p:sldId id="359" r:id="rId16"/>
    <p:sldId id="343" r:id="rId17"/>
    <p:sldId id="316" r:id="rId18"/>
    <p:sldId id="317" r:id="rId19"/>
    <p:sldId id="318" r:id="rId20"/>
    <p:sldId id="319" r:id="rId21"/>
    <p:sldId id="271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97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840" y="-102"/>
      </p:cViewPr>
      <p:guideLst>
        <p:guide orient="horz" pos="1518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7" Type="http://schemas.openxmlformats.org/officeDocument/2006/relationships/theme" Target="../theme/theme1.xml"/><Relationship Id="rId36" Type="http://schemas.openxmlformats.org/officeDocument/2006/relationships/image" Target="../media/image4.png"/><Relationship Id="rId35" Type="http://schemas.openxmlformats.org/officeDocument/2006/relationships/slide" Target="../slides/slide1.xml"/><Relationship Id="rId34" Type="http://schemas.openxmlformats.org/officeDocument/2006/relationships/image" Target="../media/image3.png"/><Relationship Id="rId33" Type="http://schemas.openxmlformats.org/officeDocument/2006/relationships/image" Target="../media/image2.png"/><Relationship Id="rId32" Type="http://schemas.openxmlformats.org/officeDocument/2006/relationships/image" Target="../media/image1.png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56.xml"/><Relationship Id="rId24" Type="http://schemas.openxmlformats.org/officeDocument/2006/relationships/slideLayout" Target="../slideLayouts/slideLayout55.xml"/><Relationship Id="rId23" Type="http://schemas.openxmlformats.org/officeDocument/2006/relationships/slideLayout" Target="../slideLayouts/slideLayout54.xml"/><Relationship Id="rId22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30647" y="92977"/>
            <a:ext cx="18722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整数乘分数的应用</a:t>
            </a:r>
            <a:endParaRPr lang="zh-CN" altLang="en-US" sz="10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5" action="ppaction://hlinksldjump"/>
            </p:cNvPr>
            <p:cNvPicPr>
              <a:picLocks noChangeAspect="1"/>
            </p:cNvPicPr>
            <p:nvPr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7" Type="http://schemas.openxmlformats.org/officeDocument/2006/relationships/image" Target="../media/image6.png"/><Relationship Id="rId6" Type="http://schemas.openxmlformats.org/officeDocument/2006/relationships/slide" Target="slide11.xml"/><Relationship Id="rId5" Type="http://schemas.openxmlformats.org/officeDocument/2006/relationships/slide" Target="slide1.xml"/><Relationship Id="rId4" Type="http://schemas.openxmlformats.org/officeDocument/2006/relationships/slide" Target="slide19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image" Target="../media/image46.png"/><Relationship Id="rId7" Type="http://schemas.openxmlformats.org/officeDocument/2006/relationships/image" Target="../media/image45.png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41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10.bin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6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54.png"/><Relationship Id="rId3" Type="http://schemas.openxmlformats.org/officeDocument/2006/relationships/image" Target="../media/image53.wmf"/><Relationship Id="rId2" Type="http://schemas.openxmlformats.org/officeDocument/2006/relationships/oleObject" Target="../embeddings/oleObject12.bin"/><Relationship Id="rId1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21.xml"/><Relationship Id="rId6" Type="http://schemas.openxmlformats.org/officeDocument/2006/relationships/image" Target="../media/image58.png"/><Relationship Id="rId5" Type="http://schemas.openxmlformats.org/officeDocument/2006/relationships/image" Target="../media/image57.wmf"/><Relationship Id="rId4" Type="http://schemas.openxmlformats.org/officeDocument/2006/relationships/oleObject" Target="../embeddings/oleObject14.bin"/><Relationship Id="rId3" Type="http://schemas.openxmlformats.org/officeDocument/2006/relationships/image" Target="../media/image56.wmf"/><Relationship Id="rId2" Type="http://schemas.openxmlformats.org/officeDocument/2006/relationships/oleObject" Target="../embeddings/oleObject13.bin"/><Relationship Id="rId1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7.vml"/><Relationship Id="rId6" Type="http://schemas.openxmlformats.org/officeDocument/2006/relationships/slideLayout" Target="../slideLayouts/slideLayout20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image" Target="../media/image53.wmf"/><Relationship Id="rId1" Type="http://schemas.openxmlformats.org/officeDocument/2006/relationships/oleObject" Target="../embeddings/oleObject15.bin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0.xml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7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4.png"/><Relationship Id="rId1" Type="http://schemas.openxmlformats.org/officeDocument/2006/relationships/image" Target="../media/image73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2.wmf"/><Relationship Id="rId10" Type="http://schemas.openxmlformats.org/officeDocument/2006/relationships/vmlDrawing" Target="../drawings/vmlDrawing1.vml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31.png"/><Relationship Id="rId5" Type="http://schemas.openxmlformats.org/officeDocument/2006/relationships/image" Target="../media/image25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4.png"/><Relationship Id="rId7" Type="http://schemas.openxmlformats.org/officeDocument/2006/relationships/image" Target="../media/image29.png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image" Target="../media/image33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32.wmf"/><Relationship Id="rId13" Type="http://schemas.openxmlformats.org/officeDocument/2006/relationships/vmlDrawing" Target="../drawings/vmlDrawing2.vml"/><Relationship Id="rId12" Type="http://schemas.openxmlformats.org/officeDocument/2006/relationships/slideLayout" Target="../slideLayouts/slideLayout22.xml"/><Relationship Id="rId11" Type="http://schemas.openxmlformats.org/officeDocument/2006/relationships/image" Target="../media/image35.png"/><Relationship Id="rId10" Type="http://schemas.openxmlformats.org/officeDocument/2006/relationships/image" Target="../media/image34.png"/><Relationship Id="rId1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openxmlformats.org/officeDocument/2006/relationships/image" Target="../media/image39.png"/><Relationship Id="rId7" Type="http://schemas.openxmlformats.org/officeDocument/2006/relationships/image" Target="../media/image8.png"/><Relationship Id="rId6" Type="http://schemas.openxmlformats.org/officeDocument/2006/relationships/image" Target="../media/image38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37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36.wmf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23.xml"/><Relationship Id="rId1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14691" y="1435155"/>
            <a:ext cx="5704127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整数乘分数的应用</a:t>
            </a:r>
            <a:endParaRPr lang="zh-CN" altLang="en-US" sz="5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课前导入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探究新知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课堂小结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17932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分数乘法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课堂练习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7035" cy="6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en-US" altLang="zh-CN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7"/>
          <p:cNvSpPr/>
          <p:nvPr/>
        </p:nvSpPr>
        <p:spPr>
          <a:xfrm>
            <a:off x="2582545" y="2089150"/>
            <a:ext cx="5356860" cy="1025525"/>
          </a:xfrm>
          <a:prstGeom prst="wedgeRoundRectCallout">
            <a:avLst>
              <a:gd name="adj1" fmla="val -58185"/>
              <a:gd name="adj2" fmla="val 13229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整数乘分数</a:t>
            </a:r>
            <a:r>
              <a:rPr lang="en-US" altLang="zh-CN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用分数的分子与整数相乘的积作分子</a:t>
            </a:r>
            <a:r>
              <a:rPr lang="en-US" altLang="zh-CN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分母不变。</a:t>
            </a:r>
            <a:endParaRPr lang="zh-CN" altLang="en-US" sz="2800" b="1" dirty="0">
              <a:solidFill>
                <a:srgbClr val="1C1C1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69832" y="3618963"/>
            <a:ext cx="86868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sz="2700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394939" y="3813273"/>
            <a:ext cx="377429" cy="244079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059149" y="4085053"/>
            <a:ext cx="217805" cy="17653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对象 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470505" y="3517046"/>
          <a:ext cx="226060" cy="349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2" name="" r:id="rId1" imgW="114300" imgH="177165" progId="Equation.KSEE3">
                  <p:embed/>
                </p:oleObj>
              </mc:Choice>
              <mc:Fallback>
                <p:oleObj name="" r:id="rId1" imgW="114300" imgH="177165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70505" y="3517046"/>
                        <a:ext cx="226060" cy="349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276638" y="4134584"/>
          <a:ext cx="174625" cy="326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3" name="" r:id="rId3" imgW="88265" imgH="165100" progId="Equation.KSEE3">
                  <p:embed/>
                </p:oleObj>
              </mc:Choice>
              <mc:Fallback>
                <p:oleObj name="" r:id="rId3" imgW="88265" imgH="1651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76638" y="4134584"/>
                        <a:ext cx="174625" cy="326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图片 8" descr="p029-02-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190" y="424815"/>
            <a:ext cx="1685925" cy="669925"/>
          </a:xfrm>
          <a:prstGeom prst="rect">
            <a:avLst/>
          </a:prstGeom>
        </p:spPr>
      </p:pic>
      <p:pic>
        <p:nvPicPr>
          <p:cNvPr id="10" name="图片 9" descr="p031-02-0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224915" y="1983740"/>
            <a:ext cx="1123950" cy="134429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3511264" y="987574"/>
                <a:ext cx="1127808" cy="7923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smtClean="0">
                          <a:latin typeface="Cambria Math" panose="02040503050406030204"/>
                        </a:rPr>
                        <m:t>6</m:t>
                      </m:r>
                      <m:r>
                        <a:rPr lang="en-US" altLang="zh-CN" sz="2400" b="0" i="1" smtClean="0">
                          <a:latin typeface="Cambria Math" panose="02040503050406030204"/>
                        </a:rPr>
                        <m:t>3</m:t>
                      </m:r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1264" y="987574"/>
                <a:ext cx="1127808" cy="792396"/>
              </a:xfrm>
              <a:prstGeom prst="rect">
                <a:avLst/>
              </a:prstGeom>
              <a:blipFill rotWithShape="1">
                <a:blip r:embed="rId7"/>
                <a:stretch>
                  <a:fillRect l="-31" t="-19" r="35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2905440" y="3495419"/>
                <a:ext cx="1127808" cy="7923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smtClean="0">
                          <a:latin typeface="Cambria Math" panose="02040503050406030204"/>
                        </a:rPr>
                        <m:t>6</m:t>
                      </m:r>
                      <m:r>
                        <a:rPr lang="en-US" altLang="zh-CN" sz="2400" b="0" i="1" smtClean="0">
                          <a:latin typeface="Cambria Math" panose="02040503050406030204"/>
                        </a:rPr>
                        <m:t>3</m:t>
                      </m:r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5440" y="3495419"/>
                <a:ext cx="1127808" cy="792396"/>
              </a:xfrm>
              <a:prstGeom prst="rect">
                <a:avLst/>
              </a:prstGeom>
              <a:blipFill rotWithShape="1">
                <a:blip r:embed="rId7"/>
                <a:stretch>
                  <a:fillRect l="-28" t="-48" r="32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3974648" y="3526515"/>
                <a:ext cx="1442511" cy="7923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latin typeface="Cambria Math" panose="02040503050406030204"/>
                        </a:rPr>
                        <m:t>=</m:t>
                      </m:r>
                      <m:r>
                        <a:rPr lang="en-US" altLang="zh-CN" sz="2400" i="1" smtClean="0">
                          <a:latin typeface="Cambria Math" panose="02040503050406030204"/>
                        </a:rPr>
                        <m:t>6</m:t>
                      </m:r>
                      <m:r>
                        <a:rPr lang="en-US" altLang="zh-CN" sz="2400" b="0" i="1" smtClean="0">
                          <a:latin typeface="Cambria Math" panose="02040503050406030204"/>
                        </a:rPr>
                        <m:t>3</m:t>
                      </m:r>
                      <m:r>
                        <a:rPr lang="en-US" altLang="zh-CN" sz="240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4648" y="3526515"/>
                <a:ext cx="1442511" cy="792396"/>
              </a:xfrm>
              <a:prstGeom prst="rect">
                <a:avLst/>
              </a:prstGeom>
              <a:blipFill rotWithShape="1">
                <a:blip r:embed="rId8"/>
                <a:stretch>
                  <a:fillRect l="-13" t="-45" r="42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33"/>
          <p:cNvSpPr txBox="1"/>
          <p:nvPr/>
        </p:nvSpPr>
        <p:spPr>
          <a:xfrm>
            <a:off x="5364088" y="3738866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/>
      <p:bldP spid="26" grpId="0"/>
      <p:bldP spid="28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/>
              <p:cNvSpPr txBox="1"/>
              <p:nvPr/>
            </p:nvSpPr>
            <p:spPr>
              <a:xfrm>
                <a:off x="1174750" y="2540635"/>
                <a:ext cx="4221027" cy="7211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3吨的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3</a:t>
                </a:r>
                <a:r>
                  <a:rPr lang="zh-CN" altLang="en-US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×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𝟏𝟓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（吨）</a:t>
                </a:r>
                <a:endParaRPr lang="zh-CN" altLang="en-US" sz="2800" b="1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4750" y="2540635"/>
                <a:ext cx="4221027" cy="721159"/>
              </a:xfrm>
              <a:prstGeom prst="rect">
                <a:avLst/>
              </a:prstGeom>
              <a:blipFill rotWithShape="1">
                <a:blip r:embed="rId1"/>
                <a:stretch>
                  <a:fillRect r="-462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文本框 31"/>
              <p:cNvSpPr txBox="1"/>
              <p:nvPr/>
            </p:nvSpPr>
            <p:spPr>
              <a:xfrm>
                <a:off x="2047240" y="3935730"/>
                <a:ext cx="3139440" cy="7211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因为：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𝟏𝟓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吨＝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𝟏𝟓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吨</a:t>
                </a:r>
                <a:endParaRPr lang="zh-CN" altLang="en-US" sz="2800" b="1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32" name="文本框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7240" y="3935730"/>
                <a:ext cx="3139440" cy="721159"/>
              </a:xfrm>
              <a:prstGeom prst="rect">
                <a:avLst/>
              </a:prstGeom>
              <a:blipFill rotWithShape="1">
                <a:blip r:embed="rId2"/>
                <a:stretch>
                  <a:fillRect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/>
              <p:cNvSpPr txBox="1"/>
              <p:nvPr/>
            </p:nvSpPr>
            <p:spPr>
              <a:xfrm>
                <a:off x="1187624" y="3242310"/>
                <a:ext cx="4241867" cy="7211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5</a:t>
                </a:r>
                <a:r>
                  <a:rPr lang="zh-CN" altLang="en-US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吨的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是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5</a:t>
                </a:r>
                <a:r>
                  <a:rPr lang="zh-CN" altLang="en-US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＝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𝟏𝟓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（吨）</a:t>
                </a:r>
                <a:endParaRPr lang="zh-CN" altLang="en-US" sz="2800" b="1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18" name="文本框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3242310"/>
                <a:ext cx="4241867" cy="721159"/>
              </a:xfrm>
              <a:prstGeom prst="rect">
                <a:avLst/>
              </a:prstGeom>
              <a:blipFill rotWithShape="1">
                <a:blip r:embed="rId3"/>
                <a:stretch>
                  <a:fillRect l="-4" r="6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769620" y="1287145"/>
                <a:ext cx="7280910" cy="134998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3吨的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和5吨的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相比，(    )。</a:t>
                </a:r>
                <a:endParaRPr lang="zh-CN" altLang="en-US" sz="2800" b="1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zh-CN" alt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A.3吨的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重   B.5吨的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重   C</a:t>
                </a:r>
                <a:r>
                  <a:rPr lang="zh-CN" altLang="en-US" sz="2800" b="1" dirty="0"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.</a:t>
                </a:r>
                <a:r>
                  <a:rPr lang="zh-CN" alt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一样重</a:t>
                </a:r>
                <a:endParaRPr lang="zh-CN" altLang="en-US" sz="2800" b="1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620" y="1287145"/>
                <a:ext cx="7280910" cy="1349985"/>
              </a:xfrm>
              <a:prstGeom prst="rect">
                <a:avLst/>
              </a:prstGeom>
              <a:blipFill rotWithShape="1">
                <a:blip r:embed="rId4"/>
                <a:stretch>
                  <a:fillRect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4499992" y="1419622"/>
            <a:ext cx="417801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186680" y="3936365"/>
            <a:ext cx="24898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所以：一样重</a:t>
            </a:r>
            <a:endParaRPr lang="zh-CN" alt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9" name="图片 1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2088" y="564480"/>
            <a:ext cx="3667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本框 14"/>
          <p:cNvSpPr txBox="1">
            <a:spLocks noChangeArrowheads="1"/>
          </p:cNvSpPr>
          <p:nvPr/>
        </p:nvSpPr>
        <p:spPr bwMode="auto">
          <a:xfrm>
            <a:off x="611188" y="483518"/>
            <a:ext cx="1847850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课堂练习</a:t>
            </a:r>
            <a:endParaRPr lang="zh-CN" altLang="en-US" sz="3200" b="1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11 -0.018148 L -0.103472 -0.082716 " pathEditMode="relative" rAng="0" ptsTypes="">
                                      <p:cBhvr>
                                        <p:cTn id="4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0" y="-3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2" grpId="0"/>
      <p:bldP spid="18" grpId="0"/>
      <p:bldP spid="3" grpId="0"/>
      <p:bldP spid="2" grpId="0" bldLvl="0" build="allAtOnce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331640" y="1456292"/>
            <a:ext cx="720090" cy="360045"/>
          </a:xfrm>
          <a:prstGeom prst="flowChartAlternateProcess">
            <a:avLst/>
          </a:prstGeom>
          <a:solidFill>
            <a:srgbClr val="FF0000">
              <a:alpha val="80000"/>
            </a:srgbClr>
          </a:solidFill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883285" y="843558"/>
                <a:ext cx="7598410" cy="115204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北京地铁5号线全长约28千米，其中高架车站约占全长的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。高架车站的长度约多少千米?</a:t>
                </a:r>
                <a:endParaRPr lang="zh-CN" altLang="en-US" sz="2800" b="1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3285" y="843558"/>
                <a:ext cx="7598410" cy="1152047"/>
              </a:xfrm>
              <a:prstGeom prst="rect">
                <a:avLst/>
              </a:prstGeom>
              <a:blipFill rotWithShape="1">
                <a:blip r:embed="rId1"/>
                <a:stretch>
                  <a:fillRect t="-24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317" name="对象 32"/>
          <p:cNvGraphicFramePr>
            <a:graphicFrameLocks noChangeAspect="1"/>
          </p:cNvGraphicFramePr>
          <p:nvPr/>
        </p:nvGraphicFramePr>
        <p:xfrm>
          <a:off x="4529138" y="2390460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0" name="" r:id="rId2" imgW="114300" imgH="215900" progId="Equation.3">
                  <p:embed/>
                </p:oleObj>
              </mc:Choice>
              <mc:Fallback>
                <p:oleObj name="" r:id="rId2" imgW="1143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29138" y="2390460"/>
                        <a:ext cx="85725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 flipV="1">
            <a:off x="2987824" y="1881769"/>
            <a:ext cx="4347210" cy="76200"/>
          </a:xfrm>
          <a:prstGeom prst="rect">
            <a:avLst/>
          </a:prstGeom>
          <a:solidFill>
            <a:srgbClr val="FF000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4983480" y="2804160"/>
            <a:ext cx="3584575" cy="1225550"/>
          </a:xfrm>
          <a:prstGeom prst="flowChartAlternateProcess">
            <a:avLst/>
          </a:prstGeom>
          <a:pattFill prst="pct10">
            <a:fgClr>
              <a:schemeClr val="accent1"/>
            </a:fgClr>
            <a:bgClr>
              <a:schemeClr val="accent2">
                <a:lumMod val="40000"/>
                <a:lumOff val="60000"/>
              </a:schemeClr>
            </a:bgClr>
          </a:patt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求一个数的几分之几是多少，用乘法计算</a:t>
            </a:r>
            <a:endParaRPr lang="zh-CN" altLang="en-U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883285" y="2804160"/>
            <a:ext cx="3493135" cy="360680"/>
          </a:xfrm>
          <a:prstGeom prst="flowChartAlternateProcess">
            <a:avLst/>
          </a:prstGeom>
          <a:solidFill>
            <a:schemeClr val="tx2">
              <a:lumMod val="40000"/>
              <a:lumOff val="60000"/>
              <a:alpha val="80000"/>
            </a:schemeClr>
          </a:solidFill>
          <a:ln w="12700" cmpd="sng">
            <a:solidFill>
              <a:schemeClr val="tx2">
                <a:lumMod val="20000"/>
                <a:lumOff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地铁全长约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28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千米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560070" y="1957969"/>
            <a:ext cx="1707515" cy="605790"/>
          </a:xfrm>
          <a:prstGeom prst="wedgeRectCallout">
            <a:avLst>
              <a:gd name="adj1" fmla="val 18055"/>
              <a:gd name="adj2" fmla="val -85010"/>
            </a:avLst>
          </a:prstGeom>
          <a:solidFill>
            <a:schemeClr val="tx2">
              <a:lumMod val="40000"/>
              <a:lumOff val="60000"/>
            </a:schemeClr>
          </a:solidFill>
          <a:ln w="12700" cmpd="sng">
            <a:solidFill>
              <a:schemeClr val="tx2">
                <a:lumMod val="40000"/>
                <a:lumOff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单位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“1”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流程图: 可选过程 7"/>
              <p:cNvSpPr/>
              <p:nvPr/>
            </p:nvSpPr>
            <p:spPr>
              <a:xfrm>
                <a:off x="799465" y="3794125"/>
                <a:ext cx="3493135" cy="360680"/>
              </a:xfrm>
              <a:prstGeom prst="flowChartAlternateProcess">
                <a:avLst/>
              </a:prstGeom>
              <a:solidFill>
                <a:schemeClr val="tx2">
                  <a:lumMod val="40000"/>
                  <a:lumOff val="60000"/>
                  <a:alpha val="80000"/>
                </a:schemeClr>
              </a:solidFill>
              <a:ln w="12700" cmpd="sng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高架车站约占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全长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8" name="流程图: 可选过程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465" y="3794125"/>
                <a:ext cx="3493135" cy="360680"/>
              </a:xfrm>
              <a:prstGeom prst="flowChartAlternateProcess">
                <a:avLst/>
              </a:prstGeom>
              <a:blipFill rotWithShape="1">
                <a:blip r:embed="rId4"/>
                <a:stretch>
                  <a:fillRect l="-182" t="-33803" r="-182" b="-33627"/>
                </a:stretch>
              </a:blipFill>
              <a:ln w="12700" cmpd="sng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下箭头 10"/>
          <p:cNvSpPr/>
          <p:nvPr/>
        </p:nvSpPr>
        <p:spPr>
          <a:xfrm>
            <a:off x="2267585" y="3291840"/>
            <a:ext cx="160655" cy="432435"/>
          </a:xfrm>
          <a:prstGeom prst="downArrow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下弧形箭头 13"/>
          <p:cNvSpPr/>
          <p:nvPr/>
        </p:nvSpPr>
        <p:spPr>
          <a:xfrm rot="21420000">
            <a:off x="3099435" y="4106545"/>
            <a:ext cx="2945130" cy="504190"/>
          </a:xfrm>
          <a:prstGeom prst="curvedUpArrow">
            <a:avLst/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7" grpId="0" animBg="1"/>
      <p:bldP spid="7" grpId="0" animBg="1"/>
      <p:bldP spid="4" grpId="0" animBg="1"/>
      <p:bldP spid="6" grpId="0" animBg="1"/>
      <p:bldP spid="8" grpId="0" animBg="1"/>
      <p:bldP spid="11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1876141" y="2139702"/>
                <a:ext cx="1654235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28</m:t>
                      </m:r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6141" y="2139702"/>
                <a:ext cx="1654235" cy="898964"/>
              </a:xfrm>
              <a:prstGeom prst="rect">
                <a:avLst/>
              </a:prstGeom>
              <a:blipFill rotWithShape="1">
                <a:blip r:embed="rId1"/>
                <a:stretch>
                  <a:fillRect l="-21" t="-43" r="25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1062990" y="1198880"/>
            <a:ext cx="16624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38560" y="3939902"/>
            <a:ext cx="4951824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高架车站的长度约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456889" y="2494886"/>
            <a:ext cx="307340" cy="188595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241526" y="2787774"/>
            <a:ext cx="189309" cy="80963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对象 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589530" y="2194529"/>
          <a:ext cx="271780" cy="379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7" name="" r:id="rId2" imgW="127000" imgH="177165" progId="Equation.KSEE3">
                  <p:embed/>
                </p:oleObj>
              </mc:Choice>
              <mc:Fallback>
                <p:oleObj name="" r:id="rId2" imgW="127000" imgH="177165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89530" y="2194529"/>
                        <a:ext cx="271780" cy="379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358197" y="2839683"/>
          <a:ext cx="188595" cy="353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8" name="" r:id="rId4" imgW="88265" imgH="165100" progId="Equation.KSEE3">
                  <p:embed/>
                </p:oleObj>
              </mc:Choice>
              <mc:Fallback>
                <p:oleObj name="" r:id="rId4" imgW="88265" imgH="165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58197" y="2839683"/>
                        <a:ext cx="188595" cy="353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2075964" y="3282851"/>
            <a:ext cx="2285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（千米）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2075964" y="993732"/>
                <a:ext cx="1286763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28</m:t>
                      </m:r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5964" y="993732"/>
                <a:ext cx="1286763" cy="898964"/>
              </a:xfrm>
              <a:prstGeom prst="rect">
                <a:avLst/>
              </a:prstGeom>
              <a:blipFill rotWithShape="1">
                <a:blip r:embed="rId6"/>
                <a:stretch>
                  <a:fillRect l="-12" t="-66" r="31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2" grpId="0"/>
      <p:bldP spid="12" grpId="1"/>
      <p:bldP spid="3" grpId="0"/>
      <p:bldP spid="14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7" name="对象 32"/>
          <p:cNvGraphicFramePr>
            <a:graphicFrameLocks noChangeAspect="1"/>
          </p:cNvGraphicFramePr>
          <p:nvPr/>
        </p:nvGraphicFramePr>
        <p:xfrm>
          <a:off x="4529138" y="2227035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1" name="" r:id="rId1" imgW="114300" imgH="215900" progId="Equation.3">
                  <p:embed/>
                </p:oleObj>
              </mc:Choice>
              <mc:Fallback>
                <p:oleObj name="" r:id="rId1" imgW="1143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29138" y="2227035"/>
                        <a:ext cx="85725" cy="161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562610" y="699542"/>
                <a:ext cx="8097520" cy="114351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一列火车从西城开出，平均每时行90km，经过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时到达东城。西城到东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城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的路程是多少千米?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610" y="699542"/>
                <a:ext cx="8097520" cy="1143518"/>
              </a:xfrm>
              <a:prstGeom prst="rect">
                <a:avLst/>
              </a:prstGeom>
              <a:blipFill rotWithShape="1">
                <a:blip r:embed="rId3"/>
                <a:stretch>
                  <a:fillRect t="-36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48" name="矩形 2"/>
          <p:cNvSpPr/>
          <p:nvPr/>
        </p:nvSpPr>
        <p:spPr>
          <a:xfrm>
            <a:off x="2912745" y="2077572"/>
            <a:ext cx="3433953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根据：速度</a:t>
            </a:r>
            <a:r>
              <a: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路程</a:t>
            </a:r>
            <a:endParaRPr lang="zh-CN" altLang="en-US" sz="2400" b="1" dirty="0">
              <a:solidFill>
                <a:srgbClr val="7030A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2513362" y="2906304"/>
                <a:ext cx="1286763" cy="9105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90</m:t>
                      </m:r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3362" y="2906304"/>
                <a:ext cx="1286763" cy="910570"/>
              </a:xfrm>
              <a:prstGeom prst="rect">
                <a:avLst/>
              </a:prstGeom>
              <a:blipFill rotWithShape="1">
                <a:blip r:embed="rId4"/>
                <a:stretch>
                  <a:fillRect l="-2" t="-60" r="22" b="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3635896" y="2884061"/>
                <a:ext cx="1654235" cy="9105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90</m:t>
                      </m:r>
                      <m:r>
                        <a:rPr lang="en-US" altLang="zh-CN" sz="2800" b="0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8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5896" y="2884061"/>
                <a:ext cx="1654235" cy="910570"/>
              </a:xfrm>
              <a:prstGeom prst="rect">
                <a:avLst/>
              </a:prstGeom>
              <a:blipFill rotWithShape="1">
                <a:blip r:embed="rId5"/>
                <a:stretch>
                  <a:fillRect l="-31" t="-58" r="35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/>
          <p:cNvCxnSpPr/>
          <p:nvPr/>
        </p:nvCxnSpPr>
        <p:spPr>
          <a:xfrm>
            <a:off x="4200558" y="3245048"/>
            <a:ext cx="307340" cy="188595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932040" y="3491745"/>
            <a:ext cx="307340" cy="188595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162484" y="2814067"/>
            <a:ext cx="604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3"/>
          <p:cNvSpPr txBox="1"/>
          <p:nvPr/>
        </p:nvSpPr>
        <p:spPr>
          <a:xfrm>
            <a:off x="5088177" y="3586042"/>
            <a:ext cx="302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3"/>
          <p:cNvSpPr txBox="1"/>
          <p:nvPr/>
        </p:nvSpPr>
        <p:spPr>
          <a:xfrm>
            <a:off x="5390345" y="3108512"/>
            <a:ext cx="1629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75(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3"/>
          <p:cNvSpPr txBox="1"/>
          <p:nvPr/>
        </p:nvSpPr>
        <p:spPr>
          <a:xfrm>
            <a:off x="2483768" y="4019822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答：西城到东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的路程是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75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  <p:bldP spid="10" grpId="0"/>
      <p:bldP spid="11" grpId="0"/>
      <p:bldP spid="14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691680" y="2591276"/>
            <a:ext cx="86868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解</a:t>
            </a:r>
            <a:r>
              <a:rPr lang="zh-CN" altLang="en-US" sz="2700" b="1" dirty="0">
                <a:solidFill>
                  <a:srgbClr val="00B05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sz="2700" b="1" dirty="0">
              <a:solidFill>
                <a:srgbClr val="00B05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175044" y="2865064"/>
            <a:ext cx="189310" cy="12144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731076" y="3098006"/>
            <a:ext cx="189310" cy="809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850900" y="1059582"/>
                <a:ext cx="7026910" cy="80239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一根钢材长6米，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32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根这样的钢材长多少米?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900" y="1059582"/>
                <a:ext cx="7026910" cy="802399"/>
              </a:xfrm>
              <a:prstGeom prst="rect">
                <a:avLst/>
              </a:prstGeom>
              <a:blipFill rotWithShape="1">
                <a:blip r:embed="rId1"/>
                <a:stretch>
                  <a:fillRect t="-50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文本框 20"/>
          <p:cNvSpPr txBox="1"/>
          <p:nvPr/>
        </p:nvSpPr>
        <p:spPr>
          <a:xfrm>
            <a:off x="3181350" y="3639185"/>
            <a:ext cx="30168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答：钢材长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2454018" y="2417162"/>
                <a:ext cx="1120050" cy="900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𝟔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4018" y="2417162"/>
                <a:ext cx="1120050" cy="900246"/>
              </a:xfrm>
              <a:prstGeom prst="rect">
                <a:avLst/>
              </a:prstGeom>
              <a:blipFill rotWithShape="1">
                <a:blip r:embed="rId2"/>
                <a:stretch>
                  <a:fillRect l="-34" t="-39" r="26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3591739" y="2477884"/>
                <a:ext cx="1487523" cy="9002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𝟔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1739" y="2477884"/>
                <a:ext cx="1487523" cy="900246"/>
              </a:xfrm>
              <a:prstGeom prst="rect">
                <a:avLst/>
              </a:prstGeom>
              <a:blipFill rotWithShape="1">
                <a:blip r:embed="rId3"/>
                <a:stretch>
                  <a:fillRect l="-12" t="-13" r="36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文本框 13"/>
          <p:cNvSpPr txBox="1"/>
          <p:nvPr/>
        </p:nvSpPr>
        <p:spPr>
          <a:xfrm>
            <a:off x="4169359" y="2464121"/>
            <a:ext cx="389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13"/>
          <p:cNvSpPr txBox="1"/>
          <p:nvPr/>
        </p:nvSpPr>
        <p:spPr>
          <a:xfrm>
            <a:off x="4856366" y="3122764"/>
            <a:ext cx="389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13"/>
          <p:cNvSpPr txBox="1"/>
          <p:nvPr/>
        </p:nvSpPr>
        <p:spPr>
          <a:xfrm>
            <a:off x="5051360" y="2755675"/>
            <a:ext cx="1629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17" grpId="0"/>
      <p:bldP spid="18" grpId="0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3298235" y="2557841"/>
                <a:ext cx="2438103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𝟏𝟕𝟔𝟎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𝟏𝟏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8235" y="2557841"/>
                <a:ext cx="2438103" cy="898964"/>
              </a:xfrm>
              <a:prstGeom prst="rect">
                <a:avLst/>
              </a:prstGeom>
              <a:blipFill rotWithShape="1">
                <a:blip r:embed="rId1"/>
                <a:stretch>
                  <a:fillRect l="-2" t="-7" r="16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直接连接符 18"/>
          <p:cNvCxnSpPr/>
          <p:nvPr/>
        </p:nvCxnSpPr>
        <p:spPr>
          <a:xfrm>
            <a:off x="3923928" y="3007323"/>
            <a:ext cx="782241" cy="6072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116462" y="3299863"/>
            <a:ext cx="351235" cy="809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657898" y="3841114"/>
            <a:ext cx="60965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人工圈养的大熊猫约有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160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只。</a:t>
            </a:r>
            <a:r>
              <a:rPr kumimoji="0" lang="zh-CN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　</a:t>
            </a:r>
            <a:endParaRPr kumimoji="0" lang="zh-CN" altLang="en-US" sz="2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34908" y="2501900"/>
            <a:ext cx="86914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160</a:t>
            </a:r>
            <a:endParaRPr lang="zh-CN" altLang="en-US" sz="2400" b="1" dirty="0"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826788" y="771550"/>
                <a:ext cx="7485380" cy="15744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我国第三次大熊猫资源状况调查显示，全国约有大熊猫1760只，其中人工圈养的约占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𝟏𝟏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。人工圈养的大熊猫约有多少只?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788" y="771550"/>
                <a:ext cx="7485380" cy="1574405"/>
              </a:xfrm>
              <a:prstGeom prst="rect">
                <a:avLst/>
              </a:prstGeom>
              <a:blipFill rotWithShape="1">
                <a:blip r:embed="rId2"/>
                <a:stretch>
                  <a:fillRect t="-2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1547664" y="2501900"/>
                <a:ext cx="1979260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𝟏𝟕𝟔𝟎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𝟏𝟏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2501900"/>
                <a:ext cx="1979260" cy="898964"/>
              </a:xfrm>
              <a:prstGeom prst="rect">
                <a:avLst/>
              </a:prstGeom>
              <a:blipFill rotWithShape="1">
                <a:blip r:embed="rId3"/>
                <a:stretch>
                  <a:fillRect l="-9" r="7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5341495" y="3435390"/>
            <a:ext cx="297061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3"/>
          <p:cNvSpPr txBox="1"/>
          <p:nvPr/>
        </p:nvSpPr>
        <p:spPr>
          <a:xfrm>
            <a:off x="5638556" y="2893706"/>
            <a:ext cx="1629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160(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/>
      <p:bldP spid="4" grpId="0"/>
      <p:bldP spid="6" grpId="0"/>
      <p:bldP spid="14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燕尾形 19"/>
          <p:cNvSpPr/>
          <p:nvPr/>
        </p:nvSpPr>
        <p:spPr>
          <a:xfrm rot="5400000">
            <a:off x="5222807" y="2913739"/>
            <a:ext cx="540544" cy="54054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80584" y="2228404"/>
            <a:ext cx="1782366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解题思路：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43609" y="987574"/>
            <a:ext cx="7554292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花卉市场上一盆兰花原价300元，现在比原价上涨了   。现在买这盆兰花要多花多少元？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1835696" y="1356129"/>
                <a:ext cx="337749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1356129"/>
                <a:ext cx="337749" cy="670568"/>
              </a:xfrm>
              <a:prstGeom prst="rect">
                <a:avLst/>
              </a:prstGeom>
              <a:blipFill rotWithShape="1">
                <a:blip r:embed="rId1"/>
                <a:stretch>
                  <a:fillRect l="-162" t="-60" r="141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4146329" y="2232506"/>
            <a:ext cx="31726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现在比原价上涨了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7037504" y="2039121"/>
                <a:ext cx="489236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7504" y="2039121"/>
                <a:ext cx="489236" cy="901785"/>
              </a:xfrm>
              <a:prstGeom prst="rect">
                <a:avLst/>
              </a:prstGeom>
              <a:blipFill rotWithShape="1">
                <a:blip r:embed="rId2"/>
                <a:stretch>
                  <a:fillRect l="-89" t="-15" r="17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2053422" y="3525987"/>
            <a:ext cx="49680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现价比原价高的部分是原价的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6656482" y="3430193"/>
                <a:ext cx="489236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6482" y="3430193"/>
                <a:ext cx="489236" cy="901785"/>
              </a:xfrm>
              <a:prstGeom prst="rect">
                <a:avLst/>
              </a:prstGeom>
              <a:blipFill rotWithShape="1">
                <a:blip r:embed="rId2"/>
                <a:stretch>
                  <a:fillRect l="-84" t="-62" r="13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2" grpId="0"/>
      <p:bldP spid="6" grpId="0"/>
      <p:bldP spid="9" grpId="0"/>
      <p:bldP spid="4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39.eps" descr="id:2147497220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4404" y="1176840"/>
            <a:ext cx="3359944" cy="15120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/>
        </p:nvSpPr>
        <p:spPr>
          <a:xfrm>
            <a:off x="1492721" y="2943485"/>
            <a:ext cx="86868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解</a:t>
            </a:r>
            <a:r>
              <a:rPr lang="zh-CN" altLang="en-US" sz="2700" b="1" dirty="0">
                <a:solidFill>
                  <a:srgbClr val="00B05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sz="2700" b="1" dirty="0">
              <a:solidFill>
                <a:srgbClr val="00B05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41935" y="4083844"/>
            <a:ext cx="55078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现在买这盆兰花要多花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kumimoji="0" lang="zh-CN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　</a:t>
            </a:r>
            <a:endParaRPr kumimoji="0" lang="zh-CN" altLang="zh-CN" sz="27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AutoShape 27"/>
          <p:cNvSpPr/>
          <p:nvPr/>
        </p:nvSpPr>
        <p:spPr>
          <a:xfrm>
            <a:off x="1492721" y="795338"/>
            <a:ext cx="1425178" cy="592931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>
            <a:noFill/>
          </a:ln>
        </p:spPr>
        <p:txBody>
          <a:bodyPr anchor="t"/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示意图：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7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2130247" y="2943485"/>
                <a:ext cx="1549655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𝟑𝟎𝟎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0247" y="2943485"/>
                <a:ext cx="1549655" cy="901785"/>
              </a:xfrm>
              <a:prstGeom prst="rect">
                <a:avLst/>
              </a:prstGeom>
              <a:blipFill rotWithShape="1">
                <a:blip r:embed="rId2"/>
                <a:stretch>
                  <a:fillRect l="-29" t="-29" r="5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3552988" y="2941946"/>
                <a:ext cx="1917127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=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𝟑𝟎𝟎</m:t>
                      </m:r>
                      <m:r>
                        <a:rPr lang="en-US" altLang="zh-CN" sz="28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8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2988" y="2941946"/>
                <a:ext cx="1917127" cy="901785"/>
              </a:xfrm>
              <a:prstGeom prst="rect">
                <a:avLst/>
              </a:prstGeom>
              <a:blipFill rotWithShape="1">
                <a:blip r:embed="rId3"/>
                <a:stretch>
                  <a:fillRect l="-9" t="-69" r="12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直接连接符 13"/>
          <p:cNvCxnSpPr/>
          <p:nvPr/>
        </p:nvCxnSpPr>
        <p:spPr>
          <a:xfrm>
            <a:off x="4017431" y="3332886"/>
            <a:ext cx="782241" cy="6072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144529" y="3625426"/>
            <a:ext cx="175617" cy="809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3"/>
          <p:cNvSpPr txBox="1"/>
          <p:nvPr/>
        </p:nvSpPr>
        <p:spPr>
          <a:xfrm>
            <a:off x="4213556" y="2871221"/>
            <a:ext cx="7904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13"/>
          <p:cNvSpPr txBox="1"/>
          <p:nvPr/>
        </p:nvSpPr>
        <p:spPr>
          <a:xfrm>
            <a:off x="5190774" y="3529864"/>
            <a:ext cx="389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13"/>
          <p:cNvSpPr txBox="1"/>
          <p:nvPr/>
        </p:nvSpPr>
        <p:spPr>
          <a:xfrm>
            <a:off x="5385768" y="3196850"/>
            <a:ext cx="1629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" grpId="0"/>
      <p:bldP spid="20" grpId="0" bldLvl="0" animBg="1"/>
      <p:bldP spid="12" grpId="0"/>
      <p:bldP spid="13" grpId="0"/>
      <p:bldP spid="18" grpId="0"/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88194" y="1707654"/>
            <a:ext cx="7863896" cy="2908017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040784" y="2008894"/>
            <a:ext cx="6481684" cy="47666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求一个整数的几分之几是多少，用乘法计算。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43608" y="2514994"/>
            <a:ext cx="6568088" cy="9198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整数乘分数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用分数的分子与整数相乘的积作分子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分母不变。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1049402" y="3487746"/>
            <a:ext cx="6741479" cy="91986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在计算分数乘整数时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先约分化简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再利用法则相乘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可以使计算简便。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  <p:bldP spid="22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27"/>
          <p:cNvSpPr/>
          <p:nvPr/>
        </p:nvSpPr>
        <p:spPr>
          <a:xfrm>
            <a:off x="2269490" y="1144674"/>
            <a:ext cx="3781425" cy="943610"/>
          </a:xfrm>
          <a:prstGeom prst="wedgeRoundRectCallout">
            <a:avLst>
              <a:gd name="adj1" fmla="val -61217"/>
              <a:gd name="adj2" fmla="val 44279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just"/>
            <a:endParaRPr lang="zh-CN" altLang="zh-CN" sz="1500" b="1" dirty="0">
              <a:latin typeface="楷体_GB2312" panose="02010609030101010101" charset="-122"/>
              <a:ea typeface="宋体" panose="02010600030101010101" pitchFamily="2" charset="-122"/>
            </a:endParaRPr>
          </a:p>
          <a:p>
            <a:endParaRPr lang="zh-CN" altLang="zh-CN" sz="135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69252" y="1144754"/>
            <a:ext cx="37814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小朋友！你会计算分数乘整数吗？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04315" y="2476140"/>
            <a:ext cx="64789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分数乘整数</a:t>
            </a:r>
            <a:r>
              <a:rPr lang="en-US" altLang="zh-CN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用分数的分子与整数相乘的积作分子</a:t>
            </a:r>
            <a:r>
              <a:rPr lang="en-US" altLang="zh-CN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分母不变。</a:t>
            </a:r>
            <a:endParaRPr lang="zh-CN" altLang="en-US" sz="28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13" name="图片 12" descr="p007-04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05" y="1263419"/>
            <a:ext cx="1227455" cy="161734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1504315" y="3388528"/>
                <a:ext cx="1065292" cy="7842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𝟑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4315" y="3388528"/>
                <a:ext cx="1065292" cy="784254"/>
              </a:xfrm>
              <a:prstGeom prst="rect">
                <a:avLst/>
              </a:prstGeom>
              <a:blipFill rotWithShape="1">
                <a:blip r:embed="rId3"/>
                <a:stretch>
                  <a:fillRect t="-21" r="37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2458772" y="3432299"/>
                <a:ext cx="1379993" cy="7842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𝟐</m:t>
                          </m:r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8772" y="3432299"/>
                <a:ext cx="1379993" cy="784254"/>
              </a:xfrm>
              <a:prstGeom prst="rect">
                <a:avLst/>
              </a:prstGeom>
              <a:blipFill rotWithShape="1">
                <a:blip r:embed="rId4"/>
                <a:stretch>
                  <a:fillRect l="-4" t="-16" r="14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3707904" y="3443039"/>
                <a:ext cx="839204" cy="7842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3443039"/>
                <a:ext cx="839204" cy="784254"/>
              </a:xfrm>
              <a:prstGeom prst="rect">
                <a:avLst/>
              </a:prstGeom>
              <a:blipFill rotWithShape="1">
                <a:blip r:embed="rId5"/>
                <a:stretch>
                  <a:fillRect l="-17" t="-9" r="61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5" grpId="0"/>
      <p:bldP spid="8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27"/>
          <p:cNvSpPr/>
          <p:nvPr/>
        </p:nvSpPr>
        <p:spPr>
          <a:xfrm>
            <a:off x="2269490" y="1001395"/>
            <a:ext cx="4046855" cy="943610"/>
          </a:xfrm>
          <a:prstGeom prst="wedgeRoundRectCallout">
            <a:avLst>
              <a:gd name="adj1" fmla="val -61217"/>
              <a:gd name="adj2" fmla="val 44279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just"/>
            <a:endParaRPr lang="zh-CN" altLang="zh-CN" sz="1500" b="1" dirty="0">
              <a:latin typeface="楷体_GB2312" panose="02010609030101010101" charset="-122"/>
              <a:ea typeface="宋体" panose="02010600030101010101" pitchFamily="2" charset="-122"/>
            </a:endParaRPr>
          </a:p>
          <a:p>
            <a:endParaRPr lang="zh-CN" altLang="zh-CN" sz="135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775622" y="2565405"/>
            <a:ext cx="216694" cy="809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481378" y="3089439"/>
            <a:ext cx="215504" cy="809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269490" y="1001395"/>
            <a:ext cx="40100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计算时要注意约分的过程</a:t>
            </a:r>
            <a:r>
              <a:rPr lang="en-US" altLang="zh-CN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结果要化为最简分数。</a:t>
            </a:r>
            <a:endParaRPr lang="zh-CN" altLang="en-US" sz="28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graphicFrame>
        <p:nvGraphicFramePr>
          <p:cNvPr id="10" name="对象 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009699" y="2371333"/>
          <a:ext cx="136525" cy="255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8" name="" r:id="rId1" imgW="88265" imgH="165100" progId="Equation.3">
                  <p:embed/>
                </p:oleObj>
              </mc:Choice>
              <mc:Fallback>
                <p:oleObj name="" r:id="rId1" imgW="88265" imgH="165100" progId="Equation.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09699" y="2371333"/>
                        <a:ext cx="136525" cy="255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775384" y="3089518"/>
          <a:ext cx="177165" cy="274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" name="" r:id="rId3" imgW="114300" imgH="177165" progId="Equation.3">
                  <p:embed/>
                </p:oleObj>
              </mc:Choice>
              <mc:Fallback>
                <p:oleObj name="" r:id="rId3" imgW="114300" imgH="177165" progId="Equation.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75384" y="3089518"/>
                        <a:ext cx="177165" cy="274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图片 13" descr="p007-05-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70890" y="1172210"/>
            <a:ext cx="1213485" cy="160401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2001755" y="2413913"/>
                <a:ext cx="1065292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𝟔</m:t>
                          </m:r>
                        </m:den>
                      </m:f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r>
                        <a:rPr lang="en-US" altLang="zh-CN" sz="2400" b="1" i="1" smtClean="0">
                          <a:latin typeface="Cambria Math" panose="02040503050406030204"/>
                          <a:ea typeface="Cambria Math" panose="02040503050406030204"/>
                        </a:rPr>
                        <m:t>𝟐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1755" y="2413913"/>
                <a:ext cx="1065292" cy="793679"/>
              </a:xfrm>
              <a:prstGeom prst="rect">
                <a:avLst/>
              </a:prstGeom>
              <a:blipFill rotWithShape="1">
                <a:blip r:embed="rId6"/>
                <a:stretch>
                  <a:fillRect l="-22" t="-35" r="59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2806609" y="2413913"/>
                <a:ext cx="1379993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𝟓</m:t>
                          </m:r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×</m:t>
                          </m:r>
                          <m:r>
                            <a:rPr lang="en-US" altLang="zh-CN" sz="24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2400" b="1" i="1" smtClean="0">
                              <a:latin typeface="Cambria Math" panose="02040503050406030204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6609" y="2413913"/>
                <a:ext cx="1379993" cy="793679"/>
              </a:xfrm>
              <a:prstGeom prst="rect">
                <a:avLst/>
              </a:prstGeom>
              <a:blipFill rotWithShape="1">
                <a:blip r:embed="rId7"/>
                <a:stretch>
                  <a:fillRect l="-39" t="-35" r="3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4020828" y="2413913"/>
                <a:ext cx="839204" cy="7936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latin typeface="Cambria Math" panose="02040503050406030204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0828" y="2413913"/>
                <a:ext cx="839204" cy="793679"/>
              </a:xfrm>
              <a:prstGeom prst="rect">
                <a:avLst/>
              </a:prstGeom>
              <a:blipFill rotWithShape="1">
                <a:blip r:embed="rId8"/>
                <a:stretch>
                  <a:fillRect l="-1" t="-35" r="45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/>
      <p:bldP spid="13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1485265" y="1229885"/>
                <a:ext cx="5995035" cy="117064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一车间每时加工零件100个,3时加工零件多少个?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时呢?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5265" y="1229885"/>
                <a:ext cx="5995035" cy="1170641"/>
              </a:xfrm>
              <a:prstGeom prst="rect">
                <a:avLst/>
              </a:prstGeom>
              <a:blipFill rotWithShape="1">
                <a:blip r:embed="rId1"/>
                <a:stretch>
                  <a:fillRect t="-45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510" y="2596009"/>
            <a:ext cx="4922044" cy="21359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805906" y="1665336"/>
            <a:ext cx="2564606" cy="3452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75325" y="1665336"/>
            <a:ext cx="432197" cy="3452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91880" y="2383261"/>
            <a:ext cx="432197" cy="3452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2034" name="组合 30"/>
          <p:cNvGrpSpPr/>
          <p:nvPr/>
        </p:nvGrpSpPr>
        <p:grpSpPr bwMode="auto">
          <a:xfrm>
            <a:off x="102252" y="1319953"/>
            <a:ext cx="1166813" cy="1064786"/>
            <a:chOff x="670145" y="1457273"/>
            <a:chExt cx="1555361" cy="1418832"/>
          </a:xfrm>
        </p:grpSpPr>
        <p:pic>
          <p:nvPicPr>
            <p:cNvPr id="2" name="图片 31" descr="28Z58PICt4r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矩形 32"/>
            <p:cNvSpPr>
              <a:spLocks noChangeArrowheads="1"/>
            </p:cNvSpPr>
            <p:nvPr/>
          </p:nvSpPr>
          <p:spPr bwMode="auto">
            <a:xfrm>
              <a:off x="921965" y="2322452"/>
              <a:ext cx="966262" cy="5536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1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例 </a:t>
              </a:r>
              <a:r>
                <a:rPr lang="en-US" altLang="zh-CN" sz="21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en-US" sz="21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en-US" sz="21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bldLvl="0" animBg="1"/>
      <p:bldP spid="13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AutoShape 27"/>
          <p:cNvSpPr/>
          <p:nvPr/>
        </p:nvSpPr>
        <p:spPr>
          <a:xfrm>
            <a:off x="876935" y="464820"/>
            <a:ext cx="3825240" cy="593090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>
            <a:noFill/>
          </a:ln>
        </p:spPr>
        <p:txBody>
          <a:bodyPr anchor="t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时加工零件多少个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?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7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25095" y="3364706"/>
            <a:ext cx="19742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100×3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55031" y="4171553"/>
            <a:ext cx="41192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时加工零件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25855" y="2483097"/>
            <a:ext cx="76111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时加工多少个零件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就是求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100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个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倍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是多少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，也就是把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100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个零件看成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份，有这样的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份。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73605" y="3364706"/>
            <a:ext cx="2010487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AutoShape 27"/>
          <p:cNvSpPr/>
          <p:nvPr/>
        </p:nvSpPr>
        <p:spPr>
          <a:xfrm>
            <a:off x="1835696" y="1132205"/>
            <a:ext cx="3462744" cy="1242060"/>
          </a:xfrm>
          <a:prstGeom prst="wedgeRoundRectCallout">
            <a:avLst>
              <a:gd name="adj1" fmla="val -68269"/>
              <a:gd name="adj2" fmla="val 34049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已知工作效率，工作时间，求工作总量，用乘法计算</a:t>
            </a:r>
            <a:endParaRPr lang="zh-CN" altLang="en-US" sz="24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endParaRPr lang="zh-CN" altLang="en-US" sz="2400" dirty="0">
              <a:solidFill>
                <a:srgbClr val="1C1C1C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endParaRPr lang="zh-CN" altLang="zh-CN" sz="2700" dirty="0"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 descr="p007-02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68935" y="1270635"/>
            <a:ext cx="1136015" cy="1532890"/>
          </a:xfrm>
          <a:prstGeom prst="rect">
            <a:avLst/>
          </a:prstGeom>
        </p:spPr>
      </p:pic>
      <p:sp>
        <p:nvSpPr>
          <p:cNvPr id="7" name="爆炸形 1 6"/>
          <p:cNvSpPr/>
          <p:nvPr/>
        </p:nvSpPr>
        <p:spPr>
          <a:xfrm>
            <a:off x="5160645" y="921402"/>
            <a:ext cx="3614420" cy="1633220"/>
          </a:xfrm>
          <a:prstGeom prst="irregularSeal1">
            <a:avLst/>
          </a:prstGeom>
          <a:solidFill>
            <a:schemeClr val="accent2">
              <a:lumMod val="20000"/>
              <a:lumOff val="8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248" name="矩形 2"/>
          <p:cNvSpPr/>
          <p:nvPr/>
        </p:nvSpPr>
        <p:spPr>
          <a:xfrm>
            <a:off x="5758180" y="1271271"/>
            <a:ext cx="2630244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工作效率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工作时间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工作总量</a:t>
            </a:r>
            <a:endParaRPr lang="zh-CN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1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" grpId="0"/>
      <p:bldP spid="16" grpId="0"/>
      <p:bldP spid="5" grpId="0"/>
      <p:bldP spid="3" grpId="0"/>
      <p:bldP spid="14" grpId="0" animBg="1"/>
      <p:bldP spid="7" grpId="0" animBg="1"/>
      <p:bldP spid="7" grpId="1" animBg="1"/>
      <p:bldP spid="10248" grpId="0"/>
      <p:bldP spid="1024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27"/>
          <p:cNvSpPr/>
          <p:nvPr/>
        </p:nvSpPr>
        <p:spPr>
          <a:xfrm>
            <a:off x="5747385" y="1494522"/>
            <a:ext cx="2476500" cy="881380"/>
          </a:xfrm>
          <a:prstGeom prst="wedgeRoundRectCallout">
            <a:avLst>
              <a:gd name="adj1" fmla="val 38743"/>
              <a:gd name="adj2" fmla="val 112319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先求</a:t>
            </a:r>
            <a:r>
              <a:rPr lang="en-US" altLang="zh-CN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份是多少，再求</a:t>
            </a:r>
            <a:r>
              <a:rPr lang="en-US" altLang="zh-CN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份。</a:t>
            </a:r>
            <a:endParaRPr lang="zh-CN" altLang="en-US" sz="2800" b="1" dirty="0">
              <a:solidFill>
                <a:srgbClr val="1C1C1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zh-CN" sz="2700" b="1" dirty="0"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AutoShape 27"/>
          <p:cNvSpPr/>
          <p:nvPr/>
        </p:nvSpPr>
        <p:spPr>
          <a:xfrm>
            <a:off x="725805" y="513080"/>
            <a:ext cx="3916680" cy="591820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>
            <a:noFill/>
          </a:ln>
        </p:spPr>
        <p:txBody>
          <a:bodyPr anchor="t"/>
          <a:lstStyle/>
          <a:p>
            <a:pPr algn="ctr"/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时加工零件多少个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?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endParaRPr lang="en-US" altLang="zh-CN" sz="27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53770" y="1431816"/>
            <a:ext cx="1944291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2700" b="1" dirty="0"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8590" y="3057892"/>
            <a:ext cx="13677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162810" y="4250690"/>
            <a:ext cx="4481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 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时加工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80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个零件。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45030" y="3561948"/>
            <a:ext cx="1914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164080" y="2708007"/>
            <a:ext cx="4479290" cy="76200"/>
            <a:chOff x="4479" y="4398"/>
            <a:chExt cx="5100" cy="118"/>
          </a:xfrm>
        </p:grpSpPr>
        <p:sp>
          <p:nvSpPr>
            <p:cNvPr id="5" name="矩形 4"/>
            <p:cNvSpPr/>
            <p:nvPr/>
          </p:nvSpPr>
          <p:spPr>
            <a:xfrm>
              <a:off x="4479" y="4398"/>
              <a:ext cx="1020" cy="1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519" y="4398"/>
              <a:ext cx="1020" cy="1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499" y="4398"/>
              <a:ext cx="1020" cy="1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539" y="4398"/>
              <a:ext cx="1020" cy="1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59" y="4398"/>
              <a:ext cx="1020" cy="1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10" name="左大括号 9"/>
          <p:cNvSpPr/>
          <p:nvPr/>
        </p:nvSpPr>
        <p:spPr>
          <a:xfrm rot="5400000">
            <a:off x="2504440" y="2151112"/>
            <a:ext cx="216535" cy="89725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左大括号 20"/>
          <p:cNvSpPr/>
          <p:nvPr/>
        </p:nvSpPr>
        <p:spPr>
          <a:xfrm rot="5400000">
            <a:off x="3401695" y="2151112"/>
            <a:ext cx="216535" cy="89725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左大括号 22"/>
          <p:cNvSpPr/>
          <p:nvPr/>
        </p:nvSpPr>
        <p:spPr>
          <a:xfrm rot="5400000">
            <a:off x="4296410" y="2151112"/>
            <a:ext cx="216535" cy="89725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左大括号 27"/>
          <p:cNvSpPr/>
          <p:nvPr/>
        </p:nvSpPr>
        <p:spPr>
          <a:xfrm rot="5400000">
            <a:off x="5190490" y="2151112"/>
            <a:ext cx="216535" cy="89725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左大括号 31"/>
          <p:cNvSpPr/>
          <p:nvPr/>
        </p:nvSpPr>
        <p:spPr>
          <a:xfrm rot="16200000">
            <a:off x="4267200" y="681087"/>
            <a:ext cx="272415" cy="448056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AutoShape 27"/>
          <p:cNvSpPr/>
          <p:nvPr/>
        </p:nvSpPr>
        <p:spPr>
          <a:xfrm>
            <a:off x="1247775" y="1317357"/>
            <a:ext cx="2994025" cy="621030"/>
          </a:xfrm>
          <a:prstGeom prst="wedgeRoundRectCallout">
            <a:avLst>
              <a:gd name="adj1" fmla="val -50734"/>
              <a:gd name="adj2" fmla="val 82004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解法一：画图法。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56050" y="3561948"/>
            <a:ext cx="2084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4" name="图片 23" descr="p002-06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96225" y="2118995"/>
            <a:ext cx="1144270" cy="1315085"/>
          </a:xfrm>
          <a:prstGeom prst="rect">
            <a:avLst/>
          </a:prstGeom>
        </p:spPr>
      </p:pic>
      <p:pic>
        <p:nvPicPr>
          <p:cNvPr id="25" name="图片 24" descr="p002-04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5570" y="1472565"/>
            <a:ext cx="1344295" cy="123634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1187624" y="474283"/>
                <a:ext cx="402674" cy="6694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474283"/>
                <a:ext cx="402674" cy="669414"/>
              </a:xfrm>
              <a:prstGeom prst="rect">
                <a:avLst/>
              </a:prstGeom>
              <a:blipFill rotWithShape="1">
                <a:blip r:embed="rId3"/>
                <a:stretch>
                  <a:fillRect l="-43" t="-86" r="64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/>
              <p:cNvSpPr txBox="1"/>
              <p:nvPr/>
            </p:nvSpPr>
            <p:spPr>
              <a:xfrm>
                <a:off x="2384920" y="1938546"/>
                <a:ext cx="402674" cy="670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4920" y="1938546"/>
                <a:ext cx="402674" cy="670505"/>
              </a:xfrm>
              <a:prstGeom prst="rect">
                <a:avLst/>
              </a:prstGeom>
              <a:blipFill rotWithShape="1">
                <a:blip r:embed="rId4"/>
                <a:stretch>
                  <a:fillRect l="-123" t="-78" r="144" b="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3280080" y="1954282"/>
                <a:ext cx="402674" cy="670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0080" y="1954282"/>
                <a:ext cx="402674" cy="670505"/>
              </a:xfrm>
              <a:prstGeom prst="rect">
                <a:avLst/>
              </a:prstGeom>
              <a:blipFill rotWithShape="1">
                <a:blip r:embed="rId4"/>
                <a:stretch>
                  <a:fillRect l="-76" t="-58" r="97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34"/>
              <p:cNvSpPr txBox="1"/>
              <p:nvPr/>
            </p:nvSpPr>
            <p:spPr>
              <a:xfrm>
                <a:off x="4176890" y="1954282"/>
                <a:ext cx="402674" cy="670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6890" y="1954282"/>
                <a:ext cx="402674" cy="670505"/>
              </a:xfrm>
              <a:prstGeom prst="rect">
                <a:avLst/>
              </a:prstGeom>
              <a:blipFill rotWithShape="1">
                <a:blip r:embed="rId4"/>
                <a:stretch>
                  <a:fillRect l="-123" t="-58" r="144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>
                <a:off x="5098593" y="1959635"/>
                <a:ext cx="402674" cy="670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8593" y="1959635"/>
                <a:ext cx="402674" cy="670505"/>
              </a:xfrm>
              <a:prstGeom prst="rect">
                <a:avLst/>
              </a:prstGeom>
              <a:blipFill rotWithShape="1">
                <a:blip r:embed="rId4"/>
                <a:stretch>
                  <a:fillRect l="-44" t="-4" r="65" b="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2856572" y="4176968"/>
                <a:ext cx="402674" cy="6694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6572" y="4176968"/>
                <a:ext cx="402674" cy="669414"/>
              </a:xfrm>
              <a:prstGeom prst="rect">
                <a:avLst/>
              </a:prstGeom>
              <a:blipFill rotWithShape="1">
                <a:blip r:embed="rId3"/>
                <a:stretch>
                  <a:fillRect l="-85" t="-86" r="106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animBg="1"/>
      <p:bldP spid="3" grpId="0"/>
      <p:bldP spid="29" grpId="0"/>
      <p:bldP spid="4" grpId="0"/>
      <p:bldP spid="10" grpId="0" animBg="1"/>
      <p:bldP spid="21" grpId="0" animBg="1"/>
      <p:bldP spid="23" grpId="0" animBg="1"/>
      <p:bldP spid="28" grpId="0" animBg="1"/>
      <p:bldP spid="32" grpId="0" animBg="1"/>
      <p:bldP spid="19" grpId="0" bldLvl="0" animBg="1"/>
      <p:bldP spid="20" grpId="0"/>
      <p:bldP spid="31" grpId="0"/>
      <p:bldP spid="33" grpId="0"/>
      <p:bldP spid="34" grpId="0"/>
      <p:bldP spid="35" grpId="0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3326755" y="3304378"/>
                <a:ext cx="1424685" cy="6694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latin typeface="Cambria Math" panose="02040503050406030204"/>
                        </a:rPr>
                        <m:t>=</m:t>
                      </m:r>
                      <m:r>
                        <a:rPr lang="en-US" altLang="zh-CN" sz="2000" b="1" i="1" smtClean="0">
                          <a:latin typeface="Cambria Math" panose="02040503050406030204"/>
                        </a:rPr>
                        <m:t>𝟏𝟎𝟎</m:t>
                      </m:r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6755" y="3304378"/>
                <a:ext cx="1424685" cy="669414"/>
              </a:xfrm>
              <a:prstGeom prst="rect">
                <a:avLst/>
              </a:prstGeom>
              <a:blipFill rotWithShape="1">
                <a:blip r:embed="rId1"/>
                <a:stretch>
                  <a:fillRect l="-44" t="-71" r="26" b="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885826" y="2003398"/>
                <a:ext cx="7646614" cy="114441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时加工多少个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零件，就是求100个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  <m:t>𝟒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是多少，也就是把100个零件平均分成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5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份，取其中的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4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份。</a:t>
                </a:r>
                <a:endPara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826" y="2003398"/>
                <a:ext cx="7646614" cy="1144416"/>
              </a:xfrm>
              <a:prstGeom prst="rect">
                <a:avLst/>
              </a:prstGeom>
              <a:blipFill rotWithShape="1">
                <a:blip r:embed="rId2"/>
                <a:stretch>
                  <a:fillRect t="-53" r="-1653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2826385" y="77629"/>
            <a:ext cx="1944291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2700" b="1" dirty="0"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709909" y="3596240"/>
            <a:ext cx="566738" cy="809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416425" y="3793090"/>
            <a:ext cx="216694" cy="809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云形标注 2"/>
          <p:cNvSpPr/>
          <p:nvPr/>
        </p:nvSpPr>
        <p:spPr>
          <a:xfrm>
            <a:off x="4524772" y="339502"/>
            <a:ext cx="4165203" cy="1535430"/>
          </a:xfrm>
          <a:prstGeom prst="cloudCallout">
            <a:avLst>
              <a:gd name="adj1" fmla="val 36193"/>
              <a:gd name="adj2" fmla="val 55748"/>
            </a:avLst>
          </a:prstGeom>
          <a:solidFill>
            <a:schemeClr val="accent6">
              <a:lumMod val="20000"/>
              <a:lumOff val="8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求一个数的几分之几是多少，用乘法计算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43150" y="4208306"/>
            <a:ext cx="4438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 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时加工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80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个零件。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AutoShape 27"/>
          <p:cNvSpPr/>
          <p:nvPr/>
        </p:nvSpPr>
        <p:spPr>
          <a:xfrm>
            <a:off x="683568" y="513080"/>
            <a:ext cx="3772535" cy="591820"/>
          </a:xfrm>
          <a:prstGeom prst="wedgeRoundRectCallout">
            <a:avLst>
              <a:gd name="adj1" fmla="val 49472"/>
              <a:gd name="adj2" fmla="val 15912"/>
              <a:gd name="adj3" fmla="val 16667"/>
            </a:avLst>
          </a:prstGeom>
          <a:solidFill>
            <a:srgbClr val="FFFF00"/>
          </a:solidFill>
          <a:ln w="19050">
            <a:noFill/>
          </a:ln>
        </p:spPr>
        <p:txBody>
          <a:bodyPr anchor="t"/>
          <a:lstStyle/>
          <a:p>
            <a:pPr algn="ctr"/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  </a:t>
            </a:r>
            <a:r>
              <a:rPr lang="en-US" altLang="zh-CN" sz="27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27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时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加工零件多少个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?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endParaRPr lang="en-US" altLang="zh-CN" sz="27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utoShape 27"/>
          <p:cNvSpPr/>
          <p:nvPr/>
        </p:nvSpPr>
        <p:spPr>
          <a:xfrm>
            <a:off x="885825" y="1302648"/>
            <a:ext cx="3561715" cy="621030"/>
          </a:xfrm>
          <a:prstGeom prst="wedgeRoundRectCallout">
            <a:avLst>
              <a:gd name="adj1" fmla="val -50734"/>
              <a:gd name="adj2" fmla="val 82004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解法二：用乘法计算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3" name="图片 12" descr="p032-03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8135" y="1430655"/>
            <a:ext cx="1367790" cy="1412240"/>
          </a:xfrm>
          <a:prstGeom prst="rect">
            <a:avLst/>
          </a:prstGeom>
        </p:spPr>
      </p:pic>
      <p:pic>
        <p:nvPicPr>
          <p:cNvPr id="16" name="图片 15" descr="p032-02-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78740" y="1430655"/>
            <a:ext cx="1123315" cy="119253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565015" y="3376133"/>
            <a:ext cx="2084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1115616" y="499621"/>
                <a:ext cx="402674" cy="6694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499621"/>
                <a:ext cx="402674" cy="669414"/>
              </a:xfrm>
              <a:prstGeom prst="rect">
                <a:avLst/>
              </a:prstGeom>
              <a:blipFill rotWithShape="1">
                <a:blip r:embed="rId5"/>
                <a:stretch>
                  <a:fillRect l="-138" t="-76" r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2367299" y="3342496"/>
                <a:ext cx="1161087" cy="6694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latin typeface="Cambria Math" panose="02040503050406030204"/>
                        </a:rPr>
                        <m:t>𝟏𝟎𝟎</m:t>
                      </m:r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7299" y="3342496"/>
                <a:ext cx="1161087" cy="669414"/>
              </a:xfrm>
              <a:prstGeom prst="rect">
                <a:avLst/>
              </a:prstGeom>
              <a:blipFill rotWithShape="1">
                <a:blip r:embed="rId6"/>
                <a:stretch>
                  <a:fillRect l="-2" t="-73" r="28" b="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3035530" y="4134584"/>
                <a:ext cx="402674" cy="6694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5530" y="4134584"/>
                <a:ext cx="402674" cy="669414"/>
              </a:xfrm>
              <a:prstGeom prst="rect">
                <a:avLst/>
              </a:prstGeom>
              <a:blipFill rotWithShape="1">
                <a:blip r:embed="rId5"/>
                <a:stretch>
                  <a:fillRect l="-57" t="-15" r="78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文本框 13"/>
          <p:cNvSpPr txBox="1"/>
          <p:nvPr/>
        </p:nvSpPr>
        <p:spPr>
          <a:xfrm>
            <a:off x="3842627" y="3118197"/>
            <a:ext cx="7904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13"/>
          <p:cNvSpPr txBox="1"/>
          <p:nvPr/>
        </p:nvSpPr>
        <p:spPr>
          <a:xfrm>
            <a:off x="4524772" y="3656765"/>
            <a:ext cx="395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8" grpId="0"/>
      <p:bldP spid="3" grpId="0" animBg="1"/>
      <p:bldP spid="29" grpId="0"/>
      <p:bldP spid="2" grpId="0" animBg="1"/>
      <p:bldP spid="9" grpId="0" animBg="1"/>
      <p:bldP spid="22" grpId="0"/>
      <p:bldP spid="21" grpId="0"/>
      <p:bldP spid="26" grpId="0"/>
      <p:bldP spid="27" grpId="0"/>
      <p:bldP spid="28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/>
          <p:nvPr/>
        </p:nvSpPr>
        <p:spPr>
          <a:xfrm>
            <a:off x="1143000" y="-150040"/>
            <a:ext cx="184731" cy="30008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sz="135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812891" y="2362994"/>
            <a:ext cx="378619" cy="80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985532" y="2112884"/>
            <a:ext cx="215504" cy="80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446384" y="2194164"/>
            <a:ext cx="216694" cy="80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440034" y="2617788"/>
            <a:ext cx="216694" cy="80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对象 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994343" y="2016125"/>
          <a:ext cx="196850" cy="274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5" name="" r:id="rId1" imgW="127000" imgH="177165" progId="Equation.3">
                  <p:embed/>
                </p:oleObj>
              </mc:Choice>
              <mc:Fallback>
                <p:oleObj name="" r:id="rId1" imgW="127000" imgH="177165" progId="Equation.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94343" y="2016125"/>
                        <a:ext cx="196850" cy="274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478848" y="1852295"/>
          <a:ext cx="137795" cy="303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6" name="" r:id="rId3" imgW="88265" imgH="165100" progId="Equation.3">
                  <p:embed/>
                </p:oleObj>
              </mc:Choice>
              <mc:Fallback>
                <p:oleObj name="" r:id="rId3" imgW="88265" imgH="165100" progId="Equation.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78848" y="1852295"/>
                        <a:ext cx="137795" cy="303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616643" y="2699385"/>
          <a:ext cx="137795" cy="303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7" name="" r:id="rId5" imgW="88265" imgH="165100" progId="Equation.3">
                  <p:embed/>
                </p:oleObj>
              </mc:Choice>
              <mc:Fallback>
                <p:oleObj name="" r:id="rId5" imgW="88265" imgH="165100" progId="Equation.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16643" y="2699385"/>
                        <a:ext cx="137795" cy="303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048953" y="1809115"/>
          <a:ext cx="137795" cy="303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8" name="" r:id="rId6" imgW="88265" imgH="165100" progId="Equation.3">
                  <p:embed/>
                </p:oleObj>
              </mc:Choice>
              <mc:Fallback>
                <p:oleObj name="" r:id="rId6" imgW="88265" imgH="165100" progId="Equation.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8953" y="1809115"/>
                        <a:ext cx="137795" cy="303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 descr="p032-03-0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99280" y="68580"/>
            <a:ext cx="1365885" cy="1410335"/>
          </a:xfrm>
          <a:prstGeom prst="rect">
            <a:avLst/>
          </a:prstGeom>
        </p:spPr>
      </p:pic>
      <p:sp>
        <p:nvSpPr>
          <p:cNvPr id="3" name="AutoShape 27"/>
          <p:cNvSpPr/>
          <p:nvPr/>
        </p:nvSpPr>
        <p:spPr>
          <a:xfrm>
            <a:off x="1217295" y="779145"/>
            <a:ext cx="3107690" cy="621030"/>
          </a:xfrm>
          <a:prstGeom prst="wedgeRoundRectCallout">
            <a:avLst>
              <a:gd name="adj1" fmla="val 57470"/>
              <a:gd name="adj2" fmla="val -17382"/>
              <a:gd name="adj3" fmla="val 16667"/>
            </a:avLst>
          </a:prstGeom>
          <a:solidFill>
            <a:srgbClr val="92D050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800" b="1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下面的计算对吗？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4860032" y="1852295"/>
            <a:ext cx="3163828" cy="1312545"/>
          </a:xfrm>
          <a:prstGeom prst="cloudCallout">
            <a:avLst>
              <a:gd name="adj1" fmla="val 36193"/>
              <a:gd name="adj2" fmla="val 55748"/>
            </a:avLst>
          </a:prstGeom>
          <a:solidFill>
            <a:schemeClr val="accent6">
              <a:lumMod val="20000"/>
              <a:lumOff val="8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没有理解约分的含义。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6" name="图片 25" descr="p002-04-0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46340" y="2577465"/>
            <a:ext cx="1353185" cy="1409700"/>
          </a:xfrm>
          <a:prstGeom prst="rect">
            <a:avLst/>
          </a:prstGeom>
        </p:spPr>
      </p:pic>
      <p:pic>
        <p:nvPicPr>
          <p:cNvPr id="27" name="图片 26" descr="p007-02-0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217295" y="3576320"/>
            <a:ext cx="958850" cy="1277620"/>
          </a:xfrm>
          <a:prstGeom prst="rect">
            <a:avLst/>
          </a:prstGeom>
        </p:spPr>
      </p:pic>
      <p:sp>
        <p:nvSpPr>
          <p:cNvPr id="28" name="圆角矩形标注 27"/>
          <p:cNvSpPr/>
          <p:nvPr/>
        </p:nvSpPr>
        <p:spPr>
          <a:xfrm>
            <a:off x="2386330" y="3314065"/>
            <a:ext cx="3493135" cy="1226185"/>
          </a:xfrm>
          <a:prstGeom prst="wedgeRoundRectCallout">
            <a:avLst>
              <a:gd name="adj1" fmla="val -57580"/>
              <a:gd name="adj2" fmla="val 11160"/>
              <a:gd name="adj3" fmla="val 16667"/>
            </a:avLst>
          </a:prstGeom>
          <a:solidFill>
            <a:schemeClr val="bg2">
              <a:lumMod val="9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计算整数乘分数时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整数只能与分母进行约分。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1647640" y="2097924"/>
                <a:ext cx="1072921" cy="6686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latin typeface="Cambria Math" panose="02040503050406030204"/>
                        </a:rPr>
                        <m:t>𝟓𝟔</m:t>
                      </m:r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7640" y="2097924"/>
                <a:ext cx="1072921" cy="668645"/>
              </a:xfrm>
              <a:prstGeom prst="rect">
                <a:avLst/>
              </a:prstGeom>
              <a:blipFill rotWithShape="1">
                <a:blip r:embed="rId10"/>
                <a:stretch>
                  <a:fillRect l="-42" t="-78" r="21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2456637" y="2069184"/>
                <a:ext cx="1336520" cy="6686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latin typeface="Cambria Math" panose="02040503050406030204"/>
                        </a:rPr>
                        <m:t>=</m:t>
                      </m:r>
                      <m:r>
                        <a:rPr lang="en-US" altLang="zh-CN" sz="2000" b="1" i="1" smtClean="0">
                          <a:latin typeface="Cambria Math" panose="02040503050406030204"/>
                        </a:rPr>
                        <m:t>𝟓𝟔</m:t>
                      </m:r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6637" y="2069184"/>
                <a:ext cx="1336520" cy="668645"/>
              </a:xfrm>
              <a:prstGeom prst="rect">
                <a:avLst/>
              </a:prstGeom>
              <a:blipFill rotWithShape="1">
                <a:blip r:embed="rId11"/>
                <a:stretch>
                  <a:fillRect l="-34" t="-53" r="23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3622272" y="2154035"/>
            <a:ext cx="653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0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8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1" animBg="1"/>
      <p:bldP spid="28" grpId="0" bldLvl="0" animBg="1"/>
      <p:bldP spid="23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"/>
          <p:cNvSpPr/>
          <p:nvPr/>
        </p:nvSpPr>
        <p:spPr>
          <a:xfrm>
            <a:off x="1843405" y="675640"/>
            <a:ext cx="3909060" cy="1402080"/>
          </a:xfrm>
          <a:prstGeom prst="wedgeRoundRectCallout">
            <a:avLst>
              <a:gd name="adj1" fmla="val -45073"/>
              <a:gd name="adj2" fmla="val 81486"/>
              <a:gd name="adj3" fmla="val 16667"/>
            </a:avLst>
          </a:prstGeom>
          <a:solidFill>
            <a:srgbClr val="FFC00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乘数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56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表示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56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个 相加，所以是分子的一部分，只能与分母约分。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385" name="Rectangle 2"/>
          <p:cNvSpPr/>
          <p:nvPr/>
        </p:nvSpPr>
        <p:spPr>
          <a:xfrm>
            <a:off x="1143000" y="-150040"/>
            <a:ext cx="184731" cy="30008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sz="135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582794" y="3126676"/>
            <a:ext cx="377429" cy="2428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156596" y="3434651"/>
            <a:ext cx="188119" cy="80963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对象 1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471035" y="675640"/>
          <a:ext cx="243205" cy="628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66" name="" r:id="rId1" imgW="152400" imgH="393700" progId="Equation.3">
                  <p:embed/>
                </p:oleObj>
              </mc:Choice>
              <mc:Fallback>
                <p:oleObj name="" r:id="rId1" imgW="152400" imgH="393700" progId="Equation.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71035" y="675640"/>
                        <a:ext cx="243205" cy="6280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344794" y="3434571"/>
          <a:ext cx="194310" cy="361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67" name="" r:id="rId3" imgW="88265" imgH="165100" progId="Equation.3">
                  <p:embed/>
                </p:oleObj>
              </mc:Choice>
              <mc:Fallback>
                <p:oleObj name="" r:id="rId3" imgW="88265" imgH="165100" progId="Equation.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44794" y="3434571"/>
                        <a:ext cx="194310" cy="3613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650739" y="2780521"/>
          <a:ext cx="241935" cy="337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68" name="" r:id="rId5" imgW="127000" imgH="177165" progId="Equation.3">
                  <p:embed/>
                </p:oleObj>
              </mc:Choice>
              <mc:Fallback>
                <p:oleObj name="" r:id="rId5" imgW="127000" imgH="177165" progId="Equation.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50739" y="2780521"/>
                        <a:ext cx="241935" cy="337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图片 8" descr="p007-04-0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6905" y="1459865"/>
            <a:ext cx="1322705" cy="174244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2403779" y="2921462"/>
                <a:ext cx="1007199" cy="6686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latin typeface="Cambria Math" panose="02040503050406030204"/>
                        </a:rPr>
                        <m:t>𝟓𝟔</m:t>
                      </m:r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3779" y="2921462"/>
                <a:ext cx="1007199" cy="668645"/>
              </a:xfrm>
              <a:prstGeom prst="rect">
                <a:avLst/>
              </a:prstGeom>
              <a:blipFill rotWithShape="1">
                <a:blip r:embed="rId8"/>
                <a:stretch>
                  <a:fillRect l="-30" t="-69" r="39" b="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3219735" y="2922295"/>
                <a:ext cx="1270796" cy="6686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b="1" i="1" smtClean="0">
                          <a:latin typeface="Cambria Math" panose="02040503050406030204"/>
                        </a:rPr>
                        <m:t>=</m:t>
                      </m:r>
                      <m:r>
                        <a:rPr lang="en-US" altLang="zh-CN" sz="2000" b="1" i="1" smtClean="0">
                          <a:latin typeface="Cambria Math" panose="02040503050406030204"/>
                        </a:rPr>
                        <m:t>𝟓𝟔</m:t>
                      </m:r>
                      <m:r>
                        <a:rPr lang="en-US" altLang="zh-CN" sz="2000" b="1" i="1" smtClean="0">
                          <a:latin typeface="Cambria Math" panose="02040503050406030204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2000" b="1" i="1" smtClean="0">
                              <a:latin typeface="Cambria Math" panose="02040503050406030204"/>
                              <a:ea typeface="Cambria Math" panose="02040503050406030204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9735" y="2922295"/>
                <a:ext cx="1270796" cy="668645"/>
              </a:xfrm>
              <a:prstGeom prst="rect">
                <a:avLst/>
              </a:prstGeom>
              <a:blipFill rotWithShape="1">
                <a:blip r:embed="rId9"/>
                <a:stretch>
                  <a:fillRect l="-22" t="-4" r="35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4427984" y="2998185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49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/>
      <p:bldP spid="17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 w="12700" cmpd="sng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l">
          <a:defRPr lang="zh-CN" altLang="en-US" sz="2800" b="1" dirty="0">
            <a:solidFill>
              <a:schemeClr val="tx1"/>
            </a:solidFill>
            <a:latin typeface="楷体_GB2312" panose="02010609030101010101" charset="-122"/>
            <a:ea typeface="楷体_GB2312" panose="02010609030101010101" charset="-122"/>
            <a:cs typeface="楷体_GB2312" panose="02010609030101010101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1664</Words>
  <Application>WPS 演示</Application>
  <PresentationFormat>全屏显示(16:9)</PresentationFormat>
  <Paragraphs>274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15</vt:i4>
      </vt:variant>
      <vt:variant>
        <vt:lpstr>幻灯片标题</vt:lpstr>
      </vt:variant>
      <vt:variant>
        <vt:i4>19</vt:i4>
      </vt:variant>
    </vt:vector>
  </HeadingPairs>
  <TitlesOfParts>
    <vt:vector size="50" baseType="lpstr">
      <vt:lpstr>Arial</vt:lpstr>
      <vt:lpstr>宋体</vt:lpstr>
      <vt:lpstr>Wingdings</vt:lpstr>
      <vt:lpstr>楷体_GB2312</vt:lpstr>
      <vt:lpstr>黑体</vt:lpstr>
      <vt:lpstr>Calibri</vt:lpstr>
      <vt:lpstr>楷体</vt:lpstr>
      <vt:lpstr>幼圆</vt:lpstr>
      <vt:lpstr>Cambria Math</vt:lpstr>
      <vt:lpstr>Times New Roman</vt:lpstr>
      <vt:lpstr>华文新魏</vt:lpstr>
      <vt:lpstr>微软雅黑</vt:lpstr>
      <vt:lpstr>Arial Unicode MS</vt:lpstr>
      <vt:lpstr>等线</vt:lpstr>
      <vt:lpstr>Office 主题</vt:lpstr>
      <vt:lpstr>2_自定义设计方案</vt:lpstr>
      <vt:lpstr>Equation.3</vt:lpstr>
      <vt:lpstr>Equation.KSEE3</vt:lpstr>
      <vt:lpstr>Equation.KSEE3</vt:lpstr>
      <vt:lpstr>Equation.3</vt:lpstr>
      <vt:lpstr>Equation.KSEE3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102</cp:revision>
  <dcterms:created xsi:type="dcterms:W3CDTF">2018-09-11T05:46:00Z</dcterms:created>
  <dcterms:modified xsi:type="dcterms:W3CDTF">2023-08-29T00:54:43Z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28DA3F1545BC4F5091954BCB4902A8EC_12</vt:lpwstr>
  </property>
</Properties>
</file>