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21"/>
  </p:notesMasterIdLst>
  <p:sldIdLst>
    <p:sldId id="404" r:id="rId4"/>
    <p:sldId id="349" r:id="rId5"/>
    <p:sldId id="386" r:id="rId6"/>
    <p:sldId id="388" r:id="rId7"/>
    <p:sldId id="389" r:id="rId8"/>
    <p:sldId id="390" r:id="rId9"/>
    <p:sldId id="417" r:id="rId10"/>
    <p:sldId id="418" r:id="rId11"/>
    <p:sldId id="419" r:id="rId12"/>
    <p:sldId id="395" r:id="rId13"/>
    <p:sldId id="409" r:id="rId14"/>
    <p:sldId id="410" r:id="rId15"/>
    <p:sldId id="397" r:id="rId16"/>
    <p:sldId id="400" r:id="rId17"/>
    <p:sldId id="401" r:id="rId18"/>
    <p:sldId id="415" r:id="rId19"/>
    <p:sldId id="27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48" y="-4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13255" y="92977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稍复杂的分数问题（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7" Type="http://schemas.openxmlformats.org/officeDocument/2006/relationships/image" Target="../media/image6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7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1" Type="http://schemas.openxmlformats.org/officeDocument/2006/relationships/image" Target="../media/image6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8550" y="1555962"/>
            <a:ext cx="750690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latin typeface="+mn-ea"/>
              </a:rPr>
              <a:t>稍复杂的分数问题（</a:t>
            </a:r>
            <a:r>
              <a:rPr lang="en-US" altLang="zh-CN" sz="60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zh-CN" sz="6000" b="1" dirty="0">
                <a:solidFill>
                  <a:srgbClr val="000000"/>
                </a:solidFill>
                <a:latin typeface="+mn-ea"/>
              </a:rPr>
              <a:t>）</a:t>
            </a:r>
            <a:endParaRPr lang="en-US" altLang="en-US" sz="60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4" name="WordArt 11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644686" y="957957"/>
                <a:ext cx="7671730" cy="1576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六年级一班数学兴趣小组有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人，数学兴趣小组人数的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体育兴趣小组人数的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。体育兴趣小组有多少人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4686" y="957957"/>
                <a:ext cx="7671730" cy="1576457"/>
              </a:xfrm>
              <a:prstGeom prst="rect">
                <a:avLst/>
              </a:prstGeom>
              <a:blipFill rotWithShape="1">
                <a:blip r:embed="rId1"/>
                <a:stretch>
                  <a:fillRect l="-2" t="-24" r="6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55576" y="2867056"/>
            <a:ext cx="2376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等量关系式：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"/>
              <p:cNvSpPr>
                <a:spLocks noChangeArrowheads="1"/>
              </p:cNvSpPr>
              <p:nvPr/>
            </p:nvSpPr>
            <p:spPr bwMode="auto">
              <a:xfrm>
                <a:off x="1423871" y="3579862"/>
                <a:ext cx="7385096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数学兴趣小组人数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体育兴趣小组人数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23871" y="3579862"/>
                <a:ext cx="738509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" t="-51" r="3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57209" y="681181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648302" y="681181"/>
            <a:ext cx="2423092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：方程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67744" y="1265836"/>
            <a:ext cx="45127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设体育兴趣小组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78198" y="4339888"/>
            <a:ext cx="4334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体育兴趣小组有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7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6084168" y="1527446"/>
            <a:ext cx="3059832" cy="1476352"/>
          </a:xfrm>
          <a:prstGeom prst="cloudCallout">
            <a:avLst>
              <a:gd name="adj1" fmla="val -47595"/>
              <a:gd name="adj2" fmla="val 41695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1"/>
              <p:cNvSpPr>
                <a:spLocks noChangeArrowheads="1"/>
              </p:cNvSpPr>
              <p:nvPr/>
            </p:nvSpPr>
            <p:spPr bwMode="auto">
              <a:xfrm>
                <a:off x="2399443" y="1970674"/>
                <a:ext cx="2520280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12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9443" y="1970674"/>
                <a:ext cx="2520280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6" t="-38" r="15" b="8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3048902" y="2649364"/>
                <a:ext cx="2044984" cy="62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902" y="2649364"/>
                <a:ext cx="2044984" cy="624082"/>
              </a:xfrm>
              <a:prstGeom prst="rect">
                <a:avLst/>
              </a:prstGeom>
              <a:blipFill rotWithShape="1">
                <a:blip r:embed="rId2"/>
                <a:stretch>
                  <a:fillRect l="-13" t="-23" r="27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3048902" y="3803391"/>
            <a:ext cx="15063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29" y="1989551"/>
            <a:ext cx="1209532" cy="139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"/>
              <p:cNvSpPr>
                <a:spLocks noChangeArrowheads="1"/>
              </p:cNvSpPr>
              <p:nvPr/>
            </p:nvSpPr>
            <p:spPr bwMode="auto">
              <a:xfrm>
                <a:off x="6194363" y="1787346"/>
                <a:ext cx="2770124" cy="980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数学兴趣小组人数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体育兴趣小组人数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94363" y="1787346"/>
                <a:ext cx="2770124" cy="980333"/>
              </a:xfrm>
              <a:prstGeom prst="rect">
                <a:avLst/>
              </a:prstGeom>
              <a:blipFill rotWithShape="1">
                <a:blip r:embed="rId4"/>
                <a:stretch>
                  <a:fillRect l="-21" t="-47" r="7" b="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1"/>
              <p:cNvSpPr>
                <a:spLocks noChangeArrowheads="1"/>
              </p:cNvSpPr>
              <p:nvPr/>
            </p:nvSpPr>
            <p:spPr bwMode="auto">
              <a:xfrm>
                <a:off x="3048902" y="3330603"/>
                <a:ext cx="187082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8</m:t>
                    </m:r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902" y="3330603"/>
                <a:ext cx="1870821" cy="523220"/>
              </a:xfrm>
              <a:prstGeom prst="rect">
                <a:avLst/>
              </a:prstGeom>
              <a:blipFill rotWithShape="1">
                <a:blip r:embed="rId5"/>
                <a:stretch>
                  <a:fillRect l="-14" t="-5" r="20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 animBg="1"/>
      <p:bldP spid="11" grpId="0"/>
      <p:bldP spid="15" grpId="0"/>
      <p:bldP spid="19" grpId="0" animBg="1"/>
      <p:bldP spid="21" grpId="0"/>
      <p:bldP spid="22" grpId="0"/>
      <p:bldP spid="23" grpId="0"/>
      <p:bldP spid="1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633159" y="809661"/>
            <a:ext cx="2833512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二：算术法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140226" y="3483181"/>
            <a:ext cx="19864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502" y="1404264"/>
            <a:ext cx="1302338" cy="13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云形标注 21"/>
          <p:cNvSpPr/>
          <p:nvPr/>
        </p:nvSpPr>
        <p:spPr>
          <a:xfrm>
            <a:off x="323528" y="2398548"/>
            <a:ext cx="2952328" cy="1607853"/>
          </a:xfrm>
          <a:prstGeom prst="cloudCallout">
            <a:avLst>
              <a:gd name="adj1" fmla="val 50982"/>
              <a:gd name="adj2" fmla="val -61289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498455" y="2512714"/>
                <a:ext cx="2633385" cy="1364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体育兴趣小组人数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：数学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兴趣小组人数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8455" y="2512714"/>
                <a:ext cx="2633385" cy="1364476"/>
              </a:xfrm>
              <a:prstGeom prst="rect">
                <a:avLst/>
              </a:prstGeom>
              <a:blipFill rotWithShape="1">
                <a:blip r:embed="rId2"/>
                <a:stretch>
                  <a:fillRect l="-23" t="-1" r="-8053" b="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117840" y="1486279"/>
                <a:ext cx="174073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840" y="1486279"/>
                <a:ext cx="1740733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9" t="-48" r="4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995935" y="2425629"/>
                <a:ext cx="2072234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𝟏𝟐</m:t>
                    </m:r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5" y="2425629"/>
                <a:ext cx="2072234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5" t="-79" r="-419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66671" y="4147334"/>
            <a:ext cx="4334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体育兴趣小组有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27984" y="2643758"/>
            <a:ext cx="360040" cy="21602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40693" y="2917196"/>
            <a:ext cx="180020" cy="1080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04126" y="2315366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40693" y="302792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/>
      <p:bldP spid="22" grpId="0" animBg="1"/>
      <p:bldP spid="23" grpId="0"/>
      <p:bldP spid="2" grpId="0"/>
      <p:bldP spid="12" grpId="0"/>
      <p:bldP spid="14" grpId="0"/>
      <p:bldP spid="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985187" y="2105302"/>
            <a:ext cx="890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2" name="WordArt 11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66150" y="642510"/>
            <a:ext cx="17289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解方程：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478543" y="1333064"/>
                <a:ext cx="2236060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𝟏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8543" y="1333064"/>
                <a:ext cx="2236060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2" t="-28" r="2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049263" y="2016560"/>
                <a:ext cx="2534499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𝟏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63" y="2016560"/>
                <a:ext cx="2534499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5" t="-61" r="13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212070" y="2560092"/>
                <a:ext cx="1804011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070" y="2560092"/>
                <a:ext cx="1804011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0" t="-57" r="1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212069" y="3246874"/>
                <a:ext cx="1804011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069" y="3246874"/>
                <a:ext cx="1804011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20" t="-17" r="19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212069" y="4058815"/>
                <a:ext cx="1267249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069" y="4058815"/>
                <a:ext cx="1267249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29" t="-74" r="1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716016" y="1255445"/>
                <a:ext cx="2096259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1255445"/>
                <a:ext cx="2096259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24" t="-7" r="30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360453" y="2016560"/>
                <a:ext cx="2046197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＋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453" y="2016560"/>
                <a:ext cx="2046197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20" t="-6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575878" y="2718553"/>
                <a:ext cx="2096259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𝟏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878" y="2718553"/>
                <a:ext cx="2096259" cy="713529"/>
              </a:xfrm>
              <a:prstGeom prst="rect">
                <a:avLst/>
              </a:prstGeom>
              <a:blipFill rotWithShape="1">
                <a:blip r:embed="rId8"/>
                <a:stretch>
                  <a:fillRect l="-28" t="-17" r="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5575877" y="3349044"/>
                <a:ext cx="2096259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𝟏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877" y="3349044"/>
                <a:ext cx="2096259" cy="718979"/>
              </a:xfrm>
              <a:prstGeom prst="rect">
                <a:avLst/>
              </a:prstGeom>
              <a:blipFill rotWithShape="1">
                <a:blip r:embed="rId9"/>
                <a:stretch>
                  <a:fillRect l="-28" t="-8" r="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5575878" y="4017017"/>
                <a:ext cx="1392534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5878" y="4017017"/>
                <a:ext cx="1392534" cy="718979"/>
              </a:xfrm>
              <a:prstGeom prst="rect">
                <a:avLst/>
              </a:prstGeom>
              <a:blipFill rotWithShape="1">
                <a:blip r:embed="rId10"/>
                <a:stretch>
                  <a:fillRect l="-42" t="-1" r="40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70580" y="2169337"/>
            <a:ext cx="890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750511" y="1582151"/>
            <a:ext cx="36102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火车每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时行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44448" y="4315738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火车每时行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770500" y="411510"/>
                <a:ext cx="8089273" cy="1170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汽车每小时行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千米，比火车每小时行的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多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千米。火车每小时行多少千米？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0500" y="411510"/>
                <a:ext cx="8089273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3" t="-3" r="3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4018" y="1597629"/>
            <a:ext cx="890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653683" y="2105371"/>
                <a:ext cx="214834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3683" y="2105371"/>
                <a:ext cx="2148345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" t="-48" r="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394602" y="2623766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602" y="2623766"/>
                <a:ext cx="1425390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37" t="-81" r="2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525060" y="3155737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060" y="3155737"/>
                <a:ext cx="1694695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0" t="-59" r="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525060" y="3792518"/>
            <a:ext cx="1358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1" grpId="0"/>
      <p:bldP spid="13" grpId="0"/>
      <p:bldP spid="2" grpId="0"/>
      <p:bldP spid="17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53019" y="2248840"/>
            <a:ext cx="2232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思路分析：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58" name="WordArt 11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669808" y="843558"/>
                <a:ext cx="7467717" cy="1170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相等于乙的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相等于丙的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，甲是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，丙是多少？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9808" y="843558"/>
                <a:ext cx="7467717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7" t="-24" b="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圆角矩形 2"/>
              <p:cNvSpPr/>
              <p:nvPr/>
            </p:nvSpPr>
            <p:spPr>
              <a:xfrm>
                <a:off x="1459400" y="2911377"/>
                <a:ext cx="2536536" cy="720080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" name="圆角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400" y="2911377"/>
                <a:ext cx="2536536" cy="720080"/>
              </a:xfrm>
              <a:prstGeom prst="roundRect">
                <a:avLst/>
              </a:prstGeom>
              <a:blipFill rotWithShape="1">
                <a:blip r:embed="rId2"/>
                <a:stretch>
                  <a:fillRect l="-7" t="-75" r="20" b="73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圆角矩形 14"/>
              <p:cNvSpPr/>
              <p:nvPr/>
            </p:nvSpPr>
            <p:spPr>
              <a:xfrm>
                <a:off x="4821081" y="2911377"/>
                <a:ext cx="3168352" cy="720080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5" name="圆角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1081" y="2911377"/>
                <a:ext cx="3168352" cy="720080"/>
              </a:xfrm>
              <a:prstGeom prst="roundRect">
                <a:avLst/>
              </a:prstGeom>
              <a:blipFill rotWithShape="1">
                <a:blip r:embed="rId3"/>
                <a:stretch>
                  <a:fillRect l="-5" t="-75" r="16" b="73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下箭头 3"/>
          <p:cNvSpPr/>
          <p:nvPr/>
        </p:nvSpPr>
        <p:spPr>
          <a:xfrm>
            <a:off x="1763688" y="3631457"/>
            <a:ext cx="144016" cy="341679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69031" y="4059324"/>
            <a:ext cx="664328" cy="39990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25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270474" y="3876893"/>
            <a:ext cx="1613064" cy="39990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可先求出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右中括号 6"/>
          <p:cNvSpPr/>
          <p:nvPr/>
        </p:nvSpPr>
        <p:spPr>
          <a:xfrm rot="5400000">
            <a:off x="3947965" y="2608004"/>
            <a:ext cx="191740" cy="2196850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6588224" y="3638847"/>
            <a:ext cx="144016" cy="341679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470489" y="4113181"/>
            <a:ext cx="379486" cy="399903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3" grpId="0" animBg="1"/>
      <p:bldP spid="15" grpId="0" animBg="1"/>
      <p:bldP spid="4" grpId="0" animBg="1"/>
      <p:bldP spid="5" grpId="0" animBg="1"/>
      <p:bldP spid="16" grpId="0" animBg="1"/>
      <p:bldP spid="7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9684" y="555526"/>
            <a:ext cx="1116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圆角矩形 2"/>
              <p:cNvSpPr/>
              <p:nvPr/>
            </p:nvSpPr>
            <p:spPr>
              <a:xfrm>
                <a:off x="1412628" y="1275606"/>
                <a:ext cx="6181948" cy="804373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“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”先求出“乙”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" name="圆角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628" y="1275606"/>
                <a:ext cx="6181948" cy="804373"/>
              </a:xfrm>
              <a:prstGeom prst="roundRect">
                <a:avLst/>
              </a:prstGeom>
              <a:blipFill rotWithShape="1">
                <a:blip r:embed="rId1"/>
                <a:stretch>
                  <a:fillRect l="-6" t="-65" r="10" b="44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81208" y="231013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1696340" y="2245184"/>
                <a:ext cx="1582484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340" y="2245184"/>
                <a:ext cx="158248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6" t="-64" r="20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099331" y="2261739"/>
                <a:ext cx="1967205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×6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31" y="2261739"/>
                <a:ext cx="196720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7" t="-71" r="26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4948166" y="2355475"/>
            <a:ext cx="1268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03459" y="2340915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圆角矩形 23"/>
              <p:cNvSpPr/>
              <p:nvPr/>
            </p:nvSpPr>
            <p:spPr>
              <a:xfrm>
                <a:off x="1412628" y="3077873"/>
                <a:ext cx="6604718" cy="766863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根据：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“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800" b="1" i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丙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”求出“丙”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24" name="圆角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628" y="3077873"/>
                <a:ext cx="6604718" cy="766863"/>
              </a:xfrm>
              <a:prstGeom prst="roundRect">
                <a:avLst/>
              </a:prstGeom>
              <a:blipFill rotWithShape="1">
                <a:blip r:embed="rId4"/>
                <a:stretch>
                  <a:fillRect l="-6" t="-4" r="7" b="58"/>
                </a:stretch>
              </a:blipFill>
              <a:ln w="12700" cmpd="sng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1048473" y="397645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1702718" y="3850456"/>
                <a:ext cx="1739579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718" y="3850456"/>
                <a:ext cx="1739579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6" t="-63" r="34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3325759" y="3850456"/>
                <a:ext cx="2148345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×10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5759" y="3850456"/>
                <a:ext cx="2148345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2" t="-63" r="19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5289438" y="3946187"/>
            <a:ext cx="1630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10×10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95608" y="3946187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6" grpId="0"/>
      <p:bldP spid="17" grpId="0"/>
      <p:bldP spid="18" grpId="0"/>
      <p:bldP spid="21" grpId="0"/>
      <p:bldP spid="23" grpId="0"/>
      <p:bldP spid="24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2023504"/>
          <a:ext cx="6768752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875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解决稍复杂的分数除法问题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关键是找出单位“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1”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和题中存在的等量关系。</a:t>
                      </a:r>
                      <a:endParaRPr lang="zh-CN" alt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甲比乙的几分之几多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少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已知甲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求乙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我们可以设乙为</a:t>
                      </a:r>
                      <a:r>
                        <a:rPr lang="en-US" altLang="zh-CN" sz="28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根据乙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×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几分之几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±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几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</a:t>
                      </a: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列方程解答。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4" name="AutoShape 27"/>
          <p:cNvSpPr/>
          <p:nvPr/>
        </p:nvSpPr>
        <p:spPr>
          <a:xfrm>
            <a:off x="1981460" y="1120140"/>
            <a:ext cx="3238613" cy="943610"/>
          </a:xfrm>
          <a:prstGeom prst="wedgeRoundRectCallout">
            <a:avLst>
              <a:gd name="adj1" fmla="val -54800"/>
              <a:gd name="adj2" fmla="val 4281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你知道整数除以分数的计算方法吗？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120140"/>
            <a:ext cx="1227455" cy="1617345"/>
          </a:xfrm>
          <a:prstGeom prst="rect">
            <a:avLst/>
          </a:prstGeom>
        </p:spPr>
      </p:pic>
      <p:sp>
        <p:nvSpPr>
          <p:cNvPr id="10" name="AutoShape 27"/>
          <p:cNvSpPr/>
          <p:nvPr/>
        </p:nvSpPr>
        <p:spPr>
          <a:xfrm>
            <a:off x="3600766" y="3478674"/>
            <a:ext cx="3158357" cy="943610"/>
          </a:xfrm>
          <a:prstGeom prst="wedgeRoundRectCallout">
            <a:avLst>
              <a:gd name="adj1" fmla="val 58989"/>
              <a:gd name="adj2" fmla="val 1638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我还知道一个数除以分数的计算方法。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737485"/>
            <a:ext cx="41637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整数除以分数等于整数乘这个分数的倒数。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75961" y="1869940"/>
            <a:ext cx="392392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一个数除以分数等于这个数乘分数的倒数。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6年级\p014-03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2571" y="3015326"/>
            <a:ext cx="1323451" cy="140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1"/>
          <p:cNvSpPr>
            <a:spLocks noChangeArrowheads="1"/>
          </p:cNvSpPr>
          <p:nvPr/>
        </p:nvSpPr>
        <p:spPr bwMode="auto">
          <a:xfrm>
            <a:off x="1835696" y="1457103"/>
            <a:ext cx="414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西陵峡长多少千米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335908" y="1059582"/>
            <a:ext cx="1195469" cy="1020157"/>
            <a:chOff x="670145" y="1351041"/>
            <a:chExt cx="1555361" cy="1430323"/>
          </a:xfrm>
        </p:grpSpPr>
        <p:pic>
          <p:nvPicPr>
            <p:cNvPr id="8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351041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32"/>
            <p:cNvSpPr>
              <a:spLocks noChangeArrowheads="1"/>
            </p:cNvSpPr>
            <p:nvPr/>
          </p:nvSpPr>
          <p:spPr bwMode="auto">
            <a:xfrm>
              <a:off x="757776" y="2047777"/>
              <a:ext cx="1416528" cy="7335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84" y="2504498"/>
            <a:ext cx="81153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184302" y="2727963"/>
                <a:ext cx="2545482" cy="843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巫峡长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千米，比西陵峡长的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多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4302" y="2727963"/>
                <a:ext cx="2545482" cy="843244"/>
              </a:xfrm>
              <a:prstGeom prst="rect">
                <a:avLst/>
              </a:prstGeom>
              <a:blipFill rotWithShape="1">
                <a:blip r:embed="rId3"/>
                <a:stretch>
                  <a:fillRect l="-1" r="17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465286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742628" y="425599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60487" y="457932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995556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画线段图：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4" name="WordArt 9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5694" y="1755975"/>
            <a:ext cx="1272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巫峡长：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86152" y="2861751"/>
            <a:ext cx="1452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西陵峡长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68435" y="3147814"/>
            <a:ext cx="2160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48435" y="297579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159666" y="297579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343658" y="297579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417062" y="2973411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189572" y="2156085"/>
            <a:ext cx="12324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180803" y="1984069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421972" y="1995585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/>
          <p:cNvSpPr/>
          <p:nvPr/>
        </p:nvSpPr>
        <p:spPr>
          <a:xfrm rot="16200000">
            <a:off x="3629133" y="1706903"/>
            <a:ext cx="332143" cy="125353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92582" y="2361783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4421974" y="2156085"/>
            <a:ext cx="1" cy="8312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左大括号 29"/>
          <p:cNvSpPr/>
          <p:nvPr/>
        </p:nvSpPr>
        <p:spPr>
          <a:xfrm rot="16200000">
            <a:off x="3615655" y="2699718"/>
            <a:ext cx="332143" cy="125353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79104" y="3354598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左大括号 31"/>
          <p:cNvSpPr/>
          <p:nvPr/>
        </p:nvSpPr>
        <p:spPr>
          <a:xfrm rot="16200000">
            <a:off x="4077657" y="2535243"/>
            <a:ext cx="308685" cy="222331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26438" y="3708024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云形标注 33"/>
          <p:cNvSpPr/>
          <p:nvPr/>
        </p:nvSpPr>
        <p:spPr>
          <a:xfrm>
            <a:off x="5220819" y="1104263"/>
            <a:ext cx="2916706" cy="1051822"/>
          </a:xfrm>
          <a:prstGeom prst="cloudCallout">
            <a:avLst>
              <a:gd name="adj1" fmla="val -11894"/>
              <a:gd name="adj2" fmla="val 7738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流程图: 可选过程 34"/>
              <p:cNvSpPr/>
              <p:nvPr/>
            </p:nvSpPr>
            <p:spPr>
              <a:xfrm>
                <a:off x="5293606" y="1271816"/>
                <a:ext cx="3022810" cy="684214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西陵峡长的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加上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千米，等于巫峡的长。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流程图: 可选过程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3606" y="1271816"/>
                <a:ext cx="3022810" cy="684214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8" t="-14836" r="15" b="-1481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Documents and Settings\Administrator\桌面\6年级\p051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658" y="2201150"/>
            <a:ext cx="1075724" cy="144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2123728" y="4160823"/>
                <a:ext cx="4851008" cy="7126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西陵峡的长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＝巫峡的长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4160823"/>
                <a:ext cx="4851008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6" t="-43" r="11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0" grpId="0"/>
      <p:bldP spid="11" grpId="0"/>
      <p:bldP spid="15" grpId="0" animBg="1"/>
      <p:bldP spid="26" grpId="0"/>
      <p:bldP spid="30" grpId="0" animBg="1"/>
      <p:bldP spid="31" grpId="0"/>
      <p:bldP spid="32" grpId="0" animBg="1"/>
      <p:bldP spid="33" grpId="0"/>
      <p:bldP spid="3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68226" y="608370"/>
            <a:ext cx="36118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99826" y="608370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9703" y="1183362"/>
            <a:ext cx="3909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解：设西陵峡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904336" y="1703406"/>
                <a:ext cx="2010542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4336" y="1703406"/>
                <a:ext cx="2010542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8" t="-47" r="24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027998" y="2503031"/>
                <a:ext cx="2920265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(40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998" y="2503031"/>
                <a:ext cx="2920265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7" t="-70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4013254" y="3193569"/>
            <a:ext cx="3511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38×2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3023" y="3723878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84277" y="4170030"/>
            <a:ext cx="3494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答：西陵峡长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69702" y="3083878"/>
            <a:ext cx="1080003" cy="126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云形标注 20"/>
          <p:cNvSpPr/>
          <p:nvPr/>
        </p:nvSpPr>
        <p:spPr>
          <a:xfrm>
            <a:off x="179512" y="2649648"/>
            <a:ext cx="2632762" cy="1100294"/>
          </a:xfrm>
          <a:prstGeom prst="cloudCallout">
            <a:avLst>
              <a:gd name="adj1" fmla="val 39396"/>
              <a:gd name="adj2" fmla="val 6704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还可以怎样解决？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35896" y="3462268"/>
            <a:ext cx="3595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西陵峡长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2" name="WordArt 9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59436" y="915566"/>
            <a:ext cx="2890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算术法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131841" y="1635646"/>
                <a:ext cx="2088232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(40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1" y="1635646"/>
                <a:ext cx="2088232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" t="-73" r="1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2901283" y="2821213"/>
            <a:ext cx="2350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01283" y="2257349"/>
            <a:ext cx="1728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38×2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2" grpId="0"/>
      <p:bldP spid="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54322" y="954511"/>
            <a:ext cx="5616624" cy="52322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找题中的等量关系，再列出方程。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19158" y="1498188"/>
                <a:ext cx="8624841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西安到兰州的铁路长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676km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，比兰州到乌鲁木齐铁路长的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少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180km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。兰州到乌鲁木齐的铁路长多少千米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58" y="1498188"/>
                <a:ext cx="8624841" cy="1145570"/>
              </a:xfrm>
              <a:prstGeom prst="rect">
                <a:avLst/>
              </a:prstGeom>
              <a:blipFill rotWithShape="1">
                <a:blip r:embed="rId1"/>
                <a:stretch>
                  <a:fillRect l="-4" t="-19" r="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2721249" y="3135426"/>
            <a:ext cx="1512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兰州到乌鲁木齐铁路长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14178" y="3624121"/>
            <a:ext cx="337018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05409" y="3452105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0970" y="343045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635005" y="344971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884366" y="3430458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457554" y="3461222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865266" y="3919592"/>
            <a:ext cx="1512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西安到兰州的铁路长：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523456" y="4243166"/>
            <a:ext cx="949835" cy="1885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左大括号 20"/>
          <p:cNvSpPr/>
          <p:nvPr/>
        </p:nvSpPr>
        <p:spPr>
          <a:xfrm rot="16200000">
            <a:off x="4813865" y="3961990"/>
            <a:ext cx="332144" cy="95523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26466" y="4547904"/>
            <a:ext cx="996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676km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33473" y="4071150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473291" y="3621734"/>
            <a:ext cx="0" cy="4431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73291" y="4051534"/>
            <a:ext cx="0" cy="172016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左大括号 31"/>
          <p:cNvSpPr/>
          <p:nvPr/>
        </p:nvSpPr>
        <p:spPr>
          <a:xfrm rot="16200000">
            <a:off x="5453416" y="3637375"/>
            <a:ext cx="188295" cy="18002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13188" y="3713657"/>
            <a:ext cx="1219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左大括号 33"/>
          <p:cNvSpPr/>
          <p:nvPr/>
        </p:nvSpPr>
        <p:spPr>
          <a:xfrm rot="16200000" flipH="1">
            <a:off x="6021465" y="1555686"/>
            <a:ext cx="346848" cy="33789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78479" y="2735316"/>
            <a:ext cx="867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998666" y="2603688"/>
            <a:ext cx="2111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3600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998666" y="3144027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画线段图：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257" y="478303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文本框 14"/>
          <p:cNvSpPr txBox="1">
            <a:spLocks noChangeArrowheads="1"/>
          </p:cNvSpPr>
          <p:nvPr/>
        </p:nvSpPr>
        <p:spPr bwMode="auto">
          <a:xfrm>
            <a:off x="519159" y="425599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/>
      <p:bldP spid="19" grpId="0"/>
      <p:bldP spid="21" grpId="0" animBg="1"/>
      <p:bldP spid="22" grpId="0"/>
      <p:bldP spid="32" grpId="0" animBg="1"/>
      <p:bldP spid="33" grpId="0"/>
      <p:bldP spid="34" grpId="0" animBg="1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4644008" y="720944"/>
            <a:ext cx="4106645" cy="1706790"/>
          </a:xfrm>
          <a:prstGeom prst="cloudCallout">
            <a:avLst>
              <a:gd name="adj1" fmla="val -16109"/>
              <a:gd name="adj2" fmla="val 5603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309466" y="1347615"/>
            <a:ext cx="3617876" cy="1539742"/>
          </a:xfrm>
          <a:prstGeom prst="cloudCallout">
            <a:avLst>
              <a:gd name="adj1" fmla="val 47178"/>
              <a:gd name="adj2" fmla="val 3867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2483768" y="3416088"/>
                <a:ext cx="4614478" cy="9951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兰州到乌鲁木齐铁路长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400" b="1" i="1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－</m:t>
                    </m:r>
                  </m:oMath>
                </a14:m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endParaRPr lang="en-US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＝西安到兰州的铁路长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3416088"/>
                <a:ext cx="4614478" cy="995144"/>
              </a:xfrm>
              <a:prstGeom prst="rect">
                <a:avLst/>
              </a:prstGeom>
              <a:blipFill rotWithShape="1">
                <a:blip r:embed="rId1"/>
                <a:stretch>
                  <a:fillRect l="-6" t="-43" r="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31700" y="1491630"/>
            <a:ext cx="31041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西安到兰州的铁路长与兰州到乌鲁木齐铁路长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有怎样的关系呢？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183072" y="860622"/>
                <a:ext cx="3390746" cy="13544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兰州到乌鲁木齐铁路长的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减去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180km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等于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西安到兰州的铁路长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072" y="860622"/>
                <a:ext cx="3390746" cy="1354410"/>
              </a:xfrm>
              <a:prstGeom prst="rect">
                <a:avLst/>
              </a:prstGeom>
              <a:blipFill rotWithShape="1">
                <a:blip r:embed="rId2"/>
                <a:stretch>
                  <a:fillRect l="-6" t="-15" r="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043608" y="720944"/>
            <a:ext cx="2102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等量关系：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017" y="2355726"/>
            <a:ext cx="1242651" cy="129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07" y="2229987"/>
            <a:ext cx="1262050" cy="131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3608" y="653956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5607" y="1177176"/>
            <a:ext cx="5774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兰州到乌鲁木齐铁路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040240" y="1697220"/>
                <a:ext cx="347597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676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240" y="1697220"/>
                <a:ext cx="347597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4" t="-70" r="1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163902" y="2496845"/>
                <a:ext cx="4490816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(676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180)÷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3902" y="2496845"/>
                <a:ext cx="4490816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7" t="-4" r="10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3149158" y="3187383"/>
            <a:ext cx="21983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856×3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8927" y="3717692"/>
            <a:ext cx="169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2568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109" y="4248001"/>
            <a:ext cx="6150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兰州到乌鲁木齐铁路长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2568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Application>WPS 演示</Application>
  <PresentationFormat>全屏显示(16:9)</PresentationFormat>
  <Paragraphs>255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Times New Roman</vt:lpstr>
      <vt:lpstr>华文新魏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225</cp:revision>
  <dcterms:created xsi:type="dcterms:W3CDTF">2018-09-11T05:46:00Z</dcterms:created>
  <dcterms:modified xsi:type="dcterms:W3CDTF">2023-08-29T01:01:29Z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3D4AAFFE6619447594231B129E4DB4FE_12</vt:lpwstr>
  </property>
</Properties>
</file>