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312" r:id="rId5"/>
    <p:sldId id="313" r:id="rId6"/>
    <p:sldId id="314" r:id="rId7"/>
    <p:sldId id="315" r:id="rId8"/>
    <p:sldId id="316" r:id="rId9"/>
    <p:sldId id="324" r:id="rId10"/>
    <p:sldId id="317" r:id="rId11"/>
    <p:sldId id="318" r:id="rId12"/>
    <p:sldId id="321" r:id="rId13"/>
    <p:sldId id="320" r:id="rId14"/>
  </p:sldIdLst>
  <p:sldSz cx="9144000" cy="5143500" type="screen16x9"/>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5" autoAdjust="0"/>
    <p:restoredTop sz="99852" autoAdjust="0"/>
  </p:normalViewPr>
  <p:slideViewPr>
    <p:cSldViewPr showGuides="1">
      <p:cViewPr varScale="1">
        <p:scale>
          <a:sx n="110" d="100"/>
          <a:sy n="110" d="100"/>
        </p:scale>
        <p:origin x="-96" y="-22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gs" Target="tags/tag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内页">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6" y="3305176"/>
            <a:ext cx="7772221" cy="1021556"/>
          </a:xfrm>
          <a:prstGeom prst="rect">
            <a:avLst/>
          </a:prstGeo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806" y="2180035"/>
            <a:ext cx="7772221"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60" y="1200151"/>
            <a:ext cx="405698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8562" y="1200151"/>
            <a:ext cx="4058178"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61" y="1151335"/>
            <a:ext cx="404031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61" y="1631156"/>
            <a:ext cx="404031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236" y="1151335"/>
            <a:ext cx="4041507"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236" y="1631156"/>
            <a:ext cx="4041507"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8" name="页脚占位符 7"/>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9" name="灯片编号占位符 8"/>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4" name="页脚占位符 3"/>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5" name="灯片编号占位符 4"/>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3" name="页脚占位符 2"/>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4" name="灯片编号占位符 3"/>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787"/>
            <a:ext cx="3007910" cy="871538"/>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4724" y="204789"/>
            <a:ext cx="5112019"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60" y="1076327"/>
            <a:ext cx="3007910"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0451"/>
            <a:ext cx="5487114" cy="425054"/>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124" y="459581"/>
            <a:ext cx="548711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124" y="4025504"/>
            <a:ext cx="5487114"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2" y="205979"/>
            <a:ext cx="8229481"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2" y="1200151"/>
            <a:ext cx="8229481"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6" y="205980"/>
            <a:ext cx="2056477"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1" y="205980"/>
            <a:ext cx="6058689"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7264"/>
            <a:ext cx="2133878" cy="273844"/>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09" y="4767264"/>
            <a:ext cx="2894787" cy="273844"/>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7264"/>
            <a:ext cx="2133878" cy="273844"/>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image" Target="../media/image4.png"/><Relationship Id="rId16" Type="http://schemas.openxmlformats.org/officeDocument/2006/relationships/slide" Target="../slides/slide1.xml"/><Relationship Id="rId15" Type="http://schemas.openxmlformats.org/officeDocument/2006/relationships/image" Target="../media/image3.png"/><Relationship Id="rId14" Type="http://schemas.openxmlformats.org/officeDocument/2006/relationships/image" Target="../media/image2.png"/><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9" Type="http://schemas.openxmlformats.org/officeDocument/2006/relationships/theme" Target="../theme/theme2.xml"/><Relationship Id="rId28" Type="http://schemas.openxmlformats.org/officeDocument/2006/relationships/image" Target="../media/image2.png"/><Relationship Id="rId27" Type="http://schemas.openxmlformats.org/officeDocument/2006/relationships/image" Target="../media/image3.png"/><Relationship Id="rId26" Type="http://schemas.openxmlformats.org/officeDocument/2006/relationships/image" Target="../media/image1.png"/><Relationship Id="rId25" Type="http://schemas.openxmlformats.org/officeDocument/2006/relationships/slideLayout" Target="../slideLayouts/slideLayout37.xml"/><Relationship Id="rId24" Type="http://schemas.openxmlformats.org/officeDocument/2006/relationships/slideLayout" Target="../slideLayouts/slideLayout36.xml"/><Relationship Id="rId23" Type="http://schemas.openxmlformats.org/officeDocument/2006/relationships/slideLayout" Target="../slideLayouts/slideLayout35.xml"/><Relationship Id="rId22" Type="http://schemas.openxmlformats.org/officeDocument/2006/relationships/slideLayout" Target="../slideLayouts/slideLayout34.xml"/><Relationship Id="rId21" Type="http://schemas.openxmlformats.org/officeDocument/2006/relationships/slideLayout" Target="../slideLayouts/slideLayout33.xml"/><Relationship Id="rId20" Type="http://schemas.openxmlformats.org/officeDocument/2006/relationships/slideLayout" Target="../slideLayouts/slideLayout32.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
        <p:nvSpPr>
          <p:cNvPr id="14" name="矩形 13"/>
          <p:cNvSpPr/>
          <p:nvPr userDrawn="1"/>
        </p:nvSpPr>
        <p:spPr>
          <a:xfrm flipH="1">
            <a:off x="0" y="123478"/>
            <a:ext cx="2411760" cy="216000"/>
          </a:xfrm>
          <a:prstGeom prst="rect">
            <a:avLst/>
          </a:prstGeom>
          <a:gradFill flip="none" rotWithShape="1">
            <a:gsLst>
              <a:gs pos="40000">
                <a:srgbClr val="63D6FF"/>
              </a:gs>
              <a:gs pos="97000">
                <a:schemeClr val="bg1">
                  <a:alpha val="0"/>
                </a:schemeClr>
              </a:gs>
              <a:gs pos="70000">
                <a:srgbClr val="96E4FF">
                  <a:alpha val="7568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16" name="TextBox 15"/>
          <p:cNvSpPr txBox="1"/>
          <p:nvPr userDrawn="1"/>
        </p:nvSpPr>
        <p:spPr>
          <a:xfrm>
            <a:off x="179512" y="92978"/>
            <a:ext cx="2088232" cy="276999"/>
          </a:xfrm>
          <a:prstGeom prst="rect">
            <a:avLst/>
          </a:prstGeom>
          <a:noFill/>
        </p:spPr>
        <p:txBody>
          <a:bodyPr wrap="square" rtlCol="0">
            <a:spAutoFit/>
          </a:bodyPr>
          <a:lstStyle/>
          <a:p>
            <a:r>
              <a:rPr lang="zh-CN" altLang="zh-CN" sz="1200" dirty="0">
                <a:latin typeface="黑体" panose="02010609060101010101" pitchFamily="49" charset="-122"/>
                <a:ea typeface="黑体" panose="02010609060101010101" pitchFamily="49" charset="-122"/>
              </a:rPr>
              <a:t>图形变化和确定位置</a:t>
            </a:r>
            <a:endParaRPr lang="zh-CN" altLang="zh-CN" sz="1200" dirty="0">
              <a:latin typeface="黑体" panose="02010609060101010101" pitchFamily="49" charset="-122"/>
              <a:ea typeface="黑体" panose="02010609060101010101" pitchFamily="49" charset="-122"/>
            </a:endParaRPr>
          </a:p>
        </p:txBody>
      </p:sp>
      <p:grpSp>
        <p:nvGrpSpPr>
          <p:cNvPr id="17" name="组合 16"/>
          <p:cNvGrpSpPr/>
          <p:nvPr userDrawn="1"/>
        </p:nvGrpSpPr>
        <p:grpSpPr>
          <a:xfrm>
            <a:off x="8038958" y="4772781"/>
            <a:ext cx="1105042" cy="370719"/>
            <a:chOff x="7643422" y="4681236"/>
            <a:chExt cx="1105042" cy="370719"/>
          </a:xfrm>
        </p:grpSpPr>
        <p:pic>
          <p:nvPicPr>
            <p:cNvPr id="18" name="图片 17">
              <a:hlinkClick r:id="rId16" action="ppaction://hlinksldjump"/>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643422" y="4713389"/>
              <a:ext cx="1105042" cy="338566"/>
            </a:xfrm>
            <a:prstGeom prst="rect">
              <a:avLst/>
            </a:prstGeom>
          </p:spPr>
        </p:pic>
        <p:sp>
          <p:nvSpPr>
            <p:cNvPr id="19" name="文本框 26">
              <a:hlinkClick r:id="rId16" action="ppaction://hlinksldjump"/>
            </p:cNvPr>
            <p:cNvSpPr txBox="1"/>
            <p:nvPr/>
          </p:nvSpPr>
          <p:spPr>
            <a:xfrm>
              <a:off x="7763282" y="4681236"/>
              <a:ext cx="646331" cy="369332"/>
            </a:xfrm>
            <a:prstGeom prst="rect">
              <a:avLst/>
            </a:prstGeom>
            <a:noFill/>
          </p:spPr>
          <p:txBody>
            <a:bodyPr wrap="none" rtlCol="0">
              <a:spAutoFit/>
            </a:bodyPr>
            <a:lstStyle/>
            <a:p>
              <a:r>
                <a:rPr kumimoji="1" lang="zh-CN" altLang="en-US" sz="1800" dirty="0">
                  <a:latin typeface="黑体" panose="02010609060101010101" pitchFamily="49" charset="-122"/>
                  <a:ea typeface="黑体" panose="02010609060101010101" pitchFamily="49" charset="-122"/>
                </a:rPr>
                <a:t>返回</a:t>
              </a:r>
              <a:endParaRPr kumimoji="1" lang="zh-CN" altLang="en-US" sz="1800" dirty="0">
                <a:latin typeface="黑体" panose="02010609060101010101" pitchFamily="49" charset="-122"/>
                <a:ea typeface="黑体" panose="02010609060101010101" pitchFamily="49"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6"/>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pic>
        <p:nvPicPr>
          <p:cNvPr id="4" name="图片 3"/>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0" y="4731990"/>
            <a:ext cx="9144000" cy="411507"/>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image" Target="../media/image6.png"/><Relationship Id="rId5" Type="http://schemas.openxmlformats.org/officeDocument/2006/relationships/slide" Target="slide7.xml"/><Relationship Id="rId4" Type="http://schemas.openxmlformats.org/officeDocument/2006/relationships/slide" Target="slide1.xml"/><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image" Target="../media/image5.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0"/>
            <a:ext cx="3491880" cy="424168"/>
            <a:chOff x="0" y="0"/>
            <a:chExt cx="3491880" cy="424168"/>
          </a:xfrm>
        </p:grpSpPr>
        <p:sp>
          <p:nvSpPr>
            <p:cNvPr id="4" name="矩形 3"/>
            <p:cNvSpPr/>
            <p:nvPr/>
          </p:nvSpPr>
          <p:spPr>
            <a:xfrm>
              <a:off x="0" y="0"/>
              <a:ext cx="3491880" cy="424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flipH="1">
              <a:off x="0" y="66537"/>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p:cNvGrpSpPr/>
            <p:nvPr/>
          </p:nvGrpSpPr>
          <p:grpSpPr>
            <a:xfrm>
              <a:off x="0" y="51470"/>
              <a:ext cx="3275856" cy="276999"/>
              <a:chOff x="0" y="51470"/>
              <a:chExt cx="3275856" cy="276999"/>
            </a:xfrm>
          </p:grpSpPr>
          <p:sp>
            <p:nvSpPr>
              <p:cNvPr id="7" name="文本框 22"/>
              <p:cNvSpPr txBox="1"/>
              <p:nvPr/>
            </p:nvSpPr>
            <p:spPr>
              <a:xfrm>
                <a:off x="179512" y="51470"/>
                <a:ext cx="2339102"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西</a:t>
                </a:r>
                <a:r>
                  <a:rPr kumimoji="1" lang="zh-CN" altLang="en-US" sz="1200" dirty="0" smtClean="0">
                    <a:latin typeface="黑体" panose="02010609060101010101" pitchFamily="49" charset="-122"/>
                    <a:ea typeface="黑体" panose="02010609060101010101" pitchFamily="49" charset="-122"/>
                  </a:rPr>
                  <a:t>师大版  </a:t>
                </a:r>
                <a:r>
                  <a:rPr kumimoji="1" lang="zh-CN" altLang="en-US" sz="1200" dirty="0">
                    <a:latin typeface="黑体" panose="02010609060101010101" pitchFamily="49" charset="-122"/>
                    <a:ea typeface="黑体" panose="02010609060101010101" pitchFamily="49" charset="-122"/>
                  </a:rPr>
                  <a:t>数学  六年级  上册</a:t>
                </a:r>
                <a:endParaRPr kumimoji="1" lang="zh-CN" altLang="en-US" sz="1200" dirty="0">
                  <a:latin typeface="黑体" panose="02010609060101010101" pitchFamily="49" charset="-122"/>
                  <a:ea typeface="黑体" panose="02010609060101010101" pitchFamily="49" charset="-122"/>
                </a:endParaRPr>
              </a:p>
            </p:txBody>
          </p:sp>
          <p:cxnSp>
            <p:nvCxnSpPr>
              <p:cNvPr id="8" name="直线连接符 4"/>
              <p:cNvCxnSpPr/>
              <p:nvPr/>
            </p:nvCxnSpPr>
            <p:spPr>
              <a:xfrm>
                <a:off x="0" y="318537"/>
                <a:ext cx="3275856" cy="0"/>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grpSp>
      </p:grpSp>
      <p:sp>
        <p:nvSpPr>
          <p:cNvPr id="9" name="单圆角矩形 8"/>
          <p:cNvSpPr/>
          <p:nvPr/>
        </p:nvSpPr>
        <p:spPr>
          <a:xfrm>
            <a:off x="5004488" y="3719576"/>
            <a:ext cx="1799760" cy="432048"/>
          </a:xfrm>
          <a:prstGeom prst="round1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单圆角矩形 10"/>
          <p:cNvSpPr/>
          <p:nvPr/>
        </p:nvSpPr>
        <p:spPr>
          <a:xfrm>
            <a:off x="2187729" y="3719576"/>
            <a:ext cx="1799760" cy="432048"/>
          </a:xfrm>
          <a:prstGeom prst="round1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单圆角矩形 11"/>
          <p:cNvSpPr/>
          <p:nvPr/>
        </p:nvSpPr>
        <p:spPr>
          <a:xfrm>
            <a:off x="5004488" y="2880831"/>
            <a:ext cx="1799760" cy="432048"/>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单圆角矩形 12"/>
          <p:cNvSpPr/>
          <p:nvPr/>
        </p:nvSpPr>
        <p:spPr>
          <a:xfrm>
            <a:off x="2195736" y="2880831"/>
            <a:ext cx="1799760" cy="432048"/>
          </a:xfrm>
          <a:prstGeom prst="round1Rect">
            <a:avLst/>
          </a:prstGeom>
          <a:solidFill>
            <a:srgbClr val="ACB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771606" y="1474875"/>
            <a:ext cx="8315540" cy="992579"/>
          </a:xfrm>
          <a:prstGeom prst="rect">
            <a:avLst/>
          </a:prstGeom>
          <a:noFill/>
          <a:effectLst>
            <a:softEdge rad="0"/>
          </a:effectLst>
        </p:spPr>
        <p:txBody>
          <a:bodyPr wrap="square" lIns="68580" tIns="34290" rIns="68580" bIns="34290" rtlCol="0">
            <a:spAutoFit/>
          </a:bodyPr>
          <a:lstStyle/>
          <a:p>
            <a:r>
              <a:rPr lang="zh-CN" altLang="zh-CN" sz="6000" b="1" dirty="0"/>
              <a:t>图形变化和确定位置</a:t>
            </a:r>
            <a:endParaRPr lang="zh-CN" altLang="zh-CN" sz="6000" b="1" dirty="0"/>
          </a:p>
        </p:txBody>
      </p:sp>
      <p:pic>
        <p:nvPicPr>
          <p:cNvPr id="15" name="图片 5"/>
          <p:cNvPicPr>
            <a:picLocks noChangeAspect="1"/>
          </p:cNvPicPr>
          <p:nvPr/>
        </p:nvPicPr>
        <p:blipFill rotWithShape="1">
          <a:blip r:embed="rId1" cstate="print"/>
          <a:srcRect l="35500" r="32250" b="80044"/>
          <a:stretch>
            <a:fillRect/>
          </a:stretch>
        </p:blipFill>
        <p:spPr bwMode="auto">
          <a:xfrm flipH="1">
            <a:off x="1613654" y="4457278"/>
            <a:ext cx="321771" cy="287729"/>
          </a:xfrm>
          <a:prstGeom prst="rect">
            <a:avLst/>
          </a:prstGeom>
          <a:noFill/>
          <a:ln w="9525">
            <a:noFill/>
            <a:miter lim="800000"/>
            <a:headEnd/>
            <a:tailEnd/>
          </a:ln>
        </p:spPr>
      </p:pic>
      <p:sp>
        <p:nvSpPr>
          <p:cNvPr id="16" name="圆角矩形 15">
            <a:hlinkClick r:id="rId2" action="ppaction://hlinksldjump"/>
          </p:cNvPr>
          <p:cNvSpPr/>
          <p:nvPr/>
        </p:nvSpPr>
        <p:spPr>
          <a:xfrm>
            <a:off x="2218057" y="2807631"/>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宋体" panose="02010600030101010101" pitchFamily="2" charset="-122"/>
                <a:ea typeface="宋体" panose="02010600030101010101" pitchFamily="2" charset="-122"/>
              </a:rPr>
              <a:t>复习导入</a:t>
            </a:r>
            <a:endParaRPr lang="zh-CN" altLang="en-US" sz="2800" b="1" dirty="0">
              <a:latin typeface="宋体" panose="02010600030101010101" pitchFamily="2" charset="-122"/>
              <a:ea typeface="宋体" panose="02010600030101010101" pitchFamily="2" charset="-122"/>
            </a:endParaRPr>
          </a:p>
        </p:txBody>
      </p:sp>
      <p:sp>
        <p:nvSpPr>
          <p:cNvPr id="17" name="圆角矩形 16">
            <a:hlinkClick r:id="rId3" action="ppaction://hlinksldjump"/>
          </p:cNvPr>
          <p:cNvSpPr/>
          <p:nvPr/>
        </p:nvSpPr>
        <p:spPr>
          <a:xfrm>
            <a:off x="5065053" y="2787774"/>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知识梳理</a:t>
            </a:r>
            <a:endParaRPr lang="zh-CN" altLang="en-US" sz="2800" b="1" dirty="0">
              <a:latin typeface="+mj-ea"/>
              <a:ea typeface="+mj-ea"/>
            </a:endParaRPr>
          </a:p>
        </p:txBody>
      </p:sp>
      <p:sp>
        <p:nvSpPr>
          <p:cNvPr id="19" name="圆角矩形 18">
            <a:hlinkClick r:id="rId4" action="ppaction://hlinksldjump"/>
          </p:cNvPr>
          <p:cNvSpPr/>
          <p:nvPr/>
        </p:nvSpPr>
        <p:spPr>
          <a:xfrm>
            <a:off x="5073757" y="364905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课后作业</a:t>
            </a:r>
            <a:endParaRPr lang="zh-CN" altLang="en-US" sz="2800" b="1" dirty="0">
              <a:latin typeface="+mj-ea"/>
              <a:ea typeface="+mj-ea"/>
            </a:endParaRPr>
          </a:p>
        </p:txBody>
      </p:sp>
      <p:sp>
        <p:nvSpPr>
          <p:cNvPr id="20" name="矩形 19"/>
          <p:cNvSpPr/>
          <p:nvPr/>
        </p:nvSpPr>
        <p:spPr>
          <a:xfrm>
            <a:off x="912693" y="519703"/>
            <a:ext cx="1682192" cy="684803"/>
          </a:xfrm>
          <a:prstGeom prst="rect">
            <a:avLst/>
          </a:prstGeom>
        </p:spPr>
        <p:txBody>
          <a:bodyPr wrap="none" lIns="68580" tIns="34290" rIns="68580" bIns="34290">
            <a:spAutoFit/>
          </a:bodyPr>
          <a:lstStyle/>
          <a:p>
            <a:r>
              <a:rPr lang="zh-CN" altLang="en-US" sz="4000" b="1" dirty="0">
                <a:solidFill>
                  <a:srgbClr val="0050AA"/>
                </a:solidFill>
                <a:latin typeface="+mj-ea"/>
                <a:ea typeface="+mj-ea"/>
              </a:rPr>
              <a:t>总复习</a:t>
            </a:r>
            <a:endParaRPr lang="zh-CN" altLang="en-US" sz="4000" b="1" dirty="0">
              <a:solidFill>
                <a:srgbClr val="0050AA"/>
              </a:solidFill>
              <a:latin typeface="+mj-ea"/>
              <a:ea typeface="+mj-ea"/>
            </a:endParaRPr>
          </a:p>
        </p:txBody>
      </p:sp>
      <p:sp>
        <p:nvSpPr>
          <p:cNvPr id="21" name="圆角矩形 20">
            <a:hlinkClick r:id="rId5" action="ppaction://hlinksldjump"/>
          </p:cNvPr>
          <p:cNvSpPr/>
          <p:nvPr/>
        </p:nvSpPr>
        <p:spPr>
          <a:xfrm>
            <a:off x="2295965" y="3657862"/>
            <a:ext cx="1674584" cy="578882"/>
          </a:xfrm>
          <a:prstGeom prst="roundRect">
            <a:avLst/>
          </a:prstGeom>
          <a:noFill/>
          <a:ln>
            <a:noFill/>
          </a:ln>
          <a:effectLst>
            <a:glow rad="139700">
              <a:schemeClr val="accent1">
                <a:satMod val="175000"/>
                <a:alpha val="40000"/>
              </a:schemeClr>
            </a:glow>
          </a:effectLst>
        </p:spPr>
        <p:txBody>
          <a:bodyPr wrap="none">
            <a:spAutoFit/>
          </a:bodyPr>
          <a:lstStyle/>
          <a:p>
            <a:r>
              <a:rPr lang="zh-CN" altLang="en-US" sz="2800" b="1" dirty="0">
                <a:latin typeface="+mj-ea"/>
                <a:ea typeface="+mj-ea"/>
              </a:rPr>
              <a:t>巩固练习</a:t>
            </a:r>
            <a:endParaRPr lang="zh-CN" altLang="en-US" sz="2800" b="1" dirty="0">
              <a:latin typeface="+mj-ea"/>
              <a:ea typeface="+mj-ea"/>
            </a:endParaRPr>
          </a:p>
        </p:txBody>
      </p:sp>
      <p:pic>
        <p:nvPicPr>
          <p:cNvPr id="22" name="图片 5"/>
          <p:cNvPicPr>
            <a:picLocks noChangeAspect="1"/>
          </p:cNvPicPr>
          <p:nvPr/>
        </p:nvPicPr>
        <p:blipFill rotWithShape="1">
          <a:blip r:embed="rId1" cstate="print"/>
          <a:srcRect l="35500" r="32250" b="80044"/>
          <a:stretch>
            <a:fillRect/>
          </a:stretch>
        </p:blipFill>
        <p:spPr bwMode="auto">
          <a:xfrm>
            <a:off x="6780547" y="4413687"/>
            <a:ext cx="321771" cy="287729"/>
          </a:xfrm>
          <a:prstGeom prst="rect">
            <a:avLst/>
          </a:prstGeom>
          <a:noFill/>
          <a:ln w="9525">
            <a:noFill/>
            <a:miter lim="800000"/>
            <a:headEnd/>
            <a:tailEnd/>
          </a:ln>
          <a:effectLst/>
        </p:spPr>
      </p:pic>
      <p:grpSp>
        <p:nvGrpSpPr>
          <p:cNvPr id="23" name="组合 22"/>
          <p:cNvGrpSpPr/>
          <p:nvPr/>
        </p:nvGrpSpPr>
        <p:grpSpPr>
          <a:xfrm>
            <a:off x="231783" y="526526"/>
            <a:ext cx="654821" cy="677000"/>
            <a:chOff x="1306635" y="1411417"/>
            <a:chExt cx="654821" cy="677000"/>
          </a:xfrm>
        </p:grpSpPr>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411417"/>
              <a:ext cx="410690" cy="630942"/>
            </a:xfrm>
            <a:prstGeom prst="rect">
              <a:avLst/>
            </a:prstGeom>
            <a:noFill/>
          </p:spPr>
          <p:txBody>
            <a:bodyPr wrap="none" rtlCol="0">
              <a:spAutoFit/>
            </a:bodyPr>
            <a:lstStyle/>
            <a:p>
              <a:r>
                <a:rPr kumimoji="1" lang="en-US" altLang="zh-CN" sz="3500" b="1" dirty="0">
                  <a:solidFill>
                    <a:srgbClr val="0050AA"/>
                  </a:solidFill>
                  <a:latin typeface="+mj-ea"/>
                  <a:ea typeface="+mj-ea"/>
                </a:rPr>
                <a:t>9</a:t>
              </a:r>
              <a:endParaRPr kumimoji="1" lang="zh-CN" altLang="en-US" sz="3500" b="1" dirty="0">
                <a:solidFill>
                  <a:srgbClr val="0050AA"/>
                </a:solidFill>
                <a:latin typeface="+mj-ea"/>
                <a:ea typeface="+mj-ea"/>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Line 3"/>
          <p:cNvSpPr>
            <a:spLocks noChangeShapeType="1"/>
          </p:cNvSpPr>
          <p:nvPr/>
        </p:nvSpPr>
        <p:spPr bwMode="auto">
          <a:xfrm>
            <a:off x="900113" y="2718197"/>
            <a:ext cx="3429000" cy="0"/>
          </a:xfrm>
          <a:prstGeom prst="line">
            <a:avLst/>
          </a:prstGeom>
          <a:noFill/>
          <a:ln w="50800">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b="1"/>
          </a:p>
        </p:txBody>
      </p:sp>
      <p:sp>
        <p:nvSpPr>
          <p:cNvPr id="46083" name="Line 4"/>
          <p:cNvSpPr>
            <a:spLocks noChangeShapeType="1"/>
          </p:cNvSpPr>
          <p:nvPr/>
        </p:nvSpPr>
        <p:spPr bwMode="auto">
          <a:xfrm flipV="1">
            <a:off x="2512920" y="919699"/>
            <a:ext cx="0" cy="3028950"/>
          </a:xfrm>
          <a:prstGeom prst="line">
            <a:avLst/>
          </a:prstGeom>
          <a:noFill/>
          <a:ln w="50800">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b="1"/>
          </a:p>
        </p:txBody>
      </p:sp>
      <p:sp>
        <p:nvSpPr>
          <p:cNvPr id="46084" name="Text Box 5"/>
          <p:cNvSpPr txBox="1">
            <a:spLocks noChangeArrowheads="1"/>
          </p:cNvSpPr>
          <p:nvPr/>
        </p:nvSpPr>
        <p:spPr bwMode="auto">
          <a:xfrm>
            <a:off x="4163465" y="2533650"/>
            <a:ext cx="4940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FF0000"/>
                </a:solidFill>
                <a:latin typeface="楷体" panose="02010609060101010101" pitchFamily="49" charset="-122"/>
                <a:ea typeface="楷体" panose="02010609060101010101" pitchFamily="49" charset="-122"/>
              </a:rPr>
              <a:t>东</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46085" name="Text Box 6"/>
          <p:cNvSpPr txBox="1">
            <a:spLocks noChangeArrowheads="1"/>
          </p:cNvSpPr>
          <p:nvPr/>
        </p:nvSpPr>
        <p:spPr bwMode="auto">
          <a:xfrm>
            <a:off x="2406103" y="832247"/>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rgbClr val="FF0000"/>
                </a:solidFill>
                <a:latin typeface="楷体" panose="02010609060101010101" pitchFamily="49" charset="-122"/>
                <a:ea typeface="楷体" panose="02010609060101010101" pitchFamily="49" charset="-122"/>
              </a:rPr>
              <a:t>北</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46086" name="Line 7"/>
          <p:cNvSpPr>
            <a:spLocks noChangeShapeType="1"/>
          </p:cNvSpPr>
          <p:nvPr/>
        </p:nvSpPr>
        <p:spPr bwMode="auto">
          <a:xfrm flipV="1">
            <a:off x="2500313" y="1860947"/>
            <a:ext cx="1143000" cy="857250"/>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46087" name="Text Box 8"/>
          <p:cNvSpPr txBox="1">
            <a:spLocks noChangeArrowheads="1"/>
          </p:cNvSpPr>
          <p:nvPr/>
        </p:nvSpPr>
        <p:spPr bwMode="auto">
          <a:xfrm>
            <a:off x="3199853" y="1422797"/>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rgbClr val="0000FF"/>
                </a:solidFill>
                <a:latin typeface="楷体" panose="02010609060101010101" pitchFamily="49" charset="-122"/>
                <a:ea typeface="楷体" panose="02010609060101010101" pitchFamily="49" charset="-122"/>
              </a:rPr>
              <a:t>办公楼</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6088" name="Text Box 9"/>
          <p:cNvSpPr txBox="1">
            <a:spLocks noChangeArrowheads="1"/>
          </p:cNvSpPr>
          <p:nvPr/>
        </p:nvSpPr>
        <p:spPr bwMode="auto">
          <a:xfrm>
            <a:off x="3170238" y="2291954"/>
            <a:ext cx="5950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latin typeface="楷体" panose="02010609060101010101" pitchFamily="49" charset="-122"/>
                <a:ea typeface="楷体" panose="02010609060101010101" pitchFamily="49" charset="-122"/>
              </a:rPr>
              <a:t>45</a:t>
            </a:r>
            <a:r>
              <a:rPr lang="en-US" altLang="zh-CN" sz="2400" b="1" baseline="30000" dirty="0">
                <a:latin typeface="楷体" panose="02010609060101010101" pitchFamily="49" charset="-122"/>
                <a:ea typeface="楷体" panose="02010609060101010101" pitchFamily="49" charset="-122"/>
              </a:rPr>
              <a:t>0</a:t>
            </a:r>
            <a:endParaRPr lang="en-US" altLang="zh-CN" sz="2400" b="1" baseline="30000" dirty="0">
              <a:latin typeface="楷体" panose="02010609060101010101" pitchFamily="49" charset="-122"/>
              <a:ea typeface="楷体" panose="02010609060101010101" pitchFamily="49" charset="-122"/>
            </a:endParaRPr>
          </a:p>
        </p:txBody>
      </p:sp>
      <p:sp>
        <p:nvSpPr>
          <p:cNvPr id="46090" name="Line 11"/>
          <p:cNvSpPr>
            <a:spLocks noChangeShapeType="1"/>
          </p:cNvSpPr>
          <p:nvPr/>
        </p:nvSpPr>
        <p:spPr bwMode="auto">
          <a:xfrm flipH="1" flipV="1">
            <a:off x="1814513" y="2203847"/>
            <a:ext cx="685800" cy="514350"/>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46091" name="Text Box 12"/>
          <p:cNvSpPr txBox="1">
            <a:spLocks noChangeArrowheads="1"/>
          </p:cNvSpPr>
          <p:nvPr/>
        </p:nvSpPr>
        <p:spPr bwMode="auto">
          <a:xfrm>
            <a:off x="882103" y="1803798"/>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0000FF"/>
                </a:solidFill>
                <a:latin typeface="楷体" panose="02010609060101010101" pitchFamily="49" charset="-122"/>
                <a:ea typeface="楷体" panose="02010609060101010101" pitchFamily="49" charset="-122"/>
              </a:rPr>
              <a:t>运动场</a:t>
            </a:r>
            <a:endParaRPr lang="zh-CN" altLang="en-US" sz="2400" b="1">
              <a:solidFill>
                <a:srgbClr val="0000FF"/>
              </a:solidFill>
              <a:latin typeface="楷体" panose="02010609060101010101" pitchFamily="49" charset="-122"/>
              <a:ea typeface="楷体" panose="02010609060101010101" pitchFamily="49" charset="-122"/>
            </a:endParaRPr>
          </a:p>
        </p:txBody>
      </p:sp>
      <p:sp>
        <p:nvSpPr>
          <p:cNvPr id="46092" name="Rectangle 13"/>
          <p:cNvSpPr>
            <a:spLocks noChangeArrowheads="1"/>
          </p:cNvSpPr>
          <p:nvPr/>
        </p:nvSpPr>
        <p:spPr bwMode="auto">
          <a:xfrm>
            <a:off x="1585913" y="2375297"/>
            <a:ext cx="5950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latin typeface="楷体" panose="02010609060101010101" pitchFamily="49" charset="-122"/>
                <a:ea typeface="楷体" panose="02010609060101010101" pitchFamily="49" charset="-122"/>
              </a:rPr>
              <a:t>45</a:t>
            </a:r>
            <a:r>
              <a:rPr lang="en-US" altLang="zh-CN" sz="2400" b="1" baseline="30000" dirty="0">
                <a:latin typeface="楷体" panose="02010609060101010101" pitchFamily="49" charset="-122"/>
                <a:ea typeface="楷体" panose="02010609060101010101" pitchFamily="49" charset="-122"/>
              </a:rPr>
              <a:t>0</a:t>
            </a:r>
            <a:endParaRPr lang="en-US" altLang="zh-CN" sz="2400" b="1" baseline="30000" dirty="0">
              <a:latin typeface="楷体" panose="02010609060101010101" pitchFamily="49" charset="-122"/>
              <a:ea typeface="楷体" panose="02010609060101010101" pitchFamily="49" charset="-122"/>
            </a:endParaRPr>
          </a:p>
        </p:txBody>
      </p:sp>
      <p:sp>
        <p:nvSpPr>
          <p:cNvPr id="46094" name="Text Box 15"/>
          <p:cNvSpPr txBox="1">
            <a:spLocks noChangeArrowheads="1"/>
          </p:cNvSpPr>
          <p:nvPr/>
        </p:nvSpPr>
        <p:spPr bwMode="auto">
          <a:xfrm>
            <a:off x="915211" y="2691607"/>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rgbClr val="0000FF"/>
                </a:solidFill>
                <a:latin typeface="楷体" panose="02010609060101010101" pitchFamily="49" charset="-122"/>
                <a:ea typeface="楷体" panose="02010609060101010101" pitchFamily="49" charset="-122"/>
              </a:rPr>
              <a:t>阅览室</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6095" name="Oval 16"/>
          <p:cNvSpPr>
            <a:spLocks noChangeArrowheads="1"/>
          </p:cNvSpPr>
          <p:nvPr/>
        </p:nvSpPr>
        <p:spPr bwMode="auto">
          <a:xfrm>
            <a:off x="1141320" y="2634199"/>
            <a:ext cx="152400" cy="11430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14:hiddenLine>
            </a:ext>
          </a:extLst>
        </p:spPr>
        <p:txBody>
          <a:bodyPr wrap="none" anchor="ctr"/>
          <a:lstStyle/>
          <a:p>
            <a:endParaRPr lang="zh-CN" altLang="en-US" b="1"/>
          </a:p>
        </p:txBody>
      </p:sp>
      <p:sp>
        <p:nvSpPr>
          <p:cNvPr id="46096" name="AutoShape 17"/>
          <p:cNvSpPr>
            <a:spLocks noChangeArrowheads="1"/>
          </p:cNvSpPr>
          <p:nvPr/>
        </p:nvSpPr>
        <p:spPr bwMode="auto">
          <a:xfrm>
            <a:off x="1925638" y="2108315"/>
            <a:ext cx="1219200" cy="544115"/>
          </a:xfrm>
          <a:prstGeom prst="wedgeRoundRectCallout">
            <a:avLst>
              <a:gd name="adj1" fmla="val -98699"/>
              <a:gd name="adj2" fmla="val -130667"/>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FF"/>
                </a:solidFill>
                <a:miter lim="800000"/>
                <a:headEnd/>
                <a:tailEnd/>
              </a14:hiddenLine>
            </a:ext>
          </a:extLst>
        </p:spPr>
        <p:txBody>
          <a:bodyPr/>
          <a:lstStyle/>
          <a:p>
            <a:pPr algn="ctr"/>
            <a:r>
              <a:rPr lang="zh-CN" altLang="en-US" sz="2400" b="1" dirty="0">
                <a:solidFill>
                  <a:srgbClr val="0000FF"/>
                </a:solidFill>
                <a:latin typeface="楷体" panose="02010609060101010101" pitchFamily="49" charset="-122"/>
                <a:ea typeface="楷体" panose="02010609060101010101" pitchFamily="49" charset="-122"/>
              </a:rPr>
              <a:t>教室</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6097" name="Oval 18"/>
          <p:cNvSpPr>
            <a:spLocks noChangeArrowheads="1"/>
          </p:cNvSpPr>
          <p:nvPr/>
        </p:nvSpPr>
        <p:spPr bwMode="auto">
          <a:xfrm>
            <a:off x="2424113" y="3289697"/>
            <a:ext cx="152400" cy="11430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14:hiddenLine>
            </a:ext>
          </a:extLst>
        </p:spPr>
        <p:txBody>
          <a:bodyPr wrap="none" anchor="ctr"/>
          <a:lstStyle/>
          <a:p>
            <a:endParaRPr lang="zh-CN" altLang="en-US" b="1"/>
          </a:p>
        </p:txBody>
      </p:sp>
      <p:sp>
        <p:nvSpPr>
          <p:cNvPr id="46098" name="Text Box 19"/>
          <p:cNvSpPr txBox="1">
            <a:spLocks noChangeArrowheads="1"/>
          </p:cNvSpPr>
          <p:nvPr/>
        </p:nvSpPr>
        <p:spPr bwMode="auto">
          <a:xfrm>
            <a:off x="2357579" y="3088838"/>
            <a:ext cx="803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rgbClr val="0000FF"/>
                </a:solidFill>
                <a:latin typeface="楷体" panose="02010609060101010101" pitchFamily="49" charset="-122"/>
                <a:ea typeface="楷体" panose="02010609060101010101" pitchFamily="49" charset="-122"/>
              </a:rPr>
              <a:t>食堂</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6099" name="Text Box 20"/>
          <p:cNvSpPr txBox="1">
            <a:spLocks noChangeArrowheads="1"/>
          </p:cNvSpPr>
          <p:nvPr/>
        </p:nvSpPr>
        <p:spPr bwMode="auto">
          <a:xfrm>
            <a:off x="1146176" y="4171951"/>
            <a:ext cx="2654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latin typeface="楷体" panose="02010609060101010101" pitchFamily="49" charset="-122"/>
                <a:ea typeface="楷体" panose="02010609060101010101" pitchFamily="49" charset="-122"/>
              </a:rPr>
              <a:t>比例尺：</a:t>
            </a: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50000</a:t>
            </a:r>
            <a:endParaRPr lang="en-US" altLang="zh-CN" sz="2400" b="1" dirty="0">
              <a:latin typeface="楷体" panose="02010609060101010101" pitchFamily="49" charset="-122"/>
              <a:ea typeface="楷体" panose="02010609060101010101" pitchFamily="49" charset="-122"/>
            </a:endParaRPr>
          </a:p>
        </p:txBody>
      </p:sp>
      <p:sp>
        <p:nvSpPr>
          <p:cNvPr id="46100" name="Text Box 21"/>
          <p:cNvSpPr txBox="1">
            <a:spLocks noChangeArrowheads="1"/>
          </p:cNvSpPr>
          <p:nvPr/>
        </p:nvSpPr>
        <p:spPr bwMode="auto">
          <a:xfrm>
            <a:off x="4932365" y="1014412"/>
            <a:ext cx="352806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2400" b="1" dirty="0">
                <a:latin typeface="楷体" panose="02010609060101010101" pitchFamily="49" charset="-122"/>
                <a:ea typeface="楷体" panose="02010609060101010101" pitchFamily="49" charset="-122"/>
              </a:rPr>
              <a:t>1. </a:t>
            </a:r>
            <a:r>
              <a:rPr lang="zh-CN" altLang="en-US" sz="2400" b="1" dirty="0">
                <a:latin typeface="楷体" panose="02010609060101010101" pitchFamily="49" charset="-122"/>
                <a:ea typeface="楷体" panose="02010609060101010101" pitchFamily="49" charset="-122"/>
              </a:rPr>
              <a:t>运动场在教室的（                 ）</a:t>
            </a:r>
            <a:endParaRPr lang="zh-CN" altLang="en-US" sz="2400" b="1" dirty="0">
              <a:latin typeface="楷体" panose="02010609060101010101" pitchFamily="49" charset="-122"/>
              <a:ea typeface="楷体" panose="02010609060101010101" pitchFamily="49" charset="-122"/>
            </a:endParaRPr>
          </a:p>
        </p:txBody>
      </p:sp>
      <p:sp>
        <p:nvSpPr>
          <p:cNvPr id="46101" name="Text Box 22"/>
          <p:cNvSpPr txBox="1">
            <a:spLocks noChangeArrowheads="1"/>
          </p:cNvSpPr>
          <p:nvPr/>
        </p:nvSpPr>
        <p:spPr bwMode="auto">
          <a:xfrm>
            <a:off x="5292725" y="1360885"/>
            <a:ext cx="23519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西北方</a:t>
            </a:r>
            <a:r>
              <a:rPr lang="en-US" altLang="zh-CN" sz="2800" b="1" dirty="0">
                <a:solidFill>
                  <a:srgbClr val="FF0000"/>
                </a:solidFill>
                <a:latin typeface="楷体" panose="02010609060101010101" pitchFamily="49" charset="-122"/>
                <a:ea typeface="楷体" panose="02010609060101010101" pitchFamily="49" charset="-122"/>
              </a:rPr>
              <a:t>650m</a:t>
            </a:r>
            <a:r>
              <a:rPr lang="zh-CN" altLang="en-US" sz="2800" b="1" dirty="0">
                <a:solidFill>
                  <a:srgbClr val="FF0000"/>
                </a:solidFill>
                <a:latin typeface="楷体" panose="02010609060101010101" pitchFamily="49" charset="-122"/>
                <a:ea typeface="楷体" panose="02010609060101010101" pitchFamily="49" charset="-122"/>
              </a:rPr>
              <a:t>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6102" name="Text Box 23"/>
          <p:cNvSpPr txBox="1">
            <a:spLocks noChangeArrowheads="1"/>
          </p:cNvSpPr>
          <p:nvPr/>
        </p:nvSpPr>
        <p:spPr bwMode="auto">
          <a:xfrm>
            <a:off x="4932364" y="1844279"/>
            <a:ext cx="329128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latin typeface="楷体" panose="02010609060101010101" pitchFamily="49" charset="-122"/>
                <a:ea typeface="楷体" panose="02010609060101010101" pitchFamily="49" charset="-122"/>
              </a:rPr>
              <a:t>2. </a:t>
            </a:r>
            <a:r>
              <a:rPr lang="zh-CN" altLang="en-US" sz="2400" b="1" dirty="0">
                <a:latin typeface="楷体" panose="02010609060101010101" pitchFamily="49" charset="-122"/>
                <a:ea typeface="楷体" panose="02010609060101010101" pitchFamily="49" charset="-122"/>
              </a:rPr>
              <a:t>阅览室在教室的</a:t>
            </a:r>
            <a:endParaRPr lang="zh-CN" altLang="en-US"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p:txBody>
      </p:sp>
      <p:sp>
        <p:nvSpPr>
          <p:cNvPr id="46103" name="Text Box 24"/>
          <p:cNvSpPr txBox="1">
            <a:spLocks noChangeArrowheads="1"/>
          </p:cNvSpPr>
          <p:nvPr/>
        </p:nvSpPr>
        <p:spPr bwMode="auto">
          <a:xfrm>
            <a:off x="5435601" y="2225279"/>
            <a:ext cx="19912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西方</a:t>
            </a:r>
            <a:r>
              <a:rPr lang="en-US" altLang="zh-CN" sz="2800" b="1" dirty="0">
                <a:solidFill>
                  <a:srgbClr val="FF0000"/>
                </a:solidFill>
                <a:latin typeface="楷体" panose="02010609060101010101" pitchFamily="49" charset="-122"/>
                <a:ea typeface="楷体" panose="02010609060101010101" pitchFamily="49" charset="-122"/>
              </a:rPr>
              <a:t>800m</a:t>
            </a:r>
            <a:r>
              <a:rPr lang="zh-CN" altLang="en-US" sz="2800" b="1" dirty="0">
                <a:solidFill>
                  <a:srgbClr val="FF0000"/>
                </a:solidFill>
                <a:latin typeface="楷体" panose="02010609060101010101" pitchFamily="49" charset="-122"/>
                <a:ea typeface="楷体" panose="02010609060101010101" pitchFamily="49" charset="-122"/>
              </a:rPr>
              <a:t>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6104" name="Text Box 25"/>
          <p:cNvSpPr txBox="1">
            <a:spLocks noChangeArrowheads="1"/>
          </p:cNvSpPr>
          <p:nvPr/>
        </p:nvSpPr>
        <p:spPr bwMode="auto">
          <a:xfrm>
            <a:off x="4932365" y="2743200"/>
            <a:ext cx="345606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a:latin typeface="楷体" panose="02010609060101010101" pitchFamily="49" charset="-122"/>
                <a:ea typeface="楷体" panose="02010609060101010101" pitchFamily="49" charset="-122"/>
              </a:rPr>
              <a:t>3. </a:t>
            </a:r>
            <a:r>
              <a:rPr lang="zh-CN" altLang="en-US" sz="2400" b="1" dirty="0">
                <a:latin typeface="楷体" panose="02010609060101010101" pitchFamily="49" charset="-122"/>
                <a:ea typeface="楷体" panose="02010609060101010101" pitchFamily="49" charset="-122"/>
              </a:rPr>
              <a:t>食堂在教室的（                ）</a:t>
            </a:r>
            <a:endParaRPr lang="zh-CN" altLang="en-US" sz="2400" b="1" dirty="0">
              <a:latin typeface="楷体" panose="02010609060101010101" pitchFamily="49" charset="-122"/>
              <a:ea typeface="楷体" panose="02010609060101010101" pitchFamily="49" charset="-122"/>
            </a:endParaRPr>
          </a:p>
        </p:txBody>
      </p:sp>
      <p:sp>
        <p:nvSpPr>
          <p:cNvPr id="46105" name="Text Box 26"/>
          <p:cNvSpPr txBox="1">
            <a:spLocks noChangeArrowheads="1"/>
          </p:cNvSpPr>
          <p:nvPr/>
        </p:nvSpPr>
        <p:spPr bwMode="auto">
          <a:xfrm>
            <a:off x="5294314" y="3121819"/>
            <a:ext cx="23535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  南方</a:t>
            </a:r>
            <a:r>
              <a:rPr lang="en-US" altLang="zh-CN" sz="2800" b="1" dirty="0">
                <a:solidFill>
                  <a:srgbClr val="FF0000"/>
                </a:solidFill>
                <a:latin typeface="楷体" panose="02010609060101010101" pitchFamily="49" charset="-122"/>
                <a:ea typeface="楷体" panose="02010609060101010101" pitchFamily="49" charset="-122"/>
              </a:rPr>
              <a:t>500m</a:t>
            </a:r>
            <a:r>
              <a:rPr lang="zh-CN" altLang="en-US" sz="2800" b="1" dirty="0">
                <a:solidFill>
                  <a:srgbClr val="FF0000"/>
                </a:solidFill>
                <a:latin typeface="楷体" panose="02010609060101010101" pitchFamily="49" charset="-122"/>
                <a:ea typeface="楷体" panose="02010609060101010101" pitchFamily="49" charset="-122"/>
              </a:rPr>
              <a:t>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6106" name="Text Box 27"/>
          <p:cNvSpPr txBox="1">
            <a:spLocks noChangeArrowheads="1"/>
          </p:cNvSpPr>
          <p:nvPr/>
        </p:nvSpPr>
        <p:spPr bwMode="auto">
          <a:xfrm>
            <a:off x="4918075" y="3639741"/>
            <a:ext cx="34703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a:latin typeface="楷体" panose="02010609060101010101" pitchFamily="49" charset="-122"/>
                <a:ea typeface="楷体" panose="02010609060101010101" pitchFamily="49" charset="-122"/>
              </a:rPr>
              <a:t>4. </a:t>
            </a:r>
            <a:r>
              <a:rPr lang="zh-CN" altLang="en-US" sz="2400" b="1" dirty="0">
                <a:latin typeface="楷体" panose="02010609060101010101" pitchFamily="49" charset="-122"/>
                <a:ea typeface="楷体" panose="02010609060101010101" pitchFamily="49" charset="-122"/>
              </a:rPr>
              <a:t>办公楼在教室的（                ）</a:t>
            </a:r>
            <a:endParaRPr lang="zh-CN" altLang="en-US" sz="2400" b="1" dirty="0">
              <a:latin typeface="楷体" panose="02010609060101010101" pitchFamily="49" charset="-122"/>
              <a:ea typeface="楷体" panose="02010609060101010101" pitchFamily="49" charset="-122"/>
            </a:endParaRPr>
          </a:p>
        </p:txBody>
      </p:sp>
      <p:sp>
        <p:nvSpPr>
          <p:cNvPr id="46107" name="Text Box 28"/>
          <p:cNvSpPr txBox="1">
            <a:spLocks noChangeArrowheads="1"/>
          </p:cNvSpPr>
          <p:nvPr/>
        </p:nvSpPr>
        <p:spPr bwMode="auto">
          <a:xfrm>
            <a:off x="5292725" y="3986213"/>
            <a:ext cx="25330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东北方</a:t>
            </a:r>
            <a:r>
              <a:rPr lang="en-US" altLang="zh-CN" sz="2800" b="1" dirty="0">
                <a:solidFill>
                  <a:srgbClr val="FF0000"/>
                </a:solidFill>
                <a:latin typeface="楷体" panose="02010609060101010101" pitchFamily="49" charset="-122"/>
                <a:ea typeface="楷体" panose="02010609060101010101" pitchFamily="49" charset="-122"/>
              </a:rPr>
              <a:t>1050m</a:t>
            </a:r>
            <a:r>
              <a:rPr lang="zh-CN" altLang="en-US" sz="2800" b="1" dirty="0">
                <a:solidFill>
                  <a:srgbClr val="FF0000"/>
                </a:solidFill>
                <a:latin typeface="楷体" panose="02010609060101010101" pitchFamily="49" charset="-122"/>
                <a:ea typeface="楷体" panose="02010609060101010101" pitchFamily="49" charset="-122"/>
              </a:rPr>
              <a:t>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7" name="Line 11"/>
          <p:cNvSpPr>
            <a:spLocks noChangeShapeType="1"/>
          </p:cNvSpPr>
          <p:nvPr/>
        </p:nvSpPr>
        <p:spPr bwMode="auto">
          <a:xfrm flipH="1" flipV="1">
            <a:off x="1551347" y="2712244"/>
            <a:ext cx="921778" cy="18813"/>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28" name="Line 11"/>
          <p:cNvSpPr>
            <a:spLocks noChangeShapeType="1"/>
          </p:cNvSpPr>
          <p:nvPr/>
        </p:nvSpPr>
        <p:spPr bwMode="auto">
          <a:xfrm flipH="1" flipV="1">
            <a:off x="2484438" y="2742009"/>
            <a:ext cx="9719" cy="441782"/>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wipe(left)">
                                      <p:cBhvr>
                                        <p:cTn id="7" dur="500"/>
                                        <p:tgtEl>
                                          <p:spTgt spid="4608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6083"/>
                                        </p:tgtEl>
                                        <p:attrNameLst>
                                          <p:attrName>style.visibility</p:attrName>
                                        </p:attrNameLst>
                                      </p:cBhvr>
                                      <p:to>
                                        <p:strVal val="visible"/>
                                      </p:to>
                                    </p:set>
                                    <p:animEffect transition="in" filter="wipe(down)">
                                      <p:cBhvr>
                                        <p:cTn id="10" dur="500"/>
                                        <p:tgtEl>
                                          <p:spTgt spid="4608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6085"/>
                                        </p:tgtEl>
                                        <p:attrNameLst>
                                          <p:attrName>style.visibility</p:attrName>
                                        </p:attrNameLst>
                                      </p:cBhvr>
                                      <p:to>
                                        <p:strVal val="visible"/>
                                      </p:to>
                                    </p:set>
                                    <p:animEffect transition="in" filter="wipe(left)">
                                      <p:cBhvr>
                                        <p:cTn id="14" dur="500"/>
                                        <p:tgtEl>
                                          <p:spTgt spid="4608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6084"/>
                                        </p:tgtEl>
                                        <p:attrNameLst>
                                          <p:attrName>style.visibility</p:attrName>
                                        </p:attrNameLst>
                                      </p:cBhvr>
                                      <p:to>
                                        <p:strVal val="visible"/>
                                      </p:to>
                                    </p:set>
                                    <p:animEffect transition="in" filter="wipe(left)">
                                      <p:cBhvr>
                                        <p:cTn id="17" dur="500"/>
                                        <p:tgtEl>
                                          <p:spTgt spid="4608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6099"/>
                                        </p:tgtEl>
                                        <p:attrNameLst>
                                          <p:attrName>style.visibility</p:attrName>
                                        </p:attrNameLst>
                                      </p:cBhvr>
                                      <p:to>
                                        <p:strVal val="visible"/>
                                      </p:to>
                                    </p:set>
                                    <p:anim calcmode="lin" valueType="num">
                                      <p:cBhvr additive="base">
                                        <p:cTn id="22" dur="500" fill="hold"/>
                                        <p:tgtEl>
                                          <p:spTgt spid="46099"/>
                                        </p:tgtEl>
                                        <p:attrNameLst>
                                          <p:attrName>ppt_x</p:attrName>
                                        </p:attrNameLst>
                                      </p:cBhvr>
                                      <p:tavLst>
                                        <p:tav tm="0">
                                          <p:val>
                                            <p:strVal val="#ppt_x"/>
                                          </p:val>
                                        </p:tav>
                                        <p:tav tm="100000">
                                          <p:val>
                                            <p:strVal val="#ppt_x"/>
                                          </p:val>
                                        </p:tav>
                                      </p:tavLst>
                                    </p:anim>
                                    <p:anim calcmode="lin" valueType="num">
                                      <p:cBhvr additive="base">
                                        <p:cTn id="23" dur="500" fill="hold"/>
                                        <p:tgtEl>
                                          <p:spTgt spid="4609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46100"/>
                                        </p:tgtEl>
                                        <p:attrNameLst>
                                          <p:attrName>style.visibility</p:attrName>
                                        </p:attrNameLst>
                                      </p:cBhvr>
                                      <p:to>
                                        <p:strVal val="visible"/>
                                      </p:to>
                                    </p:set>
                                    <p:animEffect transition="in" filter="wipe(up)">
                                      <p:cBhvr>
                                        <p:cTn id="28" dur="500"/>
                                        <p:tgtEl>
                                          <p:spTgt spid="46100"/>
                                        </p:tgtEl>
                                      </p:cBhvr>
                                    </p:animEffect>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46102"/>
                                        </p:tgtEl>
                                        <p:attrNameLst>
                                          <p:attrName>style.visibility</p:attrName>
                                        </p:attrNameLst>
                                      </p:cBhvr>
                                      <p:to>
                                        <p:strVal val="visible"/>
                                      </p:to>
                                    </p:set>
                                    <p:animEffect transition="in" filter="wipe(up)">
                                      <p:cBhvr>
                                        <p:cTn id="32" dur="500"/>
                                        <p:tgtEl>
                                          <p:spTgt spid="46102"/>
                                        </p:tgtEl>
                                      </p:cBhvr>
                                    </p:animEffect>
                                  </p:childTnLst>
                                </p:cTn>
                              </p:par>
                            </p:childTnLst>
                          </p:cTn>
                        </p:par>
                        <p:par>
                          <p:cTn id="33" fill="hold">
                            <p:stCondLst>
                              <p:cond delay="1000"/>
                            </p:stCondLst>
                            <p:childTnLst>
                              <p:par>
                                <p:cTn id="34" presetID="22" presetClass="entr" presetSubtype="1" fill="hold" grpId="0" nodeType="afterEffect">
                                  <p:stCondLst>
                                    <p:cond delay="0"/>
                                  </p:stCondLst>
                                  <p:childTnLst>
                                    <p:set>
                                      <p:cBhvr>
                                        <p:cTn id="35" dur="1" fill="hold">
                                          <p:stCondLst>
                                            <p:cond delay="0"/>
                                          </p:stCondLst>
                                        </p:cTn>
                                        <p:tgtEl>
                                          <p:spTgt spid="46104"/>
                                        </p:tgtEl>
                                        <p:attrNameLst>
                                          <p:attrName>style.visibility</p:attrName>
                                        </p:attrNameLst>
                                      </p:cBhvr>
                                      <p:to>
                                        <p:strVal val="visible"/>
                                      </p:to>
                                    </p:set>
                                    <p:animEffect transition="in" filter="wipe(up)">
                                      <p:cBhvr>
                                        <p:cTn id="36" dur="500"/>
                                        <p:tgtEl>
                                          <p:spTgt spid="46104"/>
                                        </p:tgtEl>
                                      </p:cBhvr>
                                    </p:animEffect>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46106"/>
                                        </p:tgtEl>
                                        <p:attrNameLst>
                                          <p:attrName>style.visibility</p:attrName>
                                        </p:attrNameLst>
                                      </p:cBhvr>
                                      <p:to>
                                        <p:strVal val="visible"/>
                                      </p:to>
                                    </p:set>
                                    <p:animEffect transition="in" filter="wipe(up)">
                                      <p:cBhvr>
                                        <p:cTn id="40" dur="500"/>
                                        <p:tgtEl>
                                          <p:spTgt spid="4610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6096"/>
                                        </p:tgtEl>
                                        <p:attrNameLst>
                                          <p:attrName>style.visibility</p:attrName>
                                        </p:attrNameLst>
                                      </p:cBhvr>
                                      <p:to>
                                        <p:strVal val="visible"/>
                                      </p:to>
                                    </p:set>
                                    <p:animEffect transition="in" filter="wipe(left)">
                                      <p:cBhvr>
                                        <p:cTn id="43" dur="500"/>
                                        <p:tgtEl>
                                          <p:spTgt spid="4609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46090"/>
                                        </p:tgtEl>
                                        <p:attrNameLst>
                                          <p:attrName>style.visibility</p:attrName>
                                        </p:attrNameLst>
                                      </p:cBhvr>
                                      <p:to>
                                        <p:strVal val="visible"/>
                                      </p:to>
                                    </p:set>
                                    <p:animEffect transition="in" filter="wipe(down)">
                                      <p:cBhvr>
                                        <p:cTn id="48" dur="500"/>
                                        <p:tgtEl>
                                          <p:spTgt spid="46090"/>
                                        </p:tgtEl>
                                      </p:cBhvr>
                                    </p:animEffect>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46091"/>
                                        </p:tgtEl>
                                        <p:attrNameLst>
                                          <p:attrName>style.visibility</p:attrName>
                                        </p:attrNameLst>
                                      </p:cBhvr>
                                      <p:to>
                                        <p:strVal val="visible"/>
                                      </p:to>
                                    </p:set>
                                    <p:animEffect transition="in" filter="wipe(left)">
                                      <p:cBhvr>
                                        <p:cTn id="52" dur="500"/>
                                        <p:tgtEl>
                                          <p:spTgt spid="4609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092"/>
                                        </p:tgtEl>
                                        <p:attrNameLst>
                                          <p:attrName>style.visibility</p:attrName>
                                        </p:attrNameLst>
                                      </p:cBhvr>
                                      <p:to>
                                        <p:strVal val="visible"/>
                                      </p:to>
                                    </p:set>
                                    <p:animEffect transition="in" filter="wipe(left)">
                                      <p:cBhvr>
                                        <p:cTn id="55" dur="500"/>
                                        <p:tgtEl>
                                          <p:spTgt spid="4609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46101"/>
                                        </p:tgtEl>
                                        <p:attrNameLst>
                                          <p:attrName>style.visibility</p:attrName>
                                        </p:attrNameLst>
                                      </p:cBhvr>
                                      <p:to>
                                        <p:strVal val="visible"/>
                                      </p:to>
                                    </p:set>
                                    <p:animEffect transition="in" filter="wipe(left)">
                                      <p:cBhvr>
                                        <p:cTn id="60" dur="500"/>
                                        <p:tgtEl>
                                          <p:spTgt spid="4610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down)">
                                      <p:cBhvr>
                                        <p:cTn id="65" dur="500"/>
                                        <p:tgtEl>
                                          <p:spTgt spid="27"/>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46094"/>
                                        </p:tgtEl>
                                        <p:attrNameLst>
                                          <p:attrName>style.visibility</p:attrName>
                                        </p:attrNameLst>
                                      </p:cBhvr>
                                      <p:to>
                                        <p:strVal val="visible"/>
                                      </p:to>
                                    </p:set>
                                    <p:animEffect transition="in" filter="wipe(left)">
                                      <p:cBhvr>
                                        <p:cTn id="69" dur="500"/>
                                        <p:tgtEl>
                                          <p:spTgt spid="46094"/>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46103"/>
                                        </p:tgtEl>
                                        <p:attrNameLst>
                                          <p:attrName>style.visibility</p:attrName>
                                        </p:attrNameLst>
                                      </p:cBhvr>
                                      <p:to>
                                        <p:strVal val="visible"/>
                                      </p:to>
                                    </p:set>
                                    <p:animEffect transition="in" filter="wipe(left)">
                                      <p:cBhvr>
                                        <p:cTn id="74" dur="500"/>
                                        <p:tgtEl>
                                          <p:spTgt spid="46103"/>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46098"/>
                                        </p:tgtEl>
                                        <p:attrNameLst>
                                          <p:attrName>style.visibility</p:attrName>
                                        </p:attrNameLst>
                                      </p:cBhvr>
                                      <p:to>
                                        <p:strVal val="visible"/>
                                      </p:to>
                                    </p:set>
                                    <p:animEffect transition="in" filter="wipe(left)">
                                      <p:cBhvr>
                                        <p:cTn id="82" dur="500"/>
                                        <p:tgtEl>
                                          <p:spTgt spid="4609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46105"/>
                                        </p:tgtEl>
                                        <p:attrNameLst>
                                          <p:attrName>style.visibility</p:attrName>
                                        </p:attrNameLst>
                                      </p:cBhvr>
                                      <p:to>
                                        <p:strVal val="visible"/>
                                      </p:to>
                                    </p:set>
                                    <p:animEffect transition="in" filter="wipe(left)">
                                      <p:cBhvr>
                                        <p:cTn id="87" dur="500"/>
                                        <p:tgtEl>
                                          <p:spTgt spid="4610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46086"/>
                                        </p:tgtEl>
                                        <p:attrNameLst>
                                          <p:attrName>style.visibility</p:attrName>
                                        </p:attrNameLst>
                                      </p:cBhvr>
                                      <p:to>
                                        <p:strVal val="visible"/>
                                      </p:to>
                                    </p:set>
                                    <p:animEffect transition="in" filter="wipe(down)">
                                      <p:cBhvr>
                                        <p:cTn id="92" dur="500"/>
                                        <p:tgtEl>
                                          <p:spTgt spid="4608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6088"/>
                                        </p:tgtEl>
                                        <p:attrNameLst>
                                          <p:attrName>style.visibility</p:attrName>
                                        </p:attrNameLst>
                                      </p:cBhvr>
                                      <p:to>
                                        <p:strVal val="visible"/>
                                      </p:to>
                                    </p:set>
                                    <p:animEffect transition="in" filter="wipe(left)">
                                      <p:cBhvr>
                                        <p:cTn id="95" dur="500"/>
                                        <p:tgtEl>
                                          <p:spTgt spid="46088"/>
                                        </p:tgtEl>
                                      </p:cBhvr>
                                    </p:animEffect>
                                  </p:childTnLst>
                                </p:cTn>
                              </p:par>
                            </p:childTnLst>
                          </p:cTn>
                        </p:par>
                        <p:par>
                          <p:cTn id="96" fill="hold">
                            <p:stCondLst>
                              <p:cond delay="500"/>
                            </p:stCondLst>
                            <p:childTnLst>
                              <p:par>
                                <p:cTn id="97" presetID="22" presetClass="entr" presetSubtype="8" fill="hold" grpId="0" nodeType="afterEffect">
                                  <p:stCondLst>
                                    <p:cond delay="0"/>
                                  </p:stCondLst>
                                  <p:childTnLst>
                                    <p:set>
                                      <p:cBhvr>
                                        <p:cTn id="98" dur="1" fill="hold">
                                          <p:stCondLst>
                                            <p:cond delay="0"/>
                                          </p:stCondLst>
                                        </p:cTn>
                                        <p:tgtEl>
                                          <p:spTgt spid="46087"/>
                                        </p:tgtEl>
                                        <p:attrNameLst>
                                          <p:attrName>style.visibility</p:attrName>
                                        </p:attrNameLst>
                                      </p:cBhvr>
                                      <p:to>
                                        <p:strVal val="visible"/>
                                      </p:to>
                                    </p:set>
                                    <p:animEffect transition="in" filter="wipe(left)">
                                      <p:cBhvr>
                                        <p:cTn id="99" dur="500"/>
                                        <p:tgtEl>
                                          <p:spTgt spid="46087"/>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46107"/>
                                        </p:tgtEl>
                                        <p:attrNameLst>
                                          <p:attrName>style.visibility</p:attrName>
                                        </p:attrNameLst>
                                      </p:cBhvr>
                                      <p:to>
                                        <p:strVal val="visible"/>
                                      </p:to>
                                    </p:set>
                                    <p:animEffect transition="in" filter="wipe(left)">
                                      <p:cBhvr>
                                        <p:cTn id="104" dur="500"/>
                                        <p:tgtEl>
                                          <p:spTgt spid="46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animBg="1"/>
      <p:bldP spid="46083" grpId="0" animBg="1"/>
      <p:bldP spid="46084" grpId="0"/>
      <p:bldP spid="46085" grpId="0"/>
      <p:bldP spid="46086" grpId="0" animBg="1"/>
      <p:bldP spid="46087" grpId="0"/>
      <p:bldP spid="46088" grpId="0"/>
      <p:bldP spid="46090" grpId="0" animBg="1"/>
      <p:bldP spid="46091" grpId="0"/>
      <p:bldP spid="46092" grpId="0"/>
      <p:bldP spid="46094" grpId="0"/>
      <p:bldP spid="46096" grpId="0"/>
      <p:bldP spid="46098" grpId="0"/>
      <p:bldP spid="46099" grpId="0"/>
      <p:bldP spid="46100" grpId="0"/>
      <p:bldP spid="46101" grpId="0"/>
      <p:bldP spid="46102" grpId="0"/>
      <p:bldP spid="46103" grpId="0"/>
      <p:bldP spid="46104" grpId="0"/>
      <p:bldP spid="46105" grpId="0"/>
      <p:bldP spid="46106" grpId="0"/>
      <p:bldP spid="46107" grpId="0"/>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1" name="Text Box 4"/>
          <p:cNvSpPr txBox="1">
            <a:spLocks noChangeArrowheads="1"/>
          </p:cNvSpPr>
          <p:nvPr/>
        </p:nvSpPr>
        <p:spPr bwMode="auto">
          <a:xfrm>
            <a:off x="3051176" y="3286125"/>
            <a:ext cx="3465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zh-CN" sz="2400" b="1" dirty="0">
                <a:latin typeface="楷体" panose="02010609060101010101" pitchFamily="49" charset="-122"/>
                <a:ea typeface="楷体" panose="02010609060101010101" pitchFamily="49" charset="-122"/>
              </a:rPr>
              <a:t>=470000000</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cm</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43012" name="Text Box 5"/>
          <p:cNvSpPr txBox="1">
            <a:spLocks noChangeArrowheads="1"/>
          </p:cNvSpPr>
          <p:nvPr/>
        </p:nvSpPr>
        <p:spPr bwMode="auto">
          <a:xfrm>
            <a:off x="3068639" y="3848100"/>
            <a:ext cx="2947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zh-CN" sz="2400" b="1" dirty="0">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4700</a:t>
            </a:r>
            <a:r>
              <a:rPr lang="zh-CN" altLang="en-US"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km</a:t>
            </a:r>
            <a:r>
              <a:rPr lang="zh-CN" altLang="en-US"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43013" name="Rectangle 6"/>
          <p:cNvSpPr>
            <a:spLocks noChangeArrowheads="1"/>
          </p:cNvSpPr>
          <p:nvPr/>
        </p:nvSpPr>
        <p:spPr bwMode="auto">
          <a:xfrm>
            <a:off x="1585913" y="4327476"/>
            <a:ext cx="6731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zh-CN" altLang="en-US" sz="2400" b="1">
                <a:latin typeface="楷体" panose="02010609060101010101" pitchFamily="49" charset="-122"/>
                <a:ea typeface="楷体" panose="02010609060101010101" pitchFamily="49" charset="-122"/>
              </a:rPr>
              <a:t>答：乌鲁木齐到三亚的实际距离是</a:t>
            </a:r>
            <a:r>
              <a:rPr lang="zh-CN" altLang="zh-CN" sz="2400" b="1">
                <a:latin typeface="楷体" panose="02010609060101010101" pitchFamily="49" charset="-122"/>
                <a:ea typeface="楷体" panose="02010609060101010101" pitchFamily="49" charset="-122"/>
              </a:rPr>
              <a:t>4700</a:t>
            </a:r>
            <a:r>
              <a:rPr lang="en-US" altLang="zh-CN" sz="2400" b="1">
                <a:latin typeface="楷体" panose="02010609060101010101" pitchFamily="49" charset="-122"/>
                <a:ea typeface="楷体" panose="02010609060101010101" pitchFamily="49" charset="-122"/>
              </a:rPr>
              <a:t>km</a:t>
            </a:r>
            <a:r>
              <a:rPr lang="zh-CN" altLang="en-US"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p:txBody>
      </p:sp>
      <p:sp>
        <p:nvSpPr>
          <p:cNvPr id="43014" name="TextBox 1"/>
          <p:cNvSpPr txBox="1">
            <a:spLocks noChangeArrowheads="1"/>
          </p:cNvSpPr>
          <p:nvPr/>
        </p:nvSpPr>
        <p:spPr bwMode="auto">
          <a:xfrm>
            <a:off x="710444" y="661218"/>
            <a:ext cx="7307262"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1" dirty="0">
                <a:latin typeface="楷体" panose="02010609060101010101" pitchFamily="49" charset="-122"/>
                <a:ea typeface="楷体" panose="02010609060101010101" pitchFamily="49" charset="-122"/>
              </a:rPr>
              <a:t>在一张</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100000000</a:t>
            </a:r>
            <a:r>
              <a:rPr lang="zh-CN" altLang="en-US" sz="2800" b="1" dirty="0">
                <a:latin typeface="楷体" panose="02010609060101010101" pitchFamily="49" charset="-122"/>
                <a:ea typeface="楷体" panose="02010609060101010101" pitchFamily="49" charset="-122"/>
              </a:rPr>
              <a:t>的中国地图上量出乌鲁木齐到三亚的图上距离是</a:t>
            </a:r>
            <a:r>
              <a:rPr lang="en-US" altLang="zh-CN" sz="2800" b="1" dirty="0">
                <a:latin typeface="楷体" panose="02010609060101010101" pitchFamily="49" charset="-122"/>
                <a:ea typeface="楷体" panose="02010609060101010101" pitchFamily="49" charset="-122"/>
              </a:rPr>
              <a:t>4.7cm</a:t>
            </a:r>
            <a:r>
              <a:rPr lang="zh-CN" altLang="en-US" sz="2800" b="1" dirty="0">
                <a:latin typeface="楷体" panose="02010609060101010101" pitchFamily="49" charset="-122"/>
                <a:ea typeface="楷体" panose="02010609060101010101" pitchFamily="49" charset="-122"/>
              </a:rPr>
              <a:t>。那么乌鲁木齐到三亚的实际距离是多少千米？</a:t>
            </a:r>
            <a:endParaRPr lang="zh-CN" altLang="en-US" sz="28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2" name="TextBox 1"/>
              <p:cNvSpPr txBox="1"/>
              <p:nvPr/>
            </p:nvSpPr>
            <p:spPr>
              <a:xfrm>
                <a:off x="3321977" y="2328593"/>
                <a:ext cx="2489399" cy="714683"/>
              </a:xfrm>
              <a:prstGeom prst="rect">
                <a:avLst/>
              </a:prstGeom>
              <a:noFill/>
            </p:spPr>
            <p:txBody>
              <a:bodyPr wrap="none" rtlCol="0">
                <a:spAutoFit/>
              </a:bodyPr>
              <a:lstStyle/>
              <a:p>
                <a:r>
                  <a:rPr lang="en-US" altLang="zh-CN" sz="2800" b="1" dirty="0">
                    <a:latin typeface="楷体" panose="02010609060101010101" pitchFamily="49" charset="-122"/>
                    <a:ea typeface="楷体" panose="02010609060101010101" pitchFamily="49" charset="-122"/>
                  </a:rPr>
                  <a:t>4.7</a:t>
                </a:r>
                <a14:m>
                  <m:oMath xmlns:m="http://schemas.openxmlformats.org/officeDocument/2006/math">
                    <m:r>
                      <a:rPr lang="en-US" altLang="zh-CN" sz="2800" b="1" i="1" smtClean="0">
                        <a:latin typeface="Cambria Math" panose="02040503050406030204"/>
                        <a:ea typeface="Cambria Math" panose="02040503050406030204"/>
                      </a:rPr>
                      <m:t>÷</m:t>
                    </m:r>
                    <m:f>
                      <m:fPr>
                        <m:ctrlPr>
                          <a:rPr lang="en-US" altLang="zh-CN" sz="2800" b="1" i="1" smtClean="0">
                            <a:latin typeface="Cambria Math" panose="02040503050406030204"/>
                          </a:rPr>
                        </m:ctrlPr>
                      </m:fPr>
                      <m:num>
                        <m:r>
                          <a:rPr lang="en-US" altLang="zh-CN" sz="2800" b="1" i="1" smtClean="0">
                            <a:latin typeface="Cambria Math" panose="02040503050406030204"/>
                          </a:rPr>
                          <m:t>𝟏</m:t>
                        </m:r>
                      </m:num>
                      <m:den>
                        <m:r>
                          <a:rPr lang="en-US" altLang="zh-CN" sz="2800" b="1" i="1" smtClean="0">
                            <a:latin typeface="Cambria Math" panose="02040503050406030204"/>
                          </a:rPr>
                          <m:t>𝟏𝟎𝟎𝟎𝟎𝟎𝟎𝟎𝟎</m:t>
                        </m:r>
                      </m:den>
                    </m:f>
                  </m:oMath>
                </a14:m>
                <a:endParaRPr lang="zh-CN" altLang="en-US" sz="2800" b="1" dirty="0">
                  <a:latin typeface="楷体" panose="02010609060101010101" pitchFamily="49" charset="-122"/>
                  <a:ea typeface="楷体" panose="02010609060101010101" pitchFamily="49" charset="-122"/>
                </a:endParaRPr>
              </a:p>
            </p:txBody>
          </p:sp>
        </mc:Choice>
        <mc:Fallback>
          <p:sp>
            <p:nvSpPr>
              <p:cNvPr id="2" name="TextBox 1"/>
              <p:cNvSpPr txBox="1">
                <a:spLocks noRot="1" noChangeAspect="1" noMove="1" noResize="1" noEditPoints="1" noAdjustHandles="1" noChangeArrowheads="1" noChangeShapeType="1" noTextEdit="1"/>
              </p:cNvSpPr>
              <p:nvPr/>
            </p:nvSpPr>
            <p:spPr>
              <a:xfrm>
                <a:off x="3321977" y="2328593"/>
                <a:ext cx="2489399" cy="714683"/>
              </a:xfrm>
              <a:prstGeom prst="rect">
                <a:avLst/>
              </a:prstGeom>
              <a:blipFill rotWithShape="1">
                <a:blip r:embed="rId1"/>
                <a:stretch>
                  <a:fillRect l="-12" t="-7" r="-1205" b="50"/>
                </a:stretch>
              </a:blipFill>
            </p:spPr>
            <p:txBody>
              <a:bodyPr/>
              <a:lstStyle/>
              <a:p>
                <a:r>
                  <a:rPr lang="zh-CN" altLang="en-US">
                    <a:noFill/>
                  </a:rPr>
                  <a:t> </a:t>
                </a:r>
              </a:p>
            </p:txBody>
          </p:sp>
        </mc:Fallback>
      </mc:AlternateContent>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Effect transition="in" filter="fade">
                                      <p:cBhvr>
                                        <p:cTn id="7" dur="1000"/>
                                        <p:tgtEl>
                                          <p:spTgt spid="43014"/>
                                        </p:tgtEl>
                                      </p:cBhvr>
                                    </p:animEffect>
                                    <p:anim calcmode="lin" valueType="num">
                                      <p:cBhvr>
                                        <p:cTn id="8" dur="1000" fill="hold"/>
                                        <p:tgtEl>
                                          <p:spTgt spid="43014"/>
                                        </p:tgtEl>
                                        <p:attrNameLst>
                                          <p:attrName>ppt_x</p:attrName>
                                        </p:attrNameLst>
                                      </p:cBhvr>
                                      <p:tavLst>
                                        <p:tav tm="0">
                                          <p:val>
                                            <p:strVal val="#ppt_x"/>
                                          </p:val>
                                        </p:tav>
                                        <p:tav tm="100000">
                                          <p:val>
                                            <p:strVal val="#ppt_x"/>
                                          </p:val>
                                        </p:tav>
                                      </p:tavLst>
                                    </p:anim>
                                    <p:anim calcmode="lin" valueType="num">
                                      <p:cBhvr>
                                        <p:cTn id="9" dur="1000" fill="hold"/>
                                        <p:tgtEl>
                                          <p:spTgt spid="430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3011"/>
                                        </p:tgtEl>
                                        <p:attrNameLst>
                                          <p:attrName>style.visibility</p:attrName>
                                        </p:attrNameLst>
                                      </p:cBhvr>
                                      <p:to>
                                        <p:strVal val="visible"/>
                                      </p:to>
                                    </p:set>
                                    <p:animEffect transition="in" filter="wipe(left)">
                                      <p:cBhvr>
                                        <p:cTn id="19" dur="500"/>
                                        <p:tgtEl>
                                          <p:spTgt spid="430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3012"/>
                                        </p:tgtEl>
                                        <p:attrNameLst>
                                          <p:attrName>style.visibility</p:attrName>
                                        </p:attrNameLst>
                                      </p:cBhvr>
                                      <p:to>
                                        <p:strVal val="visible"/>
                                      </p:to>
                                    </p:set>
                                    <p:animEffect transition="in" filter="wipe(left)">
                                      <p:cBhvr>
                                        <p:cTn id="24" dur="500"/>
                                        <p:tgtEl>
                                          <p:spTgt spid="430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3013"/>
                                        </p:tgtEl>
                                        <p:attrNameLst>
                                          <p:attrName>style.visibility</p:attrName>
                                        </p:attrNameLst>
                                      </p:cBhvr>
                                      <p:to>
                                        <p:strVal val="visible"/>
                                      </p:to>
                                    </p:set>
                                    <p:animEffect transition="in" filter="wipe(left)">
                                      <p:cBhvr>
                                        <p:cTn id="29" dur="500"/>
                                        <p:tgtEl>
                                          <p:spTgt spid="43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p:bldP spid="43013" grpId="0"/>
      <p:bldP spid="43014"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圆角矩形 16"/>
          <p:cNvSpPr>
            <a:spLocks noChangeArrowheads="1"/>
          </p:cNvSpPr>
          <p:nvPr/>
        </p:nvSpPr>
        <p:spPr bwMode="auto">
          <a:xfrm>
            <a:off x="2190428" y="1471051"/>
            <a:ext cx="862806" cy="1710095"/>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2000" b="1" dirty="0">
                <a:latin typeface="楷体" panose="02010609060101010101" pitchFamily="49" charset="-122"/>
                <a:ea typeface="楷体" panose="02010609060101010101" pitchFamily="49" charset="-122"/>
              </a:rPr>
              <a:t>图形变化和确定位置</a:t>
            </a:r>
            <a:endParaRPr lang="zh-CN" altLang="zh-CN" sz="2000" b="1" dirty="0">
              <a:latin typeface="楷体" panose="02010609060101010101" pitchFamily="49" charset="-122"/>
              <a:ea typeface="楷体" panose="02010609060101010101" pitchFamily="49" charset="-122"/>
            </a:endParaRPr>
          </a:p>
        </p:txBody>
      </p:sp>
      <p:sp>
        <p:nvSpPr>
          <p:cNvPr id="2" name="左大括号 1"/>
          <p:cNvSpPr/>
          <p:nvPr/>
        </p:nvSpPr>
        <p:spPr bwMode="auto">
          <a:xfrm>
            <a:off x="4185618" y="309959"/>
            <a:ext cx="214312" cy="1000244"/>
          </a:xfrm>
          <a:prstGeom prst="leftBrace">
            <a:avLst>
              <a:gd name="adj1" fmla="val 44300"/>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30723" name="圆角矩形 18"/>
          <p:cNvSpPr>
            <a:spLocks noChangeArrowheads="1"/>
          </p:cNvSpPr>
          <p:nvPr/>
        </p:nvSpPr>
        <p:spPr bwMode="auto">
          <a:xfrm>
            <a:off x="3420021" y="354352"/>
            <a:ext cx="504825" cy="1118890"/>
          </a:xfrm>
          <a:prstGeom prst="roundRect">
            <a:avLst>
              <a:gd name="adj" fmla="val 16667"/>
            </a:avLst>
          </a:prstGeom>
          <a:solidFill>
            <a:srgbClr val="AFF22A"/>
          </a:solidFill>
          <a:ln w="9525">
            <a:solidFill>
              <a:schemeClr val="accent1"/>
            </a:solidFill>
            <a:round/>
          </a:ln>
        </p:spPr>
        <p:txBody>
          <a:bodyPr>
            <a:spAutoFit/>
          </a:bodyPr>
          <a:lstStyle/>
          <a:p>
            <a:r>
              <a:rPr lang="zh-CN" altLang="zh-CN" sz="1600" b="1" dirty="0">
                <a:latin typeface="楷体" panose="02010609060101010101" pitchFamily="49" charset="-122"/>
                <a:ea typeface="楷体" panose="02010609060101010101" pitchFamily="49" charset="-122"/>
              </a:rPr>
              <a:t>图形变化</a:t>
            </a:r>
            <a:endParaRPr lang="zh-CN" altLang="en-US" sz="1600" b="1" dirty="0">
              <a:latin typeface="楷体" panose="02010609060101010101" pitchFamily="49" charset="-122"/>
              <a:ea typeface="楷体" panose="02010609060101010101" pitchFamily="49" charset="-122"/>
            </a:endParaRPr>
          </a:p>
        </p:txBody>
      </p:sp>
      <p:sp>
        <p:nvSpPr>
          <p:cNvPr id="31749" name="圆角矩形 21">
            <a:hlinkClick r:id="rId1" action="ppaction://hlinksldjump"/>
          </p:cNvPr>
          <p:cNvSpPr>
            <a:spLocks noChangeArrowheads="1"/>
          </p:cNvSpPr>
          <p:nvPr/>
        </p:nvSpPr>
        <p:spPr bwMode="auto">
          <a:xfrm>
            <a:off x="4575721" y="267494"/>
            <a:ext cx="2081212" cy="374571"/>
          </a:xfrm>
          <a:prstGeom prst="roundRect">
            <a:avLst>
              <a:gd name="adj" fmla="val 16667"/>
            </a:avLst>
          </a:prstGeom>
          <a:solidFill>
            <a:srgbClr val="AFF22A"/>
          </a:solidFill>
          <a:ln w="9525">
            <a:solidFill>
              <a:schemeClr val="accent1"/>
            </a:solidFill>
            <a:round/>
          </a:ln>
        </p:spPr>
        <p:txBody>
          <a:bodyPr>
            <a:spAutoFit/>
          </a:bodyPr>
          <a:lstStyle/>
          <a:p>
            <a:r>
              <a:rPr lang="zh-CN" altLang="en-US" sz="1600" b="1" dirty="0">
                <a:latin typeface="楷体" panose="02010609060101010101" pitchFamily="49" charset="-122"/>
                <a:ea typeface="楷体" panose="02010609060101010101" pitchFamily="49" charset="-122"/>
              </a:rPr>
              <a:t>放大或缩小</a:t>
            </a:r>
            <a:endParaRPr lang="zh-CN" altLang="en-US" sz="1600" b="1" dirty="0">
              <a:latin typeface="楷体" panose="02010609060101010101" pitchFamily="49" charset="-122"/>
              <a:ea typeface="楷体" panose="02010609060101010101" pitchFamily="49" charset="-122"/>
            </a:endParaRPr>
          </a:p>
        </p:txBody>
      </p:sp>
      <p:sp>
        <p:nvSpPr>
          <p:cNvPr id="30728" name="左大括号 26"/>
          <p:cNvSpPr/>
          <p:nvPr/>
        </p:nvSpPr>
        <p:spPr bwMode="auto">
          <a:xfrm>
            <a:off x="3059658" y="1272381"/>
            <a:ext cx="287338" cy="2958874"/>
          </a:xfrm>
          <a:prstGeom prst="leftBrace">
            <a:avLst>
              <a:gd name="adj1" fmla="val 51019"/>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31756" name="圆角矩形 21">
            <a:hlinkClick r:id="rId1" action="ppaction://hlinksldjump"/>
          </p:cNvPr>
          <p:cNvSpPr>
            <a:spLocks noChangeArrowheads="1"/>
          </p:cNvSpPr>
          <p:nvPr/>
        </p:nvSpPr>
        <p:spPr bwMode="auto">
          <a:xfrm>
            <a:off x="4499992" y="810081"/>
            <a:ext cx="1296144" cy="374571"/>
          </a:xfrm>
          <a:prstGeom prst="roundRect">
            <a:avLst>
              <a:gd name="adj" fmla="val 16667"/>
            </a:avLst>
          </a:prstGeom>
          <a:solidFill>
            <a:srgbClr val="AFF22A"/>
          </a:solidFill>
          <a:ln w="9525">
            <a:solidFill>
              <a:schemeClr val="accent1"/>
            </a:solidFill>
            <a:round/>
          </a:ln>
        </p:spPr>
        <p:txBody>
          <a:bodyPr wrap="square">
            <a:spAutoFit/>
          </a:bodyPr>
          <a:lstStyle/>
          <a:p>
            <a:pPr>
              <a:defRPr/>
            </a:pPr>
            <a:r>
              <a:rPr lang="zh-CN" altLang="en-US" sz="1600" b="1" dirty="0">
                <a:latin typeface="楷体" panose="02010609060101010101" pitchFamily="49" charset="-122"/>
                <a:ea typeface="楷体" panose="02010609060101010101" pitchFamily="49" charset="-122"/>
              </a:rPr>
              <a:t>注意事项</a:t>
            </a:r>
            <a:endParaRPr lang="zh-CN" altLang="en-US" sz="1600" b="1" dirty="0">
              <a:latin typeface="楷体" panose="02010609060101010101" pitchFamily="49" charset="-122"/>
              <a:ea typeface="楷体" panose="02010609060101010101" pitchFamily="49" charset="-122"/>
            </a:endParaRPr>
          </a:p>
        </p:txBody>
      </p:sp>
      <p:sp>
        <p:nvSpPr>
          <p:cNvPr id="16" name="左大括号 15"/>
          <p:cNvSpPr/>
          <p:nvPr/>
        </p:nvSpPr>
        <p:spPr bwMode="auto">
          <a:xfrm>
            <a:off x="4185617" y="1541723"/>
            <a:ext cx="214312" cy="1000244"/>
          </a:xfrm>
          <a:prstGeom prst="leftBrace">
            <a:avLst>
              <a:gd name="adj1" fmla="val 44300"/>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17" name="圆角矩形 18"/>
          <p:cNvSpPr>
            <a:spLocks noChangeArrowheads="1"/>
          </p:cNvSpPr>
          <p:nvPr/>
        </p:nvSpPr>
        <p:spPr bwMode="auto">
          <a:xfrm>
            <a:off x="3428161" y="1567996"/>
            <a:ext cx="504825" cy="879217"/>
          </a:xfrm>
          <a:prstGeom prst="roundRect">
            <a:avLst>
              <a:gd name="adj" fmla="val 16667"/>
            </a:avLst>
          </a:prstGeom>
          <a:solidFill>
            <a:srgbClr val="AFF22A"/>
          </a:solidFill>
          <a:ln w="9525">
            <a:solidFill>
              <a:schemeClr val="accent1"/>
            </a:solidFill>
            <a:round/>
          </a:ln>
        </p:spPr>
        <p:txBody>
          <a:bodyPr>
            <a:spAutoFit/>
          </a:bodyPr>
          <a:lstStyle/>
          <a:p>
            <a:r>
              <a:rPr lang="zh-CN" altLang="en-US" sz="1600" b="1" dirty="0">
                <a:latin typeface="楷体" panose="02010609060101010101" pitchFamily="49" charset="-122"/>
                <a:ea typeface="楷体" panose="02010609060101010101" pitchFamily="49" charset="-122"/>
              </a:rPr>
              <a:t>比例尺</a:t>
            </a:r>
            <a:endParaRPr lang="zh-CN" altLang="en-US" sz="1600" b="1" dirty="0">
              <a:latin typeface="楷体" panose="02010609060101010101" pitchFamily="49" charset="-122"/>
              <a:ea typeface="楷体" panose="02010609060101010101" pitchFamily="49" charset="-122"/>
            </a:endParaRPr>
          </a:p>
        </p:txBody>
      </p:sp>
      <p:sp>
        <p:nvSpPr>
          <p:cNvPr id="18" name="圆角矩形 21">
            <a:hlinkClick r:id="rId1" action="ppaction://hlinksldjump"/>
          </p:cNvPr>
          <p:cNvSpPr>
            <a:spLocks noChangeArrowheads="1"/>
          </p:cNvSpPr>
          <p:nvPr/>
        </p:nvSpPr>
        <p:spPr bwMode="auto">
          <a:xfrm>
            <a:off x="4575720" y="1499258"/>
            <a:ext cx="2081212" cy="374571"/>
          </a:xfrm>
          <a:prstGeom prst="roundRect">
            <a:avLst>
              <a:gd name="adj" fmla="val 16667"/>
            </a:avLst>
          </a:prstGeom>
          <a:solidFill>
            <a:srgbClr val="AFF22A"/>
          </a:solidFill>
          <a:ln w="9525">
            <a:solidFill>
              <a:schemeClr val="accent1"/>
            </a:solidFill>
            <a:round/>
          </a:ln>
        </p:spPr>
        <p:txBody>
          <a:bodyPr>
            <a:spAutoFit/>
          </a:bodyPr>
          <a:lstStyle/>
          <a:p>
            <a:r>
              <a:rPr lang="zh-CN" altLang="en-US" sz="1600" b="1" dirty="0">
                <a:latin typeface="楷体" panose="02010609060101010101" pitchFamily="49" charset="-122"/>
                <a:ea typeface="楷体" panose="02010609060101010101" pitchFamily="49" charset="-122"/>
              </a:rPr>
              <a:t>意义与关系式</a:t>
            </a:r>
            <a:endParaRPr lang="zh-CN" altLang="en-US" sz="1600" b="1" dirty="0">
              <a:latin typeface="楷体" panose="02010609060101010101" pitchFamily="49" charset="-122"/>
              <a:ea typeface="楷体" panose="02010609060101010101" pitchFamily="49" charset="-122"/>
            </a:endParaRPr>
          </a:p>
        </p:txBody>
      </p:sp>
      <p:sp>
        <p:nvSpPr>
          <p:cNvPr id="19" name="圆角矩形 21">
            <a:hlinkClick r:id="rId1" action="ppaction://hlinksldjump"/>
          </p:cNvPr>
          <p:cNvSpPr>
            <a:spLocks noChangeArrowheads="1"/>
          </p:cNvSpPr>
          <p:nvPr/>
        </p:nvSpPr>
        <p:spPr bwMode="auto">
          <a:xfrm>
            <a:off x="4499991" y="2041845"/>
            <a:ext cx="792089" cy="374571"/>
          </a:xfrm>
          <a:prstGeom prst="roundRect">
            <a:avLst>
              <a:gd name="adj" fmla="val 16667"/>
            </a:avLst>
          </a:prstGeom>
          <a:solidFill>
            <a:srgbClr val="AFF22A"/>
          </a:solidFill>
          <a:ln w="9525">
            <a:solidFill>
              <a:schemeClr val="accent1"/>
            </a:solidFill>
            <a:round/>
          </a:ln>
        </p:spPr>
        <p:txBody>
          <a:bodyPr wrap="square">
            <a:spAutoFit/>
          </a:bodyPr>
          <a:lstStyle/>
          <a:p>
            <a:pPr>
              <a:defRPr/>
            </a:pPr>
            <a:r>
              <a:rPr lang="zh-CN" altLang="en-US" sz="1600" b="1" dirty="0">
                <a:latin typeface="楷体" panose="02010609060101010101" pitchFamily="49" charset="-122"/>
                <a:ea typeface="楷体" panose="02010609060101010101" pitchFamily="49" charset="-122"/>
              </a:rPr>
              <a:t>分类</a:t>
            </a:r>
            <a:endParaRPr lang="zh-CN" altLang="en-US" sz="1600" b="1" dirty="0">
              <a:latin typeface="楷体" panose="02010609060101010101" pitchFamily="49" charset="-122"/>
              <a:ea typeface="楷体" panose="02010609060101010101" pitchFamily="49" charset="-122"/>
            </a:endParaRPr>
          </a:p>
        </p:txBody>
      </p:sp>
      <p:sp>
        <p:nvSpPr>
          <p:cNvPr id="20" name="左大括号 19"/>
          <p:cNvSpPr/>
          <p:nvPr/>
        </p:nvSpPr>
        <p:spPr bwMode="auto">
          <a:xfrm>
            <a:off x="4159311" y="2621087"/>
            <a:ext cx="214312" cy="1000244"/>
          </a:xfrm>
          <a:prstGeom prst="leftBrace">
            <a:avLst>
              <a:gd name="adj1" fmla="val 44300"/>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21" name="圆角矩形 18"/>
          <p:cNvSpPr>
            <a:spLocks noChangeArrowheads="1"/>
          </p:cNvSpPr>
          <p:nvPr/>
        </p:nvSpPr>
        <p:spPr bwMode="auto">
          <a:xfrm>
            <a:off x="3478416" y="2541967"/>
            <a:ext cx="504825" cy="1118890"/>
          </a:xfrm>
          <a:prstGeom prst="roundRect">
            <a:avLst>
              <a:gd name="adj" fmla="val 16667"/>
            </a:avLst>
          </a:prstGeom>
          <a:solidFill>
            <a:srgbClr val="AFF22A"/>
          </a:solidFill>
          <a:ln w="9525">
            <a:solidFill>
              <a:schemeClr val="accent1"/>
            </a:solidFill>
            <a:round/>
          </a:ln>
        </p:spPr>
        <p:txBody>
          <a:bodyPr>
            <a:spAutoFit/>
          </a:bodyPr>
          <a:lstStyle/>
          <a:p>
            <a:r>
              <a:rPr lang="zh-CN" altLang="zh-CN" sz="1600" b="1" dirty="0">
                <a:latin typeface="楷体" panose="02010609060101010101" pitchFamily="49" charset="-122"/>
                <a:ea typeface="楷体" panose="02010609060101010101" pitchFamily="49" charset="-122"/>
              </a:rPr>
              <a:t>确定位置</a:t>
            </a:r>
            <a:endParaRPr lang="zh-CN" altLang="zh-CN" sz="1600" b="1" dirty="0">
              <a:latin typeface="楷体" panose="02010609060101010101" pitchFamily="49" charset="-122"/>
              <a:ea typeface="楷体" panose="02010609060101010101" pitchFamily="49" charset="-122"/>
            </a:endParaRPr>
          </a:p>
        </p:txBody>
      </p:sp>
      <p:sp>
        <p:nvSpPr>
          <p:cNvPr id="22" name="圆角矩形 21">
            <a:hlinkClick r:id="rId1" action="ppaction://hlinksldjump"/>
          </p:cNvPr>
          <p:cNvSpPr>
            <a:spLocks noChangeArrowheads="1"/>
          </p:cNvSpPr>
          <p:nvPr/>
        </p:nvSpPr>
        <p:spPr bwMode="auto">
          <a:xfrm>
            <a:off x="4549413" y="2578622"/>
            <a:ext cx="3262947" cy="374571"/>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1600" b="1" dirty="0">
                <a:latin typeface="楷体" panose="02010609060101010101" pitchFamily="49" charset="-122"/>
                <a:ea typeface="楷体" panose="02010609060101010101" pitchFamily="49" charset="-122"/>
              </a:rPr>
              <a:t>根据平面图描述物体的实际位置</a:t>
            </a:r>
            <a:endParaRPr lang="zh-CN" altLang="en-US" sz="1600" b="1" dirty="0">
              <a:latin typeface="楷体" panose="02010609060101010101" pitchFamily="49" charset="-122"/>
              <a:ea typeface="楷体" panose="02010609060101010101" pitchFamily="49" charset="-122"/>
            </a:endParaRPr>
          </a:p>
        </p:txBody>
      </p:sp>
      <p:sp>
        <p:nvSpPr>
          <p:cNvPr id="23" name="圆角矩形 21">
            <a:hlinkClick r:id="rId1" action="ppaction://hlinksldjump"/>
          </p:cNvPr>
          <p:cNvSpPr>
            <a:spLocks noChangeArrowheads="1"/>
          </p:cNvSpPr>
          <p:nvPr/>
        </p:nvSpPr>
        <p:spPr bwMode="auto">
          <a:xfrm>
            <a:off x="4473685" y="3121209"/>
            <a:ext cx="2952328" cy="374571"/>
          </a:xfrm>
          <a:prstGeom prst="roundRect">
            <a:avLst>
              <a:gd name="adj" fmla="val 16667"/>
            </a:avLst>
          </a:prstGeom>
          <a:solidFill>
            <a:srgbClr val="AFF22A"/>
          </a:solidFill>
          <a:ln w="9525">
            <a:solidFill>
              <a:schemeClr val="accent1"/>
            </a:solidFill>
            <a:round/>
          </a:ln>
        </p:spPr>
        <p:txBody>
          <a:bodyPr wrap="square">
            <a:spAutoFit/>
          </a:bodyPr>
          <a:lstStyle/>
          <a:p>
            <a:pPr>
              <a:defRPr/>
            </a:pPr>
            <a:r>
              <a:rPr lang="zh-CN" altLang="zh-CN" sz="1600" b="1" dirty="0">
                <a:latin typeface="楷体" panose="02010609060101010101" pitchFamily="49" charset="-122"/>
                <a:ea typeface="楷体" panose="02010609060101010101" pitchFamily="49" charset="-122"/>
              </a:rPr>
              <a:t>画平面图确定物体的图上位置</a:t>
            </a:r>
            <a:endParaRPr lang="zh-CN" altLang="en-US" sz="1600" b="1" dirty="0">
              <a:latin typeface="楷体" panose="02010609060101010101" pitchFamily="49" charset="-122"/>
              <a:ea typeface="楷体" panose="02010609060101010101" pitchFamily="49" charset="-122"/>
            </a:endParaRPr>
          </a:p>
        </p:txBody>
      </p:sp>
      <p:sp>
        <p:nvSpPr>
          <p:cNvPr id="24" name="左大括号 23"/>
          <p:cNvSpPr/>
          <p:nvPr/>
        </p:nvSpPr>
        <p:spPr bwMode="auto">
          <a:xfrm>
            <a:off x="4129779" y="3690984"/>
            <a:ext cx="214312" cy="1000244"/>
          </a:xfrm>
          <a:prstGeom prst="leftBrace">
            <a:avLst>
              <a:gd name="adj1" fmla="val 44300"/>
              <a:gd name="adj2" fmla="val 49685"/>
            </a:avLst>
          </a:prstGeom>
          <a:noFill/>
          <a:ln w="28575" algn="ctr">
            <a:solidFill>
              <a:srgbClr val="FF0000"/>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
        <p:nvSpPr>
          <p:cNvPr id="25" name="圆角矩形 18"/>
          <p:cNvSpPr>
            <a:spLocks noChangeArrowheads="1"/>
          </p:cNvSpPr>
          <p:nvPr/>
        </p:nvSpPr>
        <p:spPr bwMode="auto">
          <a:xfrm>
            <a:off x="3393713" y="3783610"/>
            <a:ext cx="674230" cy="895290"/>
          </a:xfrm>
          <a:prstGeom prst="roundRect">
            <a:avLst>
              <a:gd name="adj" fmla="val 16667"/>
            </a:avLst>
          </a:prstGeom>
          <a:solidFill>
            <a:srgbClr val="AFF22A"/>
          </a:solidFill>
          <a:ln w="9525">
            <a:solidFill>
              <a:schemeClr val="accent1"/>
            </a:solidFill>
            <a:round/>
          </a:ln>
        </p:spPr>
        <p:txBody>
          <a:bodyPr wrap="square">
            <a:spAutoFit/>
          </a:bodyPr>
          <a:lstStyle/>
          <a:p>
            <a:r>
              <a:rPr lang="zh-CN" altLang="en-US" sz="1600" b="1" dirty="0">
                <a:latin typeface="楷体" panose="02010609060101010101" pitchFamily="49" charset="-122"/>
                <a:ea typeface="楷体" panose="02010609060101010101" pitchFamily="49" charset="-122"/>
              </a:rPr>
              <a:t>描述行走路线</a:t>
            </a:r>
            <a:endParaRPr lang="zh-CN" altLang="en-US" sz="1600" b="1" dirty="0">
              <a:latin typeface="楷体" panose="02010609060101010101" pitchFamily="49" charset="-122"/>
              <a:ea typeface="楷体" panose="02010609060101010101" pitchFamily="49" charset="-122"/>
            </a:endParaRPr>
          </a:p>
        </p:txBody>
      </p:sp>
      <p:sp>
        <p:nvSpPr>
          <p:cNvPr id="26" name="圆角矩形 21">
            <a:hlinkClick r:id="rId1" action="ppaction://hlinksldjump"/>
          </p:cNvPr>
          <p:cNvSpPr>
            <a:spLocks noChangeArrowheads="1"/>
          </p:cNvSpPr>
          <p:nvPr/>
        </p:nvSpPr>
        <p:spPr bwMode="auto">
          <a:xfrm>
            <a:off x="4549414" y="3792165"/>
            <a:ext cx="2758890" cy="374571"/>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1600" b="1" dirty="0">
                <a:latin typeface="楷体" panose="02010609060101010101" pitchFamily="49" charset="-122"/>
                <a:ea typeface="楷体" panose="02010609060101010101" pitchFamily="49" charset="-122"/>
              </a:rPr>
              <a:t>根据平面图描述行走路线</a:t>
            </a:r>
            <a:endParaRPr lang="zh-CN" altLang="en-US" sz="1600" b="1" dirty="0">
              <a:latin typeface="楷体" panose="02010609060101010101" pitchFamily="49" charset="-122"/>
              <a:ea typeface="楷体" panose="02010609060101010101" pitchFamily="49" charset="-122"/>
            </a:endParaRPr>
          </a:p>
        </p:txBody>
      </p:sp>
      <p:sp>
        <p:nvSpPr>
          <p:cNvPr id="27" name="圆角矩形 21">
            <a:hlinkClick r:id="rId1" action="ppaction://hlinksldjump"/>
          </p:cNvPr>
          <p:cNvSpPr>
            <a:spLocks noChangeArrowheads="1"/>
          </p:cNvSpPr>
          <p:nvPr/>
        </p:nvSpPr>
        <p:spPr bwMode="auto">
          <a:xfrm>
            <a:off x="4473685" y="4334752"/>
            <a:ext cx="1754499" cy="374571"/>
          </a:xfrm>
          <a:prstGeom prst="roundRect">
            <a:avLst>
              <a:gd name="adj" fmla="val 16667"/>
            </a:avLst>
          </a:prstGeom>
          <a:solidFill>
            <a:srgbClr val="AFF22A"/>
          </a:solidFill>
          <a:ln w="9525">
            <a:solidFill>
              <a:schemeClr val="accent1"/>
            </a:solidFill>
            <a:round/>
          </a:ln>
        </p:spPr>
        <p:txBody>
          <a:bodyPr wrap="square">
            <a:spAutoFit/>
          </a:bodyPr>
          <a:lstStyle/>
          <a:p>
            <a:pPr>
              <a:defRPr/>
            </a:pPr>
            <a:r>
              <a:rPr lang="zh-CN" altLang="zh-CN" sz="1600" b="1" dirty="0">
                <a:latin typeface="楷体" panose="02010609060101010101" pitchFamily="49" charset="-122"/>
                <a:ea typeface="楷体" panose="02010609060101010101" pitchFamily="49" charset="-122"/>
              </a:rPr>
              <a:t>画行走路线图</a:t>
            </a:r>
            <a:endParaRPr lang="zh-CN" altLang="en-US" sz="1600" b="1" dirty="0">
              <a:latin typeface="楷体" panose="02010609060101010101" pitchFamily="49" charset="-122"/>
              <a:ea typeface="楷体" panose="02010609060101010101" pitchFamily="49" charset="-122"/>
            </a:endParaRPr>
          </a:p>
        </p:txBody>
      </p:sp>
      <p:grpSp>
        <p:nvGrpSpPr>
          <p:cNvPr id="28" name="组合 27"/>
          <p:cNvGrpSpPr/>
          <p:nvPr/>
        </p:nvGrpSpPr>
        <p:grpSpPr>
          <a:xfrm>
            <a:off x="192082" y="439395"/>
            <a:ext cx="2266690" cy="561692"/>
            <a:chOff x="192082" y="439395"/>
            <a:chExt cx="2266690" cy="561692"/>
          </a:xfrm>
        </p:grpSpPr>
        <p:sp>
          <p:nvSpPr>
            <p:cNvPr id="29" name="文本框 14"/>
            <p:cNvSpPr txBox="1"/>
            <p:nvPr/>
          </p:nvSpPr>
          <p:spPr>
            <a:xfrm>
              <a:off x="611560" y="439395"/>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复习导入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082" y="492072"/>
              <a:ext cx="366860" cy="456339"/>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wipe(up)">
                                      <p:cBhvr>
                                        <p:cTn id="7" dur="1000"/>
                                        <p:tgtEl>
                                          <p:spTgt spid="30721"/>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0728"/>
                                        </p:tgtEl>
                                        <p:attrNameLst>
                                          <p:attrName>style.visibility</p:attrName>
                                        </p:attrNameLst>
                                      </p:cBhvr>
                                      <p:to>
                                        <p:strVal val="visible"/>
                                      </p:to>
                                    </p:set>
                                    <p:animEffect transition="in" filter="wipe(up)">
                                      <p:cBhvr>
                                        <p:cTn id="11" dur="1000"/>
                                        <p:tgtEl>
                                          <p:spTgt spid="3072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0723"/>
                                        </p:tgtEl>
                                        <p:attrNameLst>
                                          <p:attrName>style.visibility</p:attrName>
                                        </p:attrNameLst>
                                      </p:cBhvr>
                                      <p:to>
                                        <p:strVal val="visible"/>
                                      </p:to>
                                    </p:set>
                                    <p:animEffect transition="in" filter="wipe(up)">
                                      <p:cBhvr>
                                        <p:cTn id="16" dur="1000"/>
                                        <p:tgtEl>
                                          <p:spTgt spid="3072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1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1749"/>
                                        </p:tgtEl>
                                        <p:attrNameLst>
                                          <p:attrName>style.visibility</p:attrName>
                                        </p:attrNameLst>
                                      </p:cBhvr>
                                      <p:to>
                                        <p:strVal val="visible"/>
                                      </p:to>
                                    </p:set>
                                    <p:animEffect transition="in" filter="wipe(left)">
                                      <p:cBhvr>
                                        <p:cTn id="26" dur="1000"/>
                                        <p:tgtEl>
                                          <p:spTgt spid="3174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1756"/>
                                        </p:tgtEl>
                                        <p:attrNameLst>
                                          <p:attrName>style.visibility</p:attrName>
                                        </p:attrNameLst>
                                      </p:cBhvr>
                                      <p:to>
                                        <p:strVal val="visible"/>
                                      </p:to>
                                    </p:set>
                                    <p:animEffect transition="in" filter="wipe(left)">
                                      <p:cBhvr>
                                        <p:cTn id="31" dur="1000"/>
                                        <p:tgtEl>
                                          <p:spTgt spid="3175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10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10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10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10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up)">
                                      <p:cBhvr>
                                        <p:cTn id="61" dur="10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left)">
                                      <p:cBhvr>
                                        <p:cTn id="66" dur="1000"/>
                                        <p:tgtEl>
                                          <p:spTgt spid="2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1000"/>
                                        <p:tgtEl>
                                          <p:spTgt spid="2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up)">
                                      <p:cBhvr>
                                        <p:cTn id="76" dur="1000"/>
                                        <p:tgtEl>
                                          <p:spTgt spid="2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up)">
                                      <p:cBhvr>
                                        <p:cTn id="81" dur="1000"/>
                                        <p:tgtEl>
                                          <p:spTgt spid="24"/>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wipe(left)">
                                      <p:cBhvr>
                                        <p:cTn id="86" dur="1000"/>
                                        <p:tgtEl>
                                          <p:spTgt spid="26"/>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left)">
                                      <p:cBhvr>
                                        <p:cTn id="9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animBg="1"/>
      <p:bldP spid="2" grpId="0" animBg="1"/>
      <p:bldP spid="30723" grpId="0" animBg="1"/>
      <p:bldP spid="31749" grpId="0" animBg="1"/>
      <p:bldP spid="30728" grpId="0" animBg="1"/>
      <p:bldP spid="31756"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2" name="圆角矩形 21">
            <a:hlinkClick r:id="rId1" action="ppaction://hlinksldjump"/>
          </p:cNvPr>
          <p:cNvSpPr>
            <a:spLocks noChangeArrowheads="1"/>
          </p:cNvSpPr>
          <p:nvPr/>
        </p:nvSpPr>
        <p:spPr bwMode="auto">
          <a:xfrm>
            <a:off x="3276600" y="1034053"/>
            <a:ext cx="2643188" cy="578882"/>
          </a:xfrm>
          <a:prstGeom prst="roundRect">
            <a:avLst>
              <a:gd name="adj" fmla="val 16667"/>
            </a:avLst>
          </a:prstGeom>
          <a:solidFill>
            <a:srgbClr val="AFF22A"/>
          </a:solidFill>
          <a:ln w="9525">
            <a:solidFill>
              <a:schemeClr val="accent1"/>
            </a:solidFill>
            <a:round/>
          </a:ln>
        </p:spPr>
        <p:txBody>
          <a:bodyPr>
            <a:spAutoFit/>
          </a:bodyPr>
          <a:lstStyle/>
          <a:p>
            <a:r>
              <a:rPr lang="en-US" altLang="zh-CN" sz="2800" b="1" dirty="0">
                <a:latin typeface="楷体" panose="02010609060101010101" pitchFamily="49" charset="-122"/>
                <a:ea typeface="楷体" panose="02010609060101010101" pitchFamily="49" charset="-122"/>
              </a:rPr>
              <a:t>1.</a:t>
            </a:r>
            <a:r>
              <a:rPr lang="zh-CN" altLang="zh-CN" sz="2800" b="1" dirty="0">
                <a:latin typeface="楷体" panose="02010609060101010101" pitchFamily="49" charset="-122"/>
                <a:ea typeface="楷体" panose="02010609060101010101" pitchFamily="49" charset="-122"/>
              </a:rPr>
              <a:t>图形变化</a:t>
            </a:r>
            <a:endParaRPr lang="zh-CN" altLang="en-US" sz="2800" b="1" dirty="0">
              <a:latin typeface="楷体" panose="02010609060101010101" pitchFamily="49" charset="-122"/>
              <a:ea typeface="楷体" panose="02010609060101010101" pitchFamily="49" charset="-122"/>
            </a:endParaRPr>
          </a:p>
        </p:txBody>
      </p:sp>
      <p:sp>
        <p:nvSpPr>
          <p:cNvPr id="32771" name="左大括号 14"/>
          <p:cNvSpPr/>
          <p:nvPr/>
        </p:nvSpPr>
        <p:spPr bwMode="auto">
          <a:xfrm>
            <a:off x="1992287" y="2184990"/>
            <a:ext cx="276225" cy="1535113"/>
          </a:xfrm>
          <a:prstGeom prst="leftBrace">
            <a:avLst>
              <a:gd name="adj1" fmla="val 46312"/>
              <a:gd name="adj2" fmla="val 50000"/>
            </a:avLst>
          </a:prstGeom>
          <a:noFill/>
          <a:ln w="15875">
            <a:solidFill>
              <a:srgbClr val="739CC3"/>
            </a:solidFill>
            <a:round/>
          </a:ln>
        </p:spPr>
        <p:txBody>
          <a:bodyPr/>
          <a:lstStyle/>
          <a:p>
            <a:endParaRPr lang="zh-CN" altLang="en-US" b="1"/>
          </a:p>
        </p:txBody>
      </p:sp>
      <p:sp>
        <p:nvSpPr>
          <p:cNvPr id="32772" name="Rectangle 19"/>
          <p:cNvSpPr>
            <a:spLocks noChangeArrowheads="1"/>
          </p:cNvSpPr>
          <p:nvPr/>
        </p:nvSpPr>
        <p:spPr bwMode="auto">
          <a:xfrm>
            <a:off x="3481223" y="3212271"/>
            <a:ext cx="5364162" cy="1015663"/>
          </a:xfrm>
          <a:prstGeom prst="rect">
            <a:avLst/>
          </a:prstGeom>
          <a:noFill/>
          <a:ln w="9525">
            <a:noFill/>
            <a:miter lim="800000"/>
          </a:ln>
        </p:spPr>
        <p:txBody>
          <a:bodyPr anchor="ctr">
            <a:spAutoFit/>
          </a:bodyPr>
          <a:lstStyle/>
          <a:p>
            <a:r>
              <a:rPr lang="zh-CN" altLang="zh-CN" sz="2000" b="1" dirty="0">
                <a:latin typeface="楷体" panose="02010609060101010101" pitchFamily="49" charset="-122"/>
                <a:ea typeface="楷体" panose="02010609060101010101" pitchFamily="49" charset="-122"/>
              </a:rPr>
              <a:t>斜边的放大或缩小可以转化成直角三角形的两条直角边的放大或缩小；角的大小</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度数</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不能放大或缩小</a:t>
            </a:r>
            <a:r>
              <a:rPr lang="zh-CN" altLang="en-US" sz="2000" b="1" dirty="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grpSp>
        <p:nvGrpSpPr>
          <p:cNvPr id="2" name="组合 38"/>
          <p:cNvGrpSpPr/>
          <p:nvPr/>
        </p:nvGrpSpPr>
        <p:grpSpPr bwMode="auto">
          <a:xfrm>
            <a:off x="192088" y="439738"/>
            <a:ext cx="2266950" cy="561975"/>
            <a:chOff x="192083" y="439395"/>
            <a:chExt cx="2266689" cy="561692"/>
          </a:xfrm>
        </p:grpSpPr>
        <p:pic>
          <p:nvPicPr>
            <p:cNvPr id="3" name="图片 39"/>
            <p:cNvPicPr>
              <a:picLocks noChangeAspect="1"/>
            </p:cNvPicPr>
            <p:nvPr/>
          </p:nvPicPr>
          <p:blipFill>
            <a:blip r:embed="rId2"/>
            <a:srcRect/>
            <a:stretch>
              <a:fillRect/>
            </a:stretch>
          </p:blipFill>
          <p:spPr bwMode="auto">
            <a:xfrm>
              <a:off x="192083" y="479078"/>
              <a:ext cx="366860" cy="456339"/>
            </a:xfrm>
            <a:prstGeom prst="rect">
              <a:avLst/>
            </a:prstGeom>
            <a:noFill/>
            <a:ln w="9525">
              <a:noFill/>
              <a:miter lim="800000"/>
              <a:headEnd/>
              <a:tailEnd/>
            </a:ln>
          </p:spPr>
        </p:pic>
        <p:sp>
          <p:nvSpPr>
            <p:cNvPr id="4" name="文本框 14"/>
            <p:cNvSpPr txBox="1">
              <a:spLocks noChangeArrowheads="1"/>
            </p:cNvSpPr>
            <p:nvPr/>
          </p:nvSpPr>
          <p:spPr bwMode="auto">
            <a:xfrm>
              <a:off x="611560" y="439395"/>
              <a:ext cx="1847212" cy="561692"/>
            </a:xfrm>
            <a:prstGeom prst="rect">
              <a:avLst/>
            </a:prstGeom>
            <a:noFill/>
            <a:ln w="9525">
              <a:noFill/>
              <a:miter lim="800000"/>
            </a:ln>
          </p:spPr>
          <p:txBody>
            <a:bodyPr lIns="68580" tIns="34290" rIns="68580" bIns="34290">
              <a:spAutoFit/>
            </a:bodyPr>
            <a:lstStyle/>
            <a:p>
              <a:r>
                <a:rPr lang="zh-CN" altLang="en-US" sz="3200" b="1">
                  <a:solidFill>
                    <a:srgbClr val="875000"/>
                  </a:solidFill>
                  <a:latin typeface="幼圆" panose="02010509060101010101" pitchFamily="49" charset="-122"/>
                  <a:ea typeface="幼圆" panose="02010509060101010101" pitchFamily="49" charset="-122"/>
                </a:rPr>
                <a:t>知识梳理</a:t>
              </a:r>
              <a:endParaRPr lang="zh-CN" altLang="en-US" sz="3200" b="1">
                <a:solidFill>
                  <a:srgbClr val="875000"/>
                </a:solidFill>
                <a:latin typeface="幼圆" panose="02010509060101010101" pitchFamily="49" charset="-122"/>
                <a:ea typeface="幼圆" panose="02010509060101010101" pitchFamily="49" charset="-122"/>
              </a:endParaRPr>
            </a:p>
          </p:txBody>
        </p:sp>
      </p:grpSp>
      <p:sp>
        <p:nvSpPr>
          <p:cNvPr id="32778" name="圆角矩形 21">
            <a:hlinkClick r:id="rId1" action="ppaction://hlinksldjump"/>
          </p:cNvPr>
          <p:cNvSpPr>
            <a:spLocks noChangeArrowheads="1"/>
          </p:cNvSpPr>
          <p:nvPr/>
        </p:nvSpPr>
        <p:spPr bwMode="auto">
          <a:xfrm>
            <a:off x="375538" y="2669575"/>
            <a:ext cx="1616749" cy="510778"/>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2400" b="1" dirty="0">
                <a:latin typeface="楷体" panose="02010609060101010101" pitchFamily="49" charset="-122"/>
                <a:ea typeface="楷体" panose="02010609060101010101" pitchFamily="49" charset="-122"/>
              </a:rPr>
              <a:t>图形变化</a:t>
            </a:r>
            <a:endParaRPr lang="zh-CN" altLang="en-US" sz="2400" b="1" dirty="0">
              <a:latin typeface="楷体" panose="02010609060101010101" pitchFamily="49" charset="-122"/>
              <a:ea typeface="楷体" panose="02010609060101010101" pitchFamily="49" charset="-122"/>
            </a:endParaRPr>
          </a:p>
        </p:txBody>
      </p:sp>
      <p:sp>
        <p:nvSpPr>
          <p:cNvPr id="32779" name="圆角矩形 21">
            <a:hlinkClick r:id="rId1" action="ppaction://hlinksldjump"/>
          </p:cNvPr>
          <p:cNvSpPr>
            <a:spLocks noChangeArrowheads="1"/>
          </p:cNvSpPr>
          <p:nvPr/>
        </p:nvSpPr>
        <p:spPr bwMode="auto">
          <a:xfrm>
            <a:off x="2337371" y="1969090"/>
            <a:ext cx="788988" cy="1084421"/>
          </a:xfrm>
          <a:prstGeom prst="roundRect">
            <a:avLst>
              <a:gd name="adj" fmla="val 16667"/>
            </a:avLst>
          </a:prstGeom>
          <a:solidFill>
            <a:srgbClr val="AFF22A"/>
          </a:solidFill>
          <a:ln w="9525">
            <a:solidFill>
              <a:schemeClr val="accent1"/>
            </a:solidFill>
            <a:round/>
          </a:ln>
        </p:spPr>
        <p:txBody>
          <a:bodyPr>
            <a:spAutoFit/>
          </a:bodyPr>
          <a:lstStyle/>
          <a:p>
            <a:r>
              <a:rPr lang="zh-CN" altLang="en-US" sz="2000" b="1" dirty="0">
                <a:latin typeface="楷体" panose="02010609060101010101" pitchFamily="49" charset="-122"/>
                <a:ea typeface="楷体" panose="02010609060101010101" pitchFamily="49" charset="-122"/>
              </a:rPr>
              <a:t>放大或缩小</a:t>
            </a:r>
            <a:endParaRPr lang="zh-CN" altLang="en-US" sz="2000" b="1" dirty="0">
              <a:latin typeface="楷体" panose="02010609060101010101" pitchFamily="49" charset="-122"/>
              <a:ea typeface="楷体" panose="02010609060101010101" pitchFamily="49" charset="-122"/>
            </a:endParaRPr>
          </a:p>
        </p:txBody>
      </p:sp>
      <p:sp>
        <p:nvSpPr>
          <p:cNvPr id="32780" name="Rectangle 12"/>
          <p:cNvSpPr>
            <a:spLocks noChangeArrowheads="1"/>
          </p:cNvSpPr>
          <p:nvPr/>
        </p:nvSpPr>
        <p:spPr bwMode="auto">
          <a:xfrm>
            <a:off x="3200971" y="1897603"/>
            <a:ext cx="5617021" cy="1015663"/>
          </a:xfrm>
          <a:prstGeom prst="rect">
            <a:avLst/>
          </a:prstGeom>
          <a:noFill/>
          <a:ln w="9525">
            <a:noFill/>
            <a:miter lim="800000"/>
          </a:ln>
        </p:spPr>
        <p:txBody>
          <a:bodyPr wrap="square">
            <a:spAutoFit/>
          </a:bodyPr>
          <a:lstStyle/>
          <a:p>
            <a:r>
              <a:rPr lang="zh-CN" altLang="zh-CN" sz="2000" b="1" dirty="0">
                <a:latin typeface="楷体" panose="02010609060101010101" pitchFamily="49" charset="-122"/>
                <a:ea typeface="楷体" panose="02010609060101010101" pitchFamily="49" charset="-122"/>
              </a:rPr>
              <a:t>能够完全重合的两个图形的大小和形状完全相同。图形放大或缩小得到的图形与原图形相比，大小不同，形状相同。</a:t>
            </a:r>
            <a:endParaRPr lang="zh-CN" altLang="en-US" sz="2000" b="1" dirty="0">
              <a:ea typeface="楷体_GB2312" panose="02010609030101010101" pitchFamily="49" charset="-122"/>
            </a:endParaRPr>
          </a:p>
        </p:txBody>
      </p:sp>
      <p:sp>
        <p:nvSpPr>
          <p:cNvPr id="32782" name="圆角矩形 21">
            <a:hlinkClick r:id="rId1" action="ppaction://hlinksldjump"/>
          </p:cNvPr>
          <p:cNvSpPr>
            <a:spLocks noChangeArrowheads="1"/>
          </p:cNvSpPr>
          <p:nvPr/>
        </p:nvSpPr>
        <p:spPr bwMode="auto">
          <a:xfrm>
            <a:off x="2185823" y="3277429"/>
            <a:ext cx="1295400" cy="442674"/>
          </a:xfrm>
          <a:prstGeom prst="roundRect">
            <a:avLst>
              <a:gd name="adj" fmla="val 16667"/>
            </a:avLst>
          </a:prstGeom>
          <a:solidFill>
            <a:srgbClr val="AFF22A"/>
          </a:solidFill>
          <a:ln w="9525">
            <a:solidFill>
              <a:schemeClr val="accent1"/>
            </a:solidFill>
            <a:round/>
          </a:ln>
        </p:spPr>
        <p:txBody>
          <a:bodyPr>
            <a:spAutoFit/>
          </a:bodyPr>
          <a:lstStyle/>
          <a:p>
            <a:pPr>
              <a:defRPr/>
            </a:pPr>
            <a:r>
              <a:rPr lang="zh-CN" altLang="en-US" sz="2000" b="1" dirty="0">
                <a:latin typeface="楷体" panose="02010609060101010101" pitchFamily="49" charset="-122"/>
                <a:ea typeface="楷体" panose="02010609060101010101" pitchFamily="49" charset="-122"/>
              </a:rPr>
              <a:t>注意事项</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662"/>
                                        </p:tgtEl>
                                        <p:attrNameLst>
                                          <p:attrName>style.visibility</p:attrName>
                                        </p:attrNameLst>
                                      </p:cBhvr>
                                      <p:to>
                                        <p:strVal val="visible"/>
                                      </p:to>
                                    </p:set>
                                    <p:animEffect transition="in" filter="wipe(left)">
                                      <p:cBhvr>
                                        <p:cTn id="7" dur="1000"/>
                                        <p:tgtEl>
                                          <p:spTgt spid="706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8"/>
                                        </p:tgtEl>
                                        <p:attrNameLst>
                                          <p:attrName>style.visibility</p:attrName>
                                        </p:attrNameLst>
                                      </p:cBhvr>
                                      <p:to>
                                        <p:strVal val="visible"/>
                                      </p:to>
                                    </p:set>
                                    <p:animEffect transition="in" filter="wipe(left)">
                                      <p:cBhvr>
                                        <p:cTn id="12" dur="1000"/>
                                        <p:tgtEl>
                                          <p:spTgt spid="327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771"/>
                                        </p:tgtEl>
                                        <p:attrNameLst>
                                          <p:attrName>style.visibility</p:attrName>
                                        </p:attrNameLst>
                                      </p:cBhvr>
                                      <p:to>
                                        <p:strVal val="visible"/>
                                      </p:to>
                                    </p:set>
                                    <p:animEffect transition="in" filter="wipe(up)">
                                      <p:cBhvr>
                                        <p:cTn id="17" dur="1000"/>
                                        <p:tgtEl>
                                          <p:spTgt spid="327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779"/>
                                        </p:tgtEl>
                                        <p:attrNameLst>
                                          <p:attrName>style.visibility</p:attrName>
                                        </p:attrNameLst>
                                      </p:cBhvr>
                                      <p:to>
                                        <p:strVal val="visible"/>
                                      </p:to>
                                    </p:set>
                                    <p:animEffect transition="in" filter="wipe(left)">
                                      <p:cBhvr>
                                        <p:cTn id="22" dur="1000"/>
                                        <p:tgtEl>
                                          <p:spTgt spid="32779"/>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32780"/>
                                        </p:tgtEl>
                                        <p:attrNameLst>
                                          <p:attrName>style.visibility</p:attrName>
                                        </p:attrNameLst>
                                      </p:cBhvr>
                                      <p:to>
                                        <p:strVal val="visible"/>
                                      </p:to>
                                    </p:set>
                                    <p:anim calcmode="lin" valueType="num">
                                      <p:cBhvr>
                                        <p:cTn id="27" dur="1000" fill="hold"/>
                                        <p:tgtEl>
                                          <p:spTgt spid="32780"/>
                                        </p:tgtEl>
                                        <p:attrNameLst>
                                          <p:attrName>ppt_w</p:attrName>
                                        </p:attrNameLst>
                                      </p:cBhvr>
                                      <p:tavLst>
                                        <p:tav tm="0">
                                          <p:val>
                                            <p:fltVal val="0"/>
                                          </p:val>
                                        </p:tav>
                                        <p:tav tm="100000">
                                          <p:val>
                                            <p:strVal val="#ppt_w"/>
                                          </p:val>
                                        </p:tav>
                                      </p:tavLst>
                                    </p:anim>
                                    <p:anim calcmode="lin" valueType="num">
                                      <p:cBhvr>
                                        <p:cTn id="28" dur="1000" fill="hold"/>
                                        <p:tgtEl>
                                          <p:spTgt spid="32780"/>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2782"/>
                                        </p:tgtEl>
                                        <p:attrNameLst>
                                          <p:attrName>style.visibility</p:attrName>
                                        </p:attrNameLst>
                                      </p:cBhvr>
                                      <p:to>
                                        <p:strVal val="visible"/>
                                      </p:to>
                                    </p:set>
                                    <p:animEffect transition="in" filter="wipe(left)">
                                      <p:cBhvr>
                                        <p:cTn id="33" dur="1000"/>
                                        <p:tgtEl>
                                          <p:spTgt spid="32782"/>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32772"/>
                                        </p:tgtEl>
                                        <p:attrNameLst>
                                          <p:attrName>style.visibility</p:attrName>
                                        </p:attrNameLst>
                                      </p:cBhvr>
                                      <p:to>
                                        <p:strVal val="visible"/>
                                      </p:to>
                                    </p:set>
                                    <p:anim calcmode="lin" valueType="num">
                                      <p:cBhvr>
                                        <p:cTn id="38" dur="1000" fill="hold"/>
                                        <p:tgtEl>
                                          <p:spTgt spid="32772"/>
                                        </p:tgtEl>
                                        <p:attrNameLst>
                                          <p:attrName>ppt_w</p:attrName>
                                        </p:attrNameLst>
                                      </p:cBhvr>
                                      <p:tavLst>
                                        <p:tav tm="0">
                                          <p:val>
                                            <p:fltVal val="0"/>
                                          </p:val>
                                        </p:tav>
                                        <p:tav tm="100000">
                                          <p:val>
                                            <p:strVal val="#ppt_w"/>
                                          </p:val>
                                        </p:tav>
                                      </p:tavLst>
                                    </p:anim>
                                    <p:anim calcmode="lin" valueType="num">
                                      <p:cBhvr>
                                        <p:cTn id="39" dur="1000" fill="hold"/>
                                        <p:tgtEl>
                                          <p:spTgt spid="3277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animBg="1"/>
      <p:bldP spid="32771" grpId="0" animBg="1"/>
      <p:bldP spid="32772" grpId="0"/>
      <p:bldP spid="32778" grpId="0" animBg="1"/>
      <p:bldP spid="32779" grpId="0" animBg="1"/>
      <p:bldP spid="32780" grpId="0"/>
      <p:bldP spid="3278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2" name="圆角矩形 21">
            <a:hlinkClick r:id="rId1" action="ppaction://hlinksldjump"/>
          </p:cNvPr>
          <p:cNvSpPr>
            <a:spLocks noChangeArrowheads="1"/>
          </p:cNvSpPr>
          <p:nvPr/>
        </p:nvSpPr>
        <p:spPr bwMode="auto">
          <a:xfrm>
            <a:off x="3276600" y="483518"/>
            <a:ext cx="2015480" cy="578882"/>
          </a:xfrm>
          <a:prstGeom prst="roundRect">
            <a:avLst>
              <a:gd name="adj" fmla="val 16667"/>
            </a:avLst>
          </a:prstGeom>
          <a:solidFill>
            <a:srgbClr val="AFF22A"/>
          </a:solidFill>
          <a:ln w="9525">
            <a:solidFill>
              <a:schemeClr val="accent1"/>
            </a:solidFill>
            <a:round/>
          </a:ln>
        </p:spPr>
        <p:txBody>
          <a:bodyPr wrap="square">
            <a:spAutoFit/>
          </a:bodyPr>
          <a:lstStyle/>
          <a:p>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比例尺</a:t>
            </a:r>
            <a:endParaRPr lang="zh-CN" altLang="en-US" sz="2800" b="1" dirty="0">
              <a:latin typeface="楷体" panose="02010609060101010101" pitchFamily="49" charset="-122"/>
              <a:ea typeface="楷体" panose="02010609060101010101" pitchFamily="49" charset="-122"/>
            </a:endParaRPr>
          </a:p>
        </p:txBody>
      </p:sp>
      <p:sp>
        <p:nvSpPr>
          <p:cNvPr id="32771" name="左大括号 14"/>
          <p:cNvSpPr/>
          <p:nvPr/>
        </p:nvSpPr>
        <p:spPr bwMode="auto">
          <a:xfrm>
            <a:off x="1911921" y="1624391"/>
            <a:ext cx="276225" cy="2557917"/>
          </a:xfrm>
          <a:prstGeom prst="leftBrace">
            <a:avLst>
              <a:gd name="adj1" fmla="val 46312"/>
              <a:gd name="adj2" fmla="val 50000"/>
            </a:avLst>
          </a:prstGeom>
          <a:noFill/>
          <a:ln w="15875">
            <a:solidFill>
              <a:srgbClr val="739CC3"/>
            </a:solidFill>
            <a:round/>
          </a:ln>
        </p:spPr>
        <p:txBody>
          <a:bodyPr/>
          <a:lstStyle/>
          <a:p>
            <a:endParaRPr lang="zh-CN" altLang="en-US" b="1"/>
          </a:p>
        </p:txBody>
      </p:sp>
      <p:sp>
        <p:nvSpPr>
          <p:cNvPr id="32772" name="Rectangle 19"/>
          <p:cNvSpPr>
            <a:spLocks noChangeArrowheads="1"/>
          </p:cNvSpPr>
          <p:nvPr/>
        </p:nvSpPr>
        <p:spPr bwMode="auto">
          <a:xfrm>
            <a:off x="2987824" y="2969381"/>
            <a:ext cx="5364162" cy="707886"/>
          </a:xfrm>
          <a:prstGeom prst="rect">
            <a:avLst/>
          </a:prstGeom>
          <a:noFill/>
          <a:ln w="9525">
            <a:noFill/>
            <a:miter lim="800000"/>
          </a:ln>
        </p:spPr>
        <p:txBody>
          <a:bodyPr anchor="ctr">
            <a:spAutoFit/>
          </a:bodyPr>
          <a:lstStyle/>
          <a:p>
            <a:r>
              <a:rPr lang="zh-CN" altLang="zh-CN" sz="2000" b="1" dirty="0">
                <a:latin typeface="楷体" panose="02010609060101010101" pitchFamily="49" charset="-122"/>
                <a:ea typeface="楷体" panose="02010609060101010101" pitchFamily="49" charset="-122"/>
              </a:rPr>
              <a:t>比例尺按表示的形式可以分为</a:t>
            </a:r>
            <a:r>
              <a:rPr lang="zh-CN" altLang="en-US"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数字比例尺、线段比例尺和文字比例尺三类。</a:t>
            </a:r>
            <a:endParaRPr lang="zh-CN" altLang="zh-CN" sz="2000" b="1" dirty="0">
              <a:latin typeface="楷体" panose="02010609060101010101" pitchFamily="49" charset="-122"/>
              <a:ea typeface="楷体" panose="02010609060101010101" pitchFamily="49" charset="-122"/>
            </a:endParaRPr>
          </a:p>
        </p:txBody>
      </p:sp>
      <p:sp>
        <p:nvSpPr>
          <p:cNvPr id="32778" name="圆角矩形 21">
            <a:hlinkClick r:id="rId1" action="ppaction://hlinksldjump"/>
          </p:cNvPr>
          <p:cNvSpPr>
            <a:spLocks noChangeArrowheads="1"/>
          </p:cNvSpPr>
          <p:nvPr/>
        </p:nvSpPr>
        <p:spPr bwMode="auto">
          <a:xfrm>
            <a:off x="323528" y="2136559"/>
            <a:ext cx="1442303" cy="510778"/>
          </a:xfrm>
          <a:prstGeom prst="roundRect">
            <a:avLst>
              <a:gd name="adj" fmla="val 16667"/>
            </a:avLst>
          </a:prstGeom>
          <a:solidFill>
            <a:srgbClr val="AFF22A"/>
          </a:solidFill>
          <a:ln w="9525">
            <a:solidFill>
              <a:schemeClr val="accent1"/>
            </a:solidFill>
            <a:round/>
          </a:ln>
        </p:spPr>
        <p:txBody>
          <a:bodyPr wrap="square">
            <a:spAutoFit/>
          </a:bodyPr>
          <a:lstStyle/>
          <a:p>
            <a:r>
              <a:rPr lang="zh-CN" altLang="en-US" sz="2400" b="1" dirty="0">
                <a:latin typeface="楷体" panose="02010609060101010101" pitchFamily="49" charset="-122"/>
                <a:ea typeface="楷体" panose="02010609060101010101" pitchFamily="49" charset="-122"/>
              </a:rPr>
              <a:t>比例尺</a:t>
            </a:r>
            <a:endParaRPr lang="zh-CN" altLang="en-US" sz="2400" b="1" dirty="0">
              <a:latin typeface="楷体" panose="02010609060101010101" pitchFamily="49" charset="-122"/>
              <a:ea typeface="楷体" panose="02010609060101010101" pitchFamily="49" charset="-122"/>
            </a:endParaRPr>
          </a:p>
        </p:txBody>
      </p:sp>
      <p:sp>
        <p:nvSpPr>
          <p:cNvPr id="32779" name="圆角矩形 21">
            <a:hlinkClick r:id="rId1" action="ppaction://hlinksldjump"/>
          </p:cNvPr>
          <p:cNvSpPr>
            <a:spLocks noChangeArrowheads="1"/>
          </p:cNvSpPr>
          <p:nvPr/>
        </p:nvSpPr>
        <p:spPr bwMode="auto">
          <a:xfrm>
            <a:off x="2337370" y="1418555"/>
            <a:ext cx="939229" cy="510778"/>
          </a:xfrm>
          <a:prstGeom prst="roundRect">
            <a:avLst>
              <a:gd name="adj" fmla="val 16667"/>
            </a:avLst>
          </a:prstGeom>
          <a:solidFill>
            <a:srgbClr val="AFF22A"/>
          </a:solidFill>
          <a:ln w="9525">
            <a:solidFill>
              <a:schemeClr val="accent1"/>
            </a:solidFill>
            <a:round/>
          </a:ln>
        </p:spPr>
        <p:txBody>
          <a:bodyPr wrap="square">
            <a:spAutoFit/>
          </a:bodyPr>
          <a:lstStyle/>
          <a:p>
            <a:r>
              <a:rPr lang="zh-CN" altLang="en-US" sz="2400" b="1" dirty="0">
                <a:latin typeface="楷体" panose="02010609060101010101" pitchFamily="49" charset="-122"/>
                <a:ea typeface="楷体" panose="02010609060101010101" pitchFamily="49" charset="-122"/>
              </a:rPr>
              <a:t>意义</a:t>
            </a:r>
            <a:endParaRPr lang="zh-CN" altLang="en-US" sz="2400" b="1" dirty="0">
              <a:latin typeface="楷体" panose="02010609060101010101" pitchFamily="49" charset="-122"/>
              <a:ea typeface="楷体" panose="02010609060101010101" pitchFamily="49" charset="-122"/>
            </a:endParaRPr>
          </a:p>
        </p:txBody>
      </p:sp>
      <p:sp>
        <p:nvSpPr>
          <p:cNvPr id="32780" name="Rectangle 12"/>
          <p:cNvSpPr>
            <a:spLocks noChangeArrowheads="1"/>
          </p:cNvSpPr>
          <p:nvPr/>
        </p:nvSpPr>
        <p:spPr bwMode="auto">
          <a:xfrm>
            <a:off x="3200971" y="1347068"/>
            <a:ext cx="5617021" cy="400110"/>
          </a:xfrm>
          <a:prstGeom prst="rect">
            <a:avLst/>
          </a:prstGeom>
          <a:noFill/>
          <a:ln w="9525">
            <a:noFill/>
            <a:miter lim="800000"/>
          </a:ln>
        </p:spPr>
        <p:txBody>
          <a:bodyPr wrap="square">
            <a:spAutoFit/>
          </a:bodyPr>
          <a:lstStyle/>
          <a:p>
            <a:r>
              <a:rPr lang="zh-CN" altLang="zh-CN" sz="2000" b="1" dirty="0">
                <a:latin typeface="楷体" panose="02010609060101010101" pitchFamily="49" charset="-122"/>
                <a:ea typeface="楷体" panose="02010609060101010101" pitchFamily="49" charset="-122"/>
              </a:rPr>
              <a:t>比例尺是图上距离与实际距离的比</a:t>
            </a:r>
            <a:r>
              <a:rPr lang="zh-CN" altLang="en-US" sz="2000" b="1" dirty="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sp>
        <p:nvSpPr>
          <p:cNvPr id="32781" name="圆角矩形 21">
            <a:hlinkClick r:id="rId1" action="ppaction://hlinksldjump"/>
          </p:cNvPr>
          <p:cNvSpPr>
            <a:spLocks noChangeArrowheads="1"/>
          </p:cNvSpPr>
          <p:nvPr/>
        </p:nvSpPr>
        <p:spPr bwMode="auto">
          <a:xfrm>
            <a:off x="2337371" y="2210718"/>
            <a:ext cx="1223963" cy="510778"/>
          </a:xfrm>
          <a:prstGeom prst="roundRect">
            <a:avLst>
              <a:gd name="adj" fmla="val 16667"/>
            </a:avLst>
          </a:prstGeom>
          <a:solidFill>
            <a:srgbClr val="AFF22A"/>
          </a:solidFill>
          <a:ln w="9525">
            <a:solidFill>
              <a:schemeClr val="accent1"/>
            </a:solidFill>
            <a:round/>
          </a:ln>
        </p:spPr>
        <p:txBody>
          <a:bodyPr wrap="square">
            <a:spAutoFit/>
          </a:bodyPr>
          <a:lstStyle/>
          <a:p>
            <a:r>
              <a:rPr lang="zh-CN" altLang="en-US" sz="2400" b="1" dirty="0">
                <a:latin typeface="楷体" panose="02010609060101010101" pitchFamily="49" charset="-122"/>
                <a:ea typeface="楷体" panose="02010609060101010101" pitchFamily="49" charset="-122"/>
              </a:rPr>
              <a:t>关系式</a:t>
            </a:r>
            <a:endParaRPr lang="zh-CN" altLang="en-US" sz="2400" b="1" dirty="0">
              <a:latin typeface="楷体" panose="02010609060101010101" pitchFamily="49" charset="-122"/>
              <a:ea typeface="楷体" panose="02010609060101010101" pitchFamily="49" charset="-122"/>
            </a:endParaRPr>
          </a:p>
        </p:txBody>
      </p:sp>
      <p:sp>
        <p:nvSpPr>
          <p:cNvPr id="32782" name="圆角矩形 21">
            <a:hlinkClick r:id="rId1" action="ppaction://hlinksldjump"/>
          </p:cNvPr>
          <p:cNvSpPr>
            <a:spLocks noChangeArrowheads="1"/>
          </p:cNvSpPr>
          <p:nvPr/>
        </p:nvSpPr>
        <p:spPr bwMode="auto">
          <a:xfrm>
            <a:off x="2197918" y="3357036"/>
            <a:ext cx="468087" cy="871180"/>
          </a:xfrm>
          <a:prstGeom prst="roundRect">
            <a:avLst>
              <a:gd name="adj" fmla="val 16667"/>
            </a:avLst>
          </a:prstGeom>
          <a:solidFill>
            <a:srgbClr val="AFF22A"/>
          </a:solidFill>
          <a:ln w="9525">
            <a:solidFill>
              <a:schemeClr val="accent1"/>
            </a:solidFill>
            <a:round/>
          </a:ln>
        </p:spPr>
        <p:txBody>
          <a:bodyPr wrap="square">
            <a:spAutoFit/>
          </a:bodyPr>
          <a:lstStyle/>
          <a:p>
            <a:pPr>
              <a:defRPr/>
            </a:pPr>
            <a:r>
              <a:rPr lang="zh-CN" altLang="en-US" sz="2400" b="1" dirty="0">
                <a:latin typeface="楷体" panose="02010609060101010101" pitchFamily="49" charset="-122"/>
                <a:ea typeface="楷体" panose="02010609060101010101" pitchFamily="49" charset="-122"/>
              </a:rPr>
              <a:t>分类</a:t>
            </a:r>
            <a:endParaRPr lang="zh-CN" altLang="en-US" sz="24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32783" name="Rectangle 15"/>
              <p:cNvSpPr>
                <a:spLocks noChangeArrowheads="1"/>
              </p:cNvSpPr>
              <p:nvPr/>
            </p:nvSpPr>
            <p:spPr bwMode="auto">
              <a:xfrm>
                <a:off x="3561334" y="2001699"/>
                <a:ext cx="2279278" cy="745460"/>
              </a:xfrm>
              <a:prstGeom prst="rect">
                <a:avLst/>
              </a:prstGeom>
              <a:noFill/>
              <a:ln w="9525">
                <a:noFill/>
                <a:miter lim="800000"/>
              </a:ln>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sz="2000" b="1" i="1">
                              <a:latin typeface="Cambria Math" panose="02040503050406030204"/>
                            </a:rPr>
                          </m:ctrlPr>
                        </m:fPr>
                        <m:num>
                          <m:r>
                            <a:rPr lang="zh-CN" altLang="en-US" sz="2000" b="1" i="1">
                              <a:latin typeface="Cambria Math" panose="02040503050406030204"/>
                            </a:rPr>
                            <m:t>图上距离</m:t>
                          </m:r>
                        </m:num>
                        <m:den>
                          <m:r>
                            <a:rPr lang="zh-CN" altLang="en-US" sz="2000" b="1" i="1">
                              <a:latin typeface="Cambria Math" panose="02040503050406030204"/>
                            </a:rPr>
                            <m:t>实际距离</m:t>
                          </m:r>
                        </m:den>
                      </m:f>
                      <m:r>
                        <m:rPr>
                          <m:nor/>
                        </m:rPr>
                        <a:rPr lang="en-US" altLang="zh-CN" sz="2000" b="1">
                          <a:latin typeface="楷体" panose="02010609060101010101" pitchFamily="49" charset="-122"/>
                          <a:ea typeface="楷体" panose="02010609060101010101" pitchFamily="49" charset="-122"/>
                        </a:rPr>
                        <m:t>=</m:t>
                      </m:r>
                      <m:r>
                        <m:rPr>
                          <m:nor/>
                        </m:rPr>
                        <a:rPr lang="zh-CN" altLang="en-US" sz="2000" b="1">
                          <a:latin typeface="楷体" panose="02010609060101010101" pitchFamily="49" charset="-122"/>
                          <a:ea typeface="楷体" panose="02010609060101010101" pitchFamily="49" charset="-122"/>
                        </a:rPr>
                        <m:t>比例尺</m:t>
                      </m:r>
                    </m:oMath>
                  </m:oMathPara>
                </a14:m>
                <a:endParaRPr lang="zh-CN" altLang="en-US" sz="2000" b="1" dirty="0">
                  <a:latin typeface="楷体" panose="02010609060101010101" pitchFamily="49" charset="-122"/>
                  <a:ea typeface="楷体" panose="02010609060101010101" pitchFamily="49" charset="-122"/>
                </a:endParaRPr>
              </a:p>
            </p:txBody>
          </p:sp>
        </mc:Choice>
        <mc:Fallback>
          <p:sp>
            <p:nvSpPr>
              <p:cNvPr id="32783" name="Rectangle 15"/>
              <p:cNvSpPr>
                <a:spLocks noRot="1" noChangeAspect="1" noMove="1" noResize="1" noEditPoints="1" noAdjustHandles="1" noChangeArrowheads="1" noChangeShapeType="1" noTextEdit="1"/>
              </p:cNvSpPr>
              <p:nvPr/>
            </p:nvSpPr>
            <p:spPr bwMode="auto">
              <a:xfrm>
                <a:off x="3561334" y="2001699"/>
                <a:ext cx="2279278" cy="745460"/>
              </a:xfrm>
              <a:prstGeom prst="rect">
                <a:avLst/>
              </a:prstGeom>
              <a:blipFill rotWithShape="1">
                <a:blip r:embed="rId2"/>
                <a:stretch>
                  <a:fillRect l="-11" t="-24" r="23" b="20"/>
                </a:stretch>
              </a:blipFill>
              <a:ln w="9525">
                <a:noFill/>
                <a:miter lim="800000"/>
              </a:ln>
            </p:spPr>
            <p:txBody>
              <a:bodyPr/>
              <a:lstStyle/>
              <a:p>
                <a:r>
                  <a:rPr lang="zh-CN" altLang="en-US">
                    <a:noFill/>
                  </a:rPr>
                  <a:t> </a:t>
                </a:r>
              </a:p>
            </p:txBody>
          </p:sp>
        </mc:Fallback>
      </mc:AlternateContent>
      <p:sp>
        <p:nvSpPr>
          <p:cNvPr id="16" name="Rectangle 19"/>
          <p:cNvSpPr>
            <a:spLocks noChangeArrowheads="1"/>
          </p:cNvSpPr>
          <p:nvPr/>
        </p:nvSpPr>
        <p:spPr bwMode="auto">
          <a:xfrm>
            <a:off x="3007204" y="3828365"/>
            <a:ext cx="5669251" cy="707886"/>
          </a:xfrm>
          <a:prstGeom prst="rect">
            <a:avLst/>
          </a:prstGeom>
          <a:noFill/>
          <a:ln w="9525">
            <a:noFill/>
            <a:miter lim="800000"/>
          </a:ln>
        </p:spPr>
        <p:txBody>
          <a:bodyPr wrap="square" anchor="ctr">
            <a:spAutoFit/>
          </a:bodyPr>
          <a:lstStyle/>
          <a:p>
            <a:r>
              <a:rPr lang="zh-CN" altLang="zh-CN" sz="2000" b="1" dirty="0">
                <a:latin typeface="楷体" panose="02010609060101010101" pitchFamily="49" charset="-122"/>
                <a:ea typeface="楷体" panose="02010609060101010101" pitchFamily="49" charset="-122"/>
              </a:rPr>
              <a:t>比例尺按图上距离与实际距离的大小关系可以分为</a:t>
            </a:r>
            <a:r>
              <a:rPr lang="zh-CN" altLang="en-US"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放大比例尺、等大比例尺和缩小比例尺三类。</a:t>
            </a:r>
            <a:endParaRPr lang="zh-CN" altLang="zh-CN" sz="2000" b="1" dirty="0">
              <a:latin typeface="楷体" panose="02010609060101010101" pitchFamily="49" charset="-122"/>
              <a:ea typeface="楷体" panose="02010609060101010101" pitchFamily="49" charset="-122"/>
            </a:endParaRPr>
          </a:p>
        </p:txBody>
      </p:sp>
      <p:sp>
        <p:nvSpPr>
          <p:cNvPr id="13" name="左大括号 14"/>
          <p:cNvSpPr/>
          <p:nvPr/>
        </p:nvSpPr>
        <p:spPr bwMode="auto">
          <a:xfrm>
            <a:off x="2851369" y="3154840"/>
            <a:ext cx="195965" cy="1089350"/>
          </a:xfrm>
          <a:prstGeom prst="leftBrace">
            <a:avLst>
              <a:gd name="adj1" fmla="val 46312"/>
              <a:gd name="adj2" fmla="val 50000"/>
            </a:avLst>
          </a:prstGeom>
          <a:noFill/>
          <a:ln w="15875">
            <a:solidFill>
              <a:srgbClr val="739CC3"/>
            </a:solidFill>
            <a:round/>
          </a:ln>
        </p:spPr>
        <p:txBody>
          <a:bodyPr/>
          <a:lstStyle/>
          <a:p>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662"/>
                                        </p:tgtEl>
                                        <p:attrNameLst>
                                          <p:attrName>style.visibility</p:attrName>
                                        </p:attrNameLst>
                                      </p:cBhvr>
                                      <p:to>
                                        <p:strVal val="visible"/>
                                      </p:to>
                                    </p:set>
                                    <p:animEffect transition="in" filter="wipe(left)">
                                      <p:cBhvr>
                                        <p:cTn id="7" dur="1000"/>
                                        <p:tgtEl>
                                          <p:spTgt spid="706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8"/>
                                        </p:tgtEl>
                                        <p:attrNameLst>
                                          <p:attrName>style.visibility</p:attrName>
                                        </p:attrNameLst>
                                      </p:cBhvr>
                                      <p:to>
                                        <p:strVal val="visible"/>
                                      </p:to>
                                    </p:set>
                                    <p:animEffect transition="in" filter="wipe(left)">
                                      <p:cBhvr>
                                        <p:cTn id="12" dur="1000"/>
                                        <p:tgtEl>
                                          <p:spTgt spid="327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771"/>
                                        </p:tgtEl>
                                        <p:attrNameLst>
                                          <p:attrName>style.visibility</p:attrName>
                                        </p:attrNameLst>
                                      </p:cBhvr>
                                      <p:to>
                                        <p:strVal val="visible"/>
                                      </p:to>
                                    </p:set>
                                    <p:animEffect transition="in" filter="wipe(up)">
                                      <p:cBhvr>
                                        <p:cTn id="17" dur="1000"/>
                                        <p:tgtEl>
                                          <p:spTgt spid="327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779"/>
                                        </p:tgtEl>
                                        <p:attrNameLst>
                                          <p:attrName>style.visibility</p:attrName>
                                        </p:attrNameLst>
                                      </p:cBhvr>
                                      <p:to>
                                        <p:strVal val="visible"/>
                                      </p:to>
                                    </p:set>
                                    <p:animEffect transition="in" filter="wipe(left)">
                                      <p:cBhvr>
                                        <p:cTn id="22" dur="1000"/>
                                        <p:tgtEl>
                                          <p:spTgt spid="32779"/>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32780"/>
                                        </p:tgtEl>
                                        <p:attrNameLst>
                                          <p:attrName>style.visibility</p:attrName>
                                        </p:attrNameLst>
                                      </p:cBhvr>
                                      <p:to>
                                        <p:strVal val="visible"/>
                                      </p:to>
                                    </p:set>
                                    <p:anim calcmode="lin" valueType="num">
                                      <p:cBhvr>
                                        <p:cTn id="27" dur="1000" fill="hold"/>
                                        <p:tgtEl>
                                          <p:spTgt spid="32780"/>
                                        </p:tgtEl>
                                        <p:attrNameLst>
                                          <p:attrName>ppt_w</p:attrName>
                                        </p:attrNameLst>
                                      </p:cBhvr>
                                      <p:tavLst>
                                        <p:tav tm="0">
                                          <p:val>
                                            <p:fltVal val="0"/>
                                          </p:val>
                                        </p:tav>
                                        <p:tav tm="100000">
                                          <p:val>
                                            <p:strVal val="#ppt_w"/>
                                          </p:val>
                                        </p:tav>
                                      </p:tavLst>
                                    </p:anim>
                                    <p:anim calcmode="lin" valueType="num">
                                      <p:cBhvr>
                                        <p:cTn id="28" dur="1000" fill="hold"/>
                                        <p:tgtEl>
                                          <p:spTgt spid="32780"/>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2781"/>
                                        </p:tgtEl>
                                        <p:attrNameLst>
                                          <p:attrName>style.visibility</p:attrName>
                                        </p:attrNameLst>
                                      </p:cBhvr>
                                      <p:to>
                                        <p:strVal val="visible"/>
                                      </p:to>
                                    </p:set>
                                    <p:animEffect transition="in" filter="wipe(left)">
                                      <p:cBhvr>
                                        <p:cTn id="33" dur="1000"/>
                                        <p:tgtEl>
                                          <p:spTgt spid="3278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2783"/>
                                        </p:tgtEl>
                                        <p:attrNameLst>
                                          <p:attrName>style.visibility</p:attrName>
                                        </p:attrNameLst>
                                      </p:cBhvr>
                                      <p:to>
                                        <p:strVal val="visible"/>
                                      </p:to>
                                    </p:set>
                                    <p:animEffect transition="in" filter="wipe(left)">
                                      <p:cBhvr>
                                        <p:cTn id="38" dur="1000"/>
                                        <p:tgtEl>
                                          <p:spTgt spid="3278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2782"/>
                                        </p:tgtEl>
                                        <p:attrNameLst>
                                          <p:attrName>style.visibility</p:attrName>
                                        </p:attrNameLst>
                                      </p:cBhvr>
                                      <p:to>
                                        <p:strVal val="visible"/>
                                      </p:to>
                                    </p:set>
                                    <p:animEffect transition="in" filter="wipe(left)">
                                      <p:cBhvr>
                                        <p:cTn id="43" dur="1000"/>
                                        <p:tgtEl>
                                          <p:spTgt spid="3278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up)">
                                      <p:cBhvr>
                                        <p:cTn id="48" dur="10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32772"/>
                                        </p:tgtEl>
                                        <p:attrNameLst>
                                          <p:attrName>style.visibility</p:attrName>
                                        </p:attrNameLst>
                                      </p:cBhvr>
                                      <p:to>
                                        <p:strVal val="visible"/>
                                      </p:to>
                                    </p:set>
                                    <p:anim calcmode="lin" valueType="num">
                                      <p:cBhvr>
                                        <p:cTn id="53" dur="1000" fill="hold"/>
                                        <p:tgtEl>
                                          <p:spTgt spid="32772"/>
                                        </p:tgtEl>
                                        <p:attrNameLst>
                                          <p:attrName>ppt_w</p:attrName>
                                        </p:attrNameLst>
                                      </p:cBhvr>
                                      <p:tavLst>
                                        <p:tav tm="0">
                                          <p:val>
                                            <p:fltVal val="0"/>
                                          </p:val>
                                        </p:tav>
                                        <p:tav tm="100000">
                                          <p:val>
                                            <p:strVal val="#ppt_w"/>
                                          </p:val>
                                        </p:tav>
                                      </p:tavLst>
                                    </p:anim>
                                    <p:anim calcmode="lin" valueType="num">
                                      <p:cBhvr>
                                        <p:cTn id="54" dur="1000" fill="hold"/>
                                        <p:tgtEl>
                                          <p:spTgt spid="32772"/>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1000" fill="hold"/>
                                        <p:tgtEl>
                                          <p:spTgt spid="16"/>
                                        </p:tgtEl>
                                        <p:attrNameLst>
                                          <p:attrName>ppt_w</p:attrName>
                                        </p:attrNameLst>
                                      </p:cBhvr>
                                      <p:tavLst>
                                        <p:tav tm="0">
                                          <p:val>
                                            <p:fltVal val="0"/>
                                          </p:val>
                                        </p:tav>
                                        <p:tav tm="100000">
                                          <p:val>
                                            <p:strVal val="#ppt_w"/>
                                          </p:val>
                                        </p:tav>
                                      </p:tavLst>
                                    </p:anim>
                                    <p:anim calcmode="lin" valueType="num">
                                      <p:cBhvr>
                                        <p:cTn id="60" dur="10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animBg="1"/>
      <p:bldP spid="32771" grpId="0" animBg="1"/>
      <p:bldP spid="32772" grpId="0"/>
      <p:bldP spid="32778" grpId="0" animBg="1"/>
      <p:bldP spid="32779" grpId="0" animBg="1"/>
      <p:bldP spid="32780" grpId="0"/>
      <p:bldP spid="32781" grpId="0" animBg="1"/>
      <p:bldP spid="32782" grpId="0" animBg="1"/>
      <p:bldP spid="32783" grpId="0"/>
      <p:bldP spid="16"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2" name="圆角矩形 21">
            <a:hlinkClick r:id="rId1" action="ppaction://hlinksldjump"/>
          </p:cNvPr>
          <p:cNvSpPr>
            <a:spLocks noChangeArrowheads="1"/>
          </p:cNvSpPr>
          <p:nvPr/>
        </p:nvSpPr>
        <p:spPr bwMode="auto">
          <a:xfrm>
            <a:off x="3276600" y="483518"/>
            <a:ext cx="2087488" cy="510778"/>
          </a:xfrm>
          <a:prstGeom prst="roundRect">
            <a:avLst>
              <a:gd name="adj" fmla="val 16667"/>
            </a:avLst>
          </a:prstGeom>
          <a:solidFill>
            <a:srgbClr val="AFF22A"/>
          </a:solidFill>
          <a:ln w="9525">
            <a:solidFill>
              <a:schemeClr val="accent1"/>
            </a:solidFill>
            <a:round/>
          </a:ln>
        </p:spPr>
        <p:txBody>
          <a:bodyPr wrap="square">
            <a:spAutoFit/>
          </a:bodyPr>
          <a:lstStyle/>
          <a:p>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确定位置</a:t>
            </a:r>
            <a:endParaRPr lang="zh-CN" altLang="zh-CN" sz="2400" b="1" dirty="0">
              <a:latin typeface="楷体" panose="02010609060101010101" pitchFamily="49" charset="-122"/>
              <a:ea typeface="楷体" panose="02010609060101010101" pitchFamily="49" charset="-122"/>
            </a:endParaRPr>
          </a:p>
        </p:txBody>
      </p:sp>
      <p:sp>
        <p:nvSpPr>
          <p:cNvPr id="32771" name="左大括号 14"/>
          <p:cNvSpPr/>
          <p:nvPr/>
        </p:nvSpPr>
        <p:spPr bwMode="auto">
          <a:xfrm>
            <a:off x="1854175" y="1634455"/>
            <a:ext cx="276225" cy="2201577"/>
          </a:xfrm>
          <a:prstGeom prst="leftBrace">
            <a:avLst>
              <a:gd name="adj1" fmla="val 46312"/>
              <a:gd name="adj2" fmla="val 50000"/>
            </a:avLst>
          </a:prstGeom>
          <a:noFill/>
          <a:ln w="15875">
            <a:solidFill>
              <a:srgbClr val="739CC3"/>
            </a:solidFill>
            <a:round/>
          </a:ln>
        </p:spPr>
        <p:txBody>
          <a:bodyPr/>
          <a:lstStyle/>
          <a:p>
            <a:endParaRPr lang="zh-CN" altLang="en-US" b="1"/>
          </a:p>
        </p:txBody>
      </p:sp>
      <p:sp>
        <p:nvSpPr>
          <p:cNvPr id="32772" name="Rectangle 19"/>
          <p:cNvSpPr>
            <a:spLocks noChangeArrowheads="1"/>
          </p:cNvSpPr>
          <p:nvPr/>
        </p:nvSpPr>
        <p:spPr bwMode="auto">
          <a:xfrm>
            <a:off x="3327400" y="1846129"/>
            <a:ext cx="5205040" cy="1323439"/>
          </a:xfrm>
          <a:prstGeom prst="rect">
            <a:avLst/>
          </a:prstGeom>
          <a:noFill/>
          <a:ln w="9525">
            <a:noFill/>
            <a:miter lim="800000"/>
          </a:ln>
        </p:spPr>
        <p:txBody>
          <a:bodyPr wrap="square" anchor="ctr">
            <a:spAutoFit/>
          </a:bodyPr>
          <a:lstStyle/>
          <a:p>
            <a:pPr eaLnBrk="0" hangingPunct="0"/>
            <a:r>
              <a:rPr lang="zh-CN" altLang="zh-CN" sz="2000" b="1" dirty="0">
                <a:latin typeface="楷体" panose="02010609060101010101" pitchFamily="49" charset="-122"/>
                <a:ea typeface="楷体" panose="02010609060101010101" pitchFamily="49" charset="-122"/>
              </a:rPr>
              <a:t>根据平面图描述物体的实际位置，要说出物体相对于参照点的方向和实际距离。注意：除东、南、西、北四个方向外，其他方向通常说成南</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北</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偏东</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西</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多少度的方位角。</a:t>
            </a:r>
            <a:endParaRPr lang="zh-CN" altLang="en-US" sz="2000" b="1" dirty="0">
              <a:latin typeface="Times New Roman" panose="02020603050405020304" pitchFamily="18" charset="0"/>
              <a:ea typeface="楷体_GB2312" panose="02010609030101010101" pitchFamily="49" charset="-122"/>
            </a:endParaRPr>
          </a:p>
        </p:txBody>
      </p:sp>
      <p:sp>
        <p:nvSpPr>
          <p:cNvPr id="32778" name="圆角矩形 21">
            <a:hlinkClick r:id="rId1" action="ppaction://hlinksldjump"/>
          </p:cNvPr>
          <p:cNvSpPr>
            <a:spLocks noChangeArrowheads="1"/>
          </p:cNvSpPr>
          <p:nvPr/>
        </p:nvSpPr>
        <p:spPr bwMode="auto">
          <a:xfrm>
            <a:off x="192088" y="2119040"/>
            <a:ext cx="1571600" cy="510778"/>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2400" b="1" dirty="0">
                <a:latin typeface="楷体" panose="02010609060101010101" pitchFamily="49" charset="-122"/>
                <a:ea typeface="楷体" panose="02010609060101010101" pitchFamily="49" charset="-122"/>
              </a:rPr>
              <a:t>确定位置</a:t>
            </a:r>
            <a:endParaRPr lang="zh-CN" altLang="zh-CN" sz="2400" b="1" dirty="0">
              <a:latin typeface="楷体" panose="02010609060101010101" pitchFamily="49" charset="-122"/>
              <a:ea typeface="楷体" panose="02010609060101010101" pitchFamily="49" charset="-122"/>
            </a:endParaRPr>
          </a:p>
        </p:txBody>
      </p:sp>
      <p:sp>
        <p:nvSpPr>
          <p:cNvPr id="32780" name="Rectangle 12"/>
          <p:cNvSpPr>
            <a:spLocks noChangeArrowheads="1"/>
          </p:cNvSpPr>
          <p:nvPr/>
        </p:nvSpPr>
        <p:spPr bwMode="auto">
          <a:xfrm>
            <a:off x="3327400" y="1212307"/>
            <a:ext cx="5617021" cy="707886"/>
          </a:xfrm>
          <a:prstGeom prst="rect">
            <a:avLst/>
          </a:prstGeom>
          <a:noFill/>
          <a:ln w="9525">
            <a:noFill/>
            <a:miter lim="800000"/>
          </a:ln>
        </p:spPr>
        <p:txBody>
          <a:bodyPr wrap="square">
            <a:spAutoFit/>
          </a:bodyPr>
          <a:lstStyle/>
          <a:p>
            <a:r>
              <a:rPr lang="zh-CN" altLang="zh-CN" sz="2000" b="1" dirty="0">
                <a:latin typeface="楷体" panose="02010609060101010101" pitchFamily="49" charset="-122"/>
                <a:ea typeface="楷体" panose="02010609060101010101" pitchFamily="49" charset="-122"/>
              </a:rPr>
              <a:t>确定参照点后，根据物体相对于参照点的方向和距离就能确定物体的位置。</a:t>
            </a:r>
            <a:endParaRPr lang="zh-CN" altLang="zh-CN" sz="2000" b="1" dirty="0">
              <a:latin typeface="楷体" panose="02010609060101010101" pitchFamily="49" charset="-122"/>
              <a:ea typeface="楷体" panose="02010609060101010101" pitchFamily="49" charset="-122"/>
            </a:endParaRPr>
          </a:p>
        </p:txBody>
      </p:sp>
      <p:sp>
        <p:nvSpPr>
          <p:cNvPr id="32783" name="Rectangle 15"/>
          <p:cNvSpPr>
            <a:spLocks noChangeArrowheads="1"/>
          </p:cNvSpPr>
          <p:nvPr/>
        </p:nvSpPr>
        <p:spPr bwMode="auto">
          <a:xfrm>
            <a:off x="3129583" y="3174313"/>
            <a:ext cx="5553050" cy="1323439"/>
          </a:xfrm>
          <a:prstGeom prst="rect">
            <a:avLst/>
          </a:prstGeom>
          <a:noFill/>
          <a:ln w="9525">
            <a:noFill/>
            <a:miter lim="800000"/>
          </a:ln>
        </p:spPr>
        <p:txBody>
          <a:bodyPr wrap="square">
            <a:spAutoFit/>
          </a:bodyPr>
          <a:lstStyle/>
          <a:p>
            <a:r>
              <a:rPr lang="zh-CN" altLang="zh-CN" sz="2000" b="1" dirty="0">
                <a:latin typeface="楷体" panose="02010609060101010101" pitchFamily="49" charset="-122"/>
                <a:ea typeface="楷体" panose="02010609060101010101" pitchFamily="49" charset="-122"/>
              </a:rPr>
              <a:t>画平面图确定物体的图上位置，要先画出以参照点为原点的十字线并标注上</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北</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右</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东</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和比例尺，再根据物体相对于参照点的方向和图上距离画出线段并标示方位角和物体。</a:t>
            </a:r>
            <a:endParaRPr lang="zh-CN" altLang="zh-CN" sz="2000" b="1" dirty="0">
              <a:latin typeface="楷体" panose="02010609060101010101" pitchFamily="49" charset="-122"/>
              <a:ea typeface="楷体" panose="02010609060101010101" pitchFamily="49" charset="-122"/>
            </a:endParaRPr>
          </a:p>
        </p:txBody>
      </p:sp>
      <p:sp>
        <p:nvSpPr>
          <p:cNvPr id="15" name="圆角矩形 14">
            <a:hlinkClick r:id="rId1" action="ppaction://hlinksldjump"/>
          </p:cNvPr>
          <p:cNvSpPr>
            <a:spLocks noChangeArrowheads="1"/>
          </p:cNvSpPr>
          <p:nvPr/>
        </p:nvSpPr>
        <p:spPr bwMode="auto">
          <a:xfrm>
            <a:off x="2109511" y="1184879"/>
            <a:ext cx="992322" cy="1563053"/>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b="1" dirty="0">
                <a:latin typeface="楷体" panose="02010609060101010101" pitchFamily="49" charset="-122"/>
                <a:ea typeface="楷体" panose="02010609060101010101" pitchFamily="49" charset="-122"/>
              </a:rPr>
              <a:t>根据平面图描述物体的实际位置</a:t>
            </a:r>
            <a:endParaRPr lang="zh-CN" altLang="en-US" b="1" dirty="0">
              <a:latin typeface="楷体_GB2312" panose="02010609030101010101" pitchFamily="49" charset="-122"/>
              <a:ea typeface="楷体_GB2312" panose="02010609030101010101" pitchFamily="49" charset="-122"/>
            </a:endParaRPr>
          </a:p>
        </p:txBody>
      </p:sp>
      <p:sp>
        <p:nvSpPr>
          <p:cNvPr id="16" name="圆角矩形 21">
            <a:hlinkClick r:id="rId1" action="ppaction://hlinksldjump"/>
          </p:cNvPr>
          <p:cNvSpPr>
            <a:spLocks noChangeArrowheads="1"/>
          </p:cNvSpPr>
          <p:nvPr/>
        </p:nvSpPr>
        <p:spPr bwMode="auto">
          <a:xfrm>
            <a:off x="2102830" y="3147814"/>
            <a:ext cx="1029010" cy="1577340"/>
          </a:xfrm>
          <a:prstGeom prst="roundRect">
            <a:avLst>
              <a:gd name="adj" fmla="val 16667"/>
            </a:avLst>
          </a:prstGeom>
          <a:solidFill>
            <a:srgbClr val="AFF22A"/>
          </a:solidFill>
          <a:ln w="9525">
            <a:solidFill>
              <a:schemeClr val="accent1"/>
            </a:solidFill>
            <a:round/>
          </a:ln>
        </p:spPr>
        <p:txBody>
          <a:bodyPr wrap="square">
            <a:spAutoFit/>
          </a:bodyPr>
          <a:lstStyle/>
          <a:p>
            <a:pPr>
              <a:defRPr/>
            </a:pPr>
            <a:r>
              <a:rPr lang="zh-CN" altLang="zh-CN" b="1" dirty="0">
                <a:latin typeface="楷体" panose="02010609060101010101" pitchFamily="49" charset="-122"/>
                <a:ea typeface="楷体" panose="02010609060101010101" pitchFamily="49" charset="-122"/>
              </a:rPr>
              <a:t>画平面图确定物体的图上位置</a:t>
            </a:r>
            <a:endParaRPr lang="zh-CN" altLang="en-US" b="1" dirty="0"/>
          </a:p>
        </p:txBody>
      </p:sp>
      <p:sp>
        <p:nvSpPr>
          <p:cNvPr id="18" name="左大括号 17"/>
          <p:cNvSpPr/>
          <p:nvPr/>
        </p:nvSpPr>
        <p:spPr bwMode="auto">
          <a:xfrm>
            <a:off x="3169444" y="1419076"/>
            <a:ext cx="157956" cy="1656184"/>
          </a:xfrm>
          <a:prstGeom prst="leftBrace">
            <a:avLst>
              <a:gd name="adj1" fmla="val 44300"/>
              <a:gd name="adj2" fmla="val 49685"/>
            </a:avLst>
          </a:prstGeom>
          <a:noFill/>
          <a:ln w="28575" algn="ctr">
            <a:solidFill>
              <a:schemeClr val="tx2">
                <a:lumMod val="40000"/>
                <a:lumOff val="60000"/>
              </a:schemeClr>
            </a:solidFill>
            <a:round/>
          </a:ln>
        </p:spPr>
        <p:txBody>
          <a:bodyPr anchor="ctr"/>
          <a:lstStyle/>
          <a:p>
            <a:pPr algn="ctr"/>
            <a:endParaRPr lang="zh-CN" altLang="en-US" sz="28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662"/>
                                        </p:tgtEl>
                                        <p:attrNameLst>
                                          <p:attrName>style.visibility</p:attrName>
                                        </p:attrNameLst>
                                      </p:cBhvr>
                                      <p:to>
                                        <p:strVal val="visible"/>
                                      </p:to>
                                    </p:set>
                                    <p:animEffect transition="in" filter="wipe(left)">
                                      <p:cBhvr>
                                        <p:cTn id="7" dur="1000"/>
                                        <p:tgtEl>
                                          <p:spTgt spid="706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8"/>
                                        </p:tgtEl>
                                        <p:attrNameLst>
                                          <p:attrName>style.visibility</p:attrName>
                                        </p:attrNameLst>
                                      </p:cBhvr>
                                      <p:to>
                                        <p:strVal val="visible"/>
                                      </p:to>
                                    </p:set>
                                    <p:animEffect transition="in" filter="wipe(left)">
                                      <p:cBhvr>
                                        <p:cTn id="12" dur="1000"/>
                                        <p:tgtEl>
                                          <p:spTgt spid="327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771"/>
                                        </p:tgtEl>
                                        <p:attrNameLst>
                                          <p:attrName>style.visibility</p:attrName>
                                        </p:attrNameLst>
                                      </p:cBhvr>
                                      <p:to>
                                        <p:strVal val="visible"/>
                                      </p:to>
                                    </p:set>
                                    <p:animEffect transition="in" filter="wipe(up)">
                                      <p:cBhvr>
                                        <p:cTn id="17" dur="1000"/>
                                        <p:tgtEl>
                                          <p:spTgt spid="327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10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32780"/>
                                        </p:tgtEl>
                                        <p:attrNameLst>
                                          <p:attrName>style.visibility</p:attrName>
                                        </p:attrNameLst>
                                      </p:cBhvr>
                                      <p:to>
                                        <p:strVal val="visible"/>
                                      </p:to>
                                    </p:set>
                                    <p:anim calcmode="lin" valueType="num">
                                      <p:cBhvr>
                                        <p:cTn id="32" dur="1000" fill="hold"/>
                                        <p:tgtEl>
                                          <p:spTgt spid="32780"/>
                                        </p:tgtEl>
                                        <p:attrNameLst>
                                          <p:attrName>ppt_w</p:attrName>
                                        </p:attrNameLst>
                                      </p:cBhvr>
                                      <p:tavLst>
                                        <p:tav tm="0">
                                          <p:val>
                                            <p:fltVal val="0"/>
                                          </p:val>
                                        </p:tav>
                                        <p:tav tm="100000">
                                          <p:val>
                                            <p:strVal val="#ppt_w"/>
                                          </p:val>
                                        </p:tav>
                                      </p:tavLst>
                                    </p:anim>
                                    <p:anim calcmode="lin" valueType="num">
                                      <p:cBhvr>
                                        <p:cTn id="33" dur="1000" fill="hold"/>
                                        <p:tgtEl>
                                          <p:spTgt spid="32780"/>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32772"/>
                                        </p:tgtEl>
                                        <p:attrNameLst>
                                          <p:attrName>style.visibility</p:attrName>
                                        </p:attrNameLst>
                                      </p:cBhvr>
                                      <p:to>
                                        <p:strVal val="visible"/>
                                      </p:to>
                                    </p:set>
                                    <p:anim calcmode="lin" valueType="num">
                                      <p:cBhvr>
                                        <p:cTn id="38" dur="1000" fill="hold"/>
                                        <p:tgtEl>
                                          <p:spTgt spid="32772"/>
                                        </p:tgtEl>
                                        <p:attrNameLst>
                                          <p:attrName>ppt_w</p:attrName>
                                        </p:attrNameLst>
                                      </p:cBhvr>
                                      <p:tavLst>
                                        <p:tav tm="0">
                                          <p:val>
                                            <p:fltVal val="0"/>
                                          </p:val>
                                        </p:tav>
                                        <p:tav tm="100000">
                                          <p:val>
                                            <p:strVal val="#ppt_w"/>
                                          </p:val>
                                        </p:tav>
                                      </p:tavLst>
                                    </p:anim>
                                    <p:anim calcmode="lin" valueType="num">
                                      <p:cBhvr>
                                        <p:cTn id="39" dur="1000" fill="hold"/>
                                        <p:tgtEl>
                                          <p:spTgt spid="32772"/>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10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2783"/>
                                        </p:tgtEl>
                                        <p:attrNameLst>
                                          <p:attrName>style.visibility</p:attrName>
                                        </p:attrNameLst>
                                      </p:cBhvr>
                                      <p:to>
                                        <p:strVal val="visible"/>
                                      </p:to>
                                    </p:set>
                                    <p:animEffect transition="in" filter="wipe(left)">
                                      <p:cBhvr>
                                        <p:cTn id="49" dur="1000"/>
                                        <p:tgtEl>
                                          <p:spTgt spid="327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animBg="1"/>
      <p:bldP spid="32771" grpId="0" animBg="1"/>
      <p:bldP spid="32772" grpId="0"/>
      <p:bldP spid="32778" grpId="0" animBg="1"/>
      <p:bldP spid="32780" grpId="0"/>
      <p:bldP spid="32783" grpId="0"/>
      <p:bldP spid="15" grpId="0" animBg="1"/>
      <p:bldP spid="16"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2" name="圆角矩形 21">
            <a:hlinkClick r:id="rId1" action="ppaction://hlinksldjump"/>
          </p:cNvPr>
          <p:cNvSpPr>
            <a:spLocks noChangeArrowheads="1"/>
          </p:cNvSpPr>
          <p:nvPr/>
        </p:nvSpPr>
        <p:spPr bwMode="auto">
          <a:xfrm>
            <a:off x="3276600" y="555526"/>
            <a:ext cx="3383632" cy="578882"/>
          </a:xfrm>
          <a:prstGeom prst="roundRect">
            <a:avLst>
              <a:gd name="adj" fmla="val 16667"/>
            </a:avLst>
          </a:prstGeom>
          <a:solidFill>
            <a:srgbClr val="AFF22A"/>
          </a:solidFill>
          <a:ln w="9525">
            <a:solidFill>
              <a:schemeClr val="accent1"/>
            </a:solidFill>
            <a:round/>
          </a:ln>
        </p:spPr>
        <p:txBody>
          <a:bodyPr wrap="square">
            <a:spAutoFit/>
          </a:bodyPr>
          <a:lstStyle/>
          <a:p>
            <a:r>
              <a:rPr lang="en-US" altLang="zh-CN" sz="2800" b="1" dirty="0">
                <a:latin typeface="楷体" panose="02010609060101010101" pitchFamily="49" charset="-122"/>
                <a:ea typeface="楷体" panose="02010609060101010101" pitchFamily="49" charset="-122"/>
              </a:rPr>
              <a:t>4.</a:t>
            </a:r>
            <a:r>
              <a:rPr lang="zh-CN" altLang="en-US" sz="2800" b="1" dirty="0">
                <a:latin typeface="楷体" panose="02010609060101010101" pitchFamily="49" charset="-122"/>
                <a:ea typeface="楷体" panose="02010609060101010101" pitchFamily="49" charset="-122"/>
              </a:rPr>
              <a:t>描述行走路线</a:t>
            </a:r>
            <a:endParaRPr lang="zh-CN" altLang="en-US" sz="2800" b="1" dirty="0">
              <a:latin typeface="楷体" panose="02010609060101010101" pitchFamily="49" charset="-122"/>
              <a:ea typeface="楷体" panose="02010609060101010101" pitchFamily="49" charset="-122"/>
            </a:endParaRPr>
          </a:p>
        </p:txBody>
      </p:sp>
      <p:sp>
        <p:nvSpPr>
          <p:cNvPr id="32771" name="左大括号 14"/>
          <p:cNvSpPr/>
          <p:nvPr/>
        </p:nvSpPr>
        <p:spPr bwMode="auto">
          <a:xfrm>
            <a:off x="2050034" y="1851025"/>
            <a:ext cx="276225" cy="1535113"/>
          </a:xfrm>
          <a:prstGeom prst="leftBrace">
            <a:avLst>
              <a:gd name="adj1" fmla="val 46312"/>
              <a:gd name="adj2" fmla="val 50000"/>
            </a:avLst>
          </a:prstGeom>
          <a:noFill/>
          <a:ln w="15875">
            <a:solidFill>
              <a:srgbClr val="739CC3"/>
            </a:solidFill>
            <a:round/>
          </a:ln>
        </p:spPr>
        <p:txBody>
          <a:bodyPr/>
          <a:lstStyle/>
          <a:p>
            <a:endParaRPr lang="zh-CN" altLang="en-US" b="1"/>
          </a:p>
        </p:txBody>
      </p:sp>
      <p:sp>
        <p:nvSpPr>
          <p:cNvPr id="32772" name="Rectangle 19"/>
          <p:cNvSpPr>
            <a:spLocks noChangeArrowheads="1"/>
          </p:cNvSpPr>
          <p:nvPr/>
        </p:nvSpPr>
        <p:spPr bwMode="auto">
          <a:xfrm>
            <a:off x="3627990" y="2989530"/>
            <a:ext cx="5230849" cy="1323439"/>
          </a:xfrm>
          <a:prstGeom prst="rect">
            <a:avLst/>
          </a:prstGeom>
          <a:noFill/>
          <a:ln w="9525">
            <a:noFill/>
            <a:miter lim="800000"/>
          </a:ln>
        </p:spPr>
        <p:txBody>
          <a:bodyPr wrap="square" anchor="ctr">
            <a:spAutoFit/>
          </a:bodyPr>
          <a:lstStyle/>
          <a:p>
            <a:pPr eaLnBrk="0" hangingPunct="0"/>
            <a:r>
              <a:rPr lang="zh-CN" altLang="zh-CN" sz="2000" b="1" dirty="0">
                <a:latin typeface="楷体" panose="02010609060101010101" pitchFamily="49" charset="-122"/>
                <a:ea typeface="楷体" panose="02010609060101010101" pitchFamily="49" charset="-122"/>
              </a:rPr>
              <a:t>画行走路线图，要先画出方向标和标注比例尺，再根据各个物体相对于参照点的方向和图上距离依次画出行走路线图的各条线段并标示方位角和物体。</a:t>
            </a:r>
            <a:endParaRPr lang="zh-CN" altLang="en-US" sz="2000" b="1" dirty="0">
              <a:latin typeface="Times New Roman" panose="02020603050405020304" pitchFamily="18" charset="0"/>
              <a:ea typeface="楷体_GB2312" panose="02010609030101010101" pitchFamily="49" charset="-122"/>
            </a:endParaRPr>
          </a:p>
        </p:txBody>
      </p:sp>
      <p:sp>
        <p:nvSpPr>
          <p:cNvPr id="32778" name="圆角矩形 21">
            <a:hlinkClick r:id="rId1" action="ppaction://hlinksldjump"/>
          </p:cNvPr>
          <p:cNvSpPr>
            <a:spLocks noChangeArrowheads="1"/>
          </p:cNvSpPr>
          <p:nvPr/>
        </p:nvSpPr>
        <p:spPr bwMode="auto">
          <a:xfrm>
            <a:off x="539552" y="2335610"/>
            <a:ext cx="1452736" cy="919401"/>
          </a:xfrm>
          <a:prstGeom prst="roundRect">
            <a:avLst>
              <a:gd name="adj" fmla="val 16667"/>
            </a:avLst>
          </a:prstGeom>
          <a:solidFill>
            <a:srgbClr val="AFF22A"/>
          </a:solidFill>
          <a:ln w="9525">
            <a:solidFill>
              <a:schemeClr val="accent1"/>
            </a:solidFill>
            <a:round/>
          </a:ln>
        </p:spPr>
        <p:txBody>
          <a:bodyPr wrap="square">
            <a:spAutoFit/>
          </a:bodyPr>
          <a:lstStyle/>
          <a:p>
            <a:r>
              <a:rPr lang="zh-CN" altLang="en-US" sz="2400" b="1" dirty="0">
                <a:latin typeface="楷体" panose="02010609060101010101" pitchFamily="49" charset="-122"/>
                <a:ea typeface="楷体" panose="02010609060101010101" pitchFamily="49" charset="-122"/>
              </a:rPr>
              <a:t>描述行走路线</a:t>
            </a:r>
            <a:endParaRPr lang="zh-CN" altLang="en-US" sz="2400" b="1" dirty="0">
              <a:latin typeface="楷体" panose="02010609060101010101" pitchFamily="49" charset="-122"/>
              <a:ea typeface="楷体" panose="02010609060101010101" pitchFamily="49" charset="-122"/>
            </a:endParaRPr>
          </a:p>
        </p:txBody>
      </p:sp>
      <p:sp>
        <p:nvSpPr>
          <p:cNvPr id="32779" name="圆角矩形 21">
            <a:hlinkClick r:id="rId1" action="ppaction://hlinksldjump"/>
          </p:cNvPr>
          <p:cNvSpPr>
            <a:spLocks noChangeArrowheads="1"/>
          </p:cNvSpPr>
          <p:nvPr/>
        </p:nvSpPr>
        <p:spPr bwMode="auto">
          <a:xfrm>
            <a:off x="2337371" y="1419622"/>
            <a:ext cx="1223964" cy="1438632"/>
          </a:xfrm>
          <a:prstGeom prst="roundRect">
            <a:avLst>
              <a:gd name="adj" fmla="val 16667"/>
            </a:avLst>
          </a:prstGeom>
          <a:solidFill>
            <a:srgbClr val="AFF22A"/>
          </a:solidFill>
          <a:ln w="9525">
            <a:solidFill>
              <a:schemeClr val="accent1"/>
            </a:solidFill>
            <a:round/>
          </a:ln>
        </p:spPr>
        <p:txBody>
          <a:bodyPr wrap="square">
            <a:spAutoFit/>
          </a:bodyPr>
          <a:lstStyle/>
          <a:p>
            <a:r>
              <a:rPr lang="zh-CN" altLang="zh-CN" sz="2000" b="1" dirty="0">
                <a:latin typeface="楷体" panose="02010609060101010101" pitchFamily="49" charset="-122"/>
                <a:ea typeface="楷体" panose="02010609060101010101" pitchFamily="49" charset="-122"/>
              </a:rPr>
              <a:t>根据平面图描述行走路线</a:t>
            </a:r>
            <a:endParaRPr lang="zh-CN" altLang="en-US" sz="2000" b="1" dirty="0">
              <a:latin typeface="楷体_GB2312" panose="02010609030101010101" pitchFamily="49" charset="-122"/>
              <a:ea typeface="楷体_GB2312" panose="02010609030101010101" pitchFamily="49" charset="-122"/>
            </a:endParaRPr>
          </a:p>
        </p:txBody>
      </p:sp>
      <p:sp>
        <p:nvSpPr>
          <p:cNvPr id="32780" name="Rectangle 12"/>
          <p:cNvSpPr>
            <a:spLocks noChangeArrowheads="1"/>
          </p:cNvSpPr>
          <p:nvPr/>
        </p:nvSpPr>
        <p:spPr bwMode="auto">
          <a:xfrm>
            <a:off x="3694647" y="1419622"/>
            <a:ext cx="5097536" cy="1015663"/>
          </a:xfrm>
          <a:prstGeom prst="rect">
            <a:avLst/>
          </a:prstGeom>
          <a:noFill/>
          <a:ln w="9525">
            <a:noFill/>
            <a:miter lim="800000"/>
          </a:ln>
        </p:spPr>
        <p:txBody>
          <a:bodyPr wrap="square">
            <a:spAutoFit/>
          </a:bodyPr>
          <a:lstStyle/>
          <a:p>
            <a:r>
              <a:rPr lang="zh-CN" altLang="zh-CN" sz="2000" b="1" dirty="0">
                <a:latin typeface="楷体" panose="02010609060101010101" pitchFamily="49" charset="-122"/>
                <a:ea typeface="楷体" panose="02010609060101010101" pitchFamily="49" charset="-122"/>
              </a:rPr>
              <a:t>根据平面图描述行走路线，要从起点开始依次说出从一个地点向什么方向行走多长的实际距离到达下一个地点。</a:t>
            </a:r>
            <a:endParaRPr lang="zh-CN" altLang="en-US" sz="2000" b="1" dirty="0">
              <a:ea typeface="楷体_GB2312" panose="02010609030101010101" pitchFamily="49" charset="-122"/>
            </a:endParaRPr>
          </a:p>
        </p:txBody>
      </p:sp>
      <p:sp>
        <p:nvSpPr>
          <p:cNvPr id="32782" name="圆角矩形 21">
            <a:hlinkClick r:id="rId1" action="ppaction://hlinksldjump"/>
          </p:cNvPr>
          <p:cNvSpPr>
            <a:spLocks noChangeArrowheads="1"/>
          </p:cNvSpPr>
          <p:nvPr/>
        </p:nvSpPr>
        <p:spPr bwMode="auto">
          <a:xfrm>
            <a:off x="2265934" y="3148013"/>
            <a:ext cx="1295400" cy="783193"/>
          </a:xfrm>
          <a:prstGeom prst="roundRect">
            <a:avLst>
              <a:gd name="adj" fmla="val 16667"/>
            </a:avLst>
          </a:prstGeom>
          <a:solidFill>
            <a:srgbClr val="AFF22A"/>
          </a:solidFill>
          <a:ln w="9525">
            <a:solidFill>
              <a:schemeClr val="accent1"/>
            </a:solidFill>
            <a:round/>
          </a:ln>
        </p:spPr>
        <p:txBody>
          <a:bodyPr>
            <a:spAutoFit/>
          </a:bodyPr>
          <a:lstStyle/>
          <a:p>
            <a:pPr>
              <a:defRPr/>
            </a:pPr>
            <a:r>
              <a:rPr lang="zh-CN" altLang="zh-CN" sz="2000" b="1" dirty="0">
                <a:latin typeface="楷体" panose="02010609060101010101" pitchFamily="49" charset="-122"/>
                <a:ea typeface="楷体" panose="02010609060101010101" pitchFamily="49" charset="-122"/>
              </a:rPr>
              <a:t>画行走路线图</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662"/>
                                        </p:tgtEl>
                                        <p:attrNameLst>
                                          <p:attrName>style.visibility</p:attrName>
                                        </p:attrNameLst>
                                      </p:cBhvr>
                                      <p:to>
                                        <p:strVal val="visible"/>
                                      </p:to>
                                    </p:set>
                                    <p:animEffect transition="in" filter="wipe(left)">
                                      <p:cBhvr>
                                        <p:cTn id="7" dur="1000"/>
                                        <p:tgtEl>
                                          <p:spTgt spid="706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8"/>
                                        </p:tgtEl>
                                        <p:attrNameLst>
                                          <p:attrName>style.visibility</p:attrName>
                                        </p:attrNameLst>
                                      </p:cBhvr>
                                      <p:to>
                                        <p:strVal val="visible"/>
                                      </p:to>
                                    </p:set>
                                    <p:animEffect transition="in" filter="wipe(left)">
                                      <p:cBhvr>
                                        <p:cTn id="12" dur="1000"/>
                                        <p:tgtEl>
                                          <p:spTgt spid="327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771"/>
                                        </p:tgtEl>
                                        <p:attrNameLst>
                                          <p:attrName>style.visibility</p:attrName>
                                        </p:attrNameLst>
                                      </p:cBhvr>
                                      <p:to>
                                        <p:strVal val="visible"/>
                                      </p:to>
                                    </p:set>
                                    <p:animEffect transition="in" filter="wipe(up)">
                                      <p:cBhvr>
                                        <p:cTn id="17" dur="1000"/>
                                        <p:tgtEl>
                                          <p:spTgt spid="327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779"/>
                                        </p:tgtEl>
                                        <p:attrNameLst>
                                          <p:attrName>style.visibility</p:attrName>
                                        </p:attrNameLst>
                                      </p:cBhvr>
                                      <p:to>
                                        <p:strVal val="visible"/>
                                      </p:to>
                                    </p:set>
                                    <p:animEffect transition="in" filter="wipe(left)">
                                      <p:cBhvr>
                                        <p:cTn id="22" dur="1000"/>
                                        <p:tgtEl>
                                          <p:spTgt spid="32779"/>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32780"/>
                                        </p:tgtEl>
                                        <p:attrNameLst>
                                          <p:attrName>style.visibility</p:attrName>
                                        </p:attrNameLst>
                                      </p:cBhvr>
                                      <p:to>
                                        <p:strVal val="visible"/>
                                      </p:to>
                                    </p:set>
                                    <p:anim calcmode="lin" valueType="num">
                                      <p:cBhvr>
                                        <p:cTn id="27" dur="1000" fill="hold"/>
                                        <p:tgtEl>
                                          <p:spTgt spid="32780"/>
                                        </p:tgtEl>
                                        <p:attrNameLst>
                                          <p:attrName>ppt_w</p:attrName>
                                        </p:attrNameLst>
                                      </p:cBhvr>
                                      <p:tavLst>
                                        <p:tav tm="0">
                                          <p:val>
                                            <p:fltVal val="0"/>
                                          </p:val>
                                        </p:tav>
                                        <p:tav tm="100000">
                                          <p:val>
                                            <p:strVal val="#ppt_w"/>
                                          </p:val>
                                        </p:tav>
                                      </p:tavLst>
                                    </p:anim>
                                    <p:anim calcmode="lin" valueType="num">
                                      <p:cBhvr>
                                        <p:cTn id="28" dur="1000" fill="hold"/>
                                        <p:tgtEl>
                                          <p:spTgt spid="32780"/>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2782"/>
                                        </p:tgtEl>
                                        <p:attrNameLst>
                                          <p:attrName>style.visibility</p:attrName>
                                        </p:attrNameLst>
                                      </p:cBhvr>
                                      <p:to>
                                        <p:strVal val="visible"/>
                                      </p:to>
                                    </p:set>
                                    <p:animEffect transition="in" filter="wipe(left)">
                                      <p:cBhvr>
                                        <p:cTn id="33" dur="1000"/>
                                        <p:tgtEl>
                                          <p:spTgt spid="32782"/>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32772"/>
                                        </p:tgtEl>
                                        <p:attrNameLst>
                                          <p:attrName>style.visibility</p:attrName>
                                        </p:attrNameLst>
                                      </p:cBhvr>
                                      <p:to>
                                        <p:strVal val="visible"/>
                                      </p:to>
                                    </p:set>
                                    <p:anim calcmode="lin" valueType="num">
                                      <p:cBhvr>
                                        <p:cTn id="38" dur="1000" fill="hold"/>
                                        <p:tgtEl>
                                          <p:spTgt spid="32772"/>
                                        </p:tgtEl>
                                        <p:attrNameLst>
                                          <p:attrName>ppt_w</p:attrName>
                                        </p:attrNameLst>
                                      </p:cBhvr>
                                      <p:tavLst>
                                        <p:tav tm="0">
                                          <p:val>
                                            <p:fltVal val="0"/>
                                          </p:val>
                                        </p:tav>
                                        <p:tav tm="100000">
                                          <p:val>
                                            <p:strVal val="#ppt_w"/>
                                          </p:val>
                                        </p:tav>
                                      </p:tavLst>
                                    </p:anim>
                                    <p:anim calcmode="lin" valueType="num">
                                      <p:cBhvr>
                                        <p:cTn id="39" dur="1000" fill="hold"/>
                                        <p:tgtEl>
                                          <p:spTgt spid="3277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animBg="1"/>
      <p:bldP spid="32771" grpId="0" animBg="1"/>
      <p:bldP spid="32772" grpId="0"/>
      <p:bldP spid="32778" grpId="0" animBg="1"/>
      <p:bldP spid="32779" grpId="0" animBg="1"/>
      <p:bldP spid="32780" grpId="0"/>
      <p:bldP spid="3278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81507" y="1347298"/>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6" name="矩形 5"/>
              <p:cNvSpPr/>
              <p:nvPr/>
            </p:nvSpPr>
            <p:spPr>
              <a:xfrm>
                <a:off x="1354520" y="1281350"/>
                <a:ext cx="6984776" cy="995144"/>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一张全家福照片的长是</a:t>
                </a:r>
                <a:r>
                  <a:rPr lang="en-US" altLang="zh-CN" sz="2400" b="1" dirty="0">
                    <a:latin typeface="楷体" panose="02010609060101010101" pitchFamily="49" charset="-122"/>
                    <a:ea typeface="楷体" panose="02010609060101010101" pitchFamily="49" charset="-122"/>
                  </a:rPr>
                  <a:t>40cm</a:t>
                </a:r>
                <a:r>
                  <a:rPr lang="zh-CN" altLang="zh-CN" sz="2400" b="1" dirty="0">
                    <a:latin typeface="楷体" panose="02010609060101010101" pitchFamily="49" charset="-122"/>
                    <a:ea typeface="楷体" panose="02010609060101010101" pitchFamily="49" charset="-122"/>
                  </a:rPr>
                  <a:t>，宽是</a:t>
                </a:r>
                <a:r>
                  <a:rPr lang="en-US" altLang="zh-CN" sz="2400" b="1" dirty="0">
                    <a:latin typeface="楷体" panose="02010609060101010101" pitchFamily="49" charset="-122"/>
                    <a:ea typeface="楷体" panose="02010609060101010101" pitchFamily="49" charset="-122"/>
                  </a:rPr>
                  <a:t>32cm</a:t>
                </a:r>
                <a:r>
                  <a:rPr lang="zh-CN" altLang="zh-CN" sz="2400" b="1" dirty="0">
                    <a:latin typeface="楷体" panose="02010609060101010101" pitchFamily="49" charset="-122"/>
                    <a:ea typeface="楷体" panose="02010609060101010101" pitchFamily="49" charset="-122"/>
                  </a:rPr>
                  <a:t>。把这张照片各边缩小为原来的</a:t>
                </a:r>
                <a14:m>
                  <m:oMath xmlns:m="http://schemas.openxmlformats.org/officeDocument/2006/math">
                    <m:f>
                      <m:fPr>
                        <m:ctrlPr>
                          <a:rPr lang="en-US" altLang="zh-CN" sz="2400" b="1" i="1" smtClean="0">
                            <a:latin typeface="Cambria Math" panose="02040503050406030204"/>
                          </a:rPr>
                        </m:ctrlPr>
                      </m:fPr>
                      <m:num>
                        <m:r>
                          <a:rPr lang="en-US" altLang="zh-CN" sz="2400" b="1" i="1" smtClean="0">
                            <a:latin typeface="Cambria Math" panose="02040503050406030204"/>
                          </a:rPr>
                          <m:t>𝟏</m:t>
                        </m:r>
                      </m:num>
                      <m:den>
                        <m:r>
                          <a:rPr lang="en-US" altLang="zh-CN" sz="2400" b="1" i="1" smtClean="0">
                            <a:latin typeface="Cambria Math" panose="02040503050406030204"/>
                          </a:rPr>
                          <m:t>𝟖</m:t>
                        </m:r>
                      </m:den>
                    </m:f>
                  </m:oMath>
                </a14:m>
                <a:r>
                  <a:rPr lang="zh-CN" altLang="zh-CN" sz="2400" b="1" dirty="0" smtClean="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mc:Choice>
        <mc:Fallback>
          <p:sp>
            <p:nvSpPr>
              <p:cNvPr id="6" name="矩形 5"/>
              <p:cNvSpPr>
                <a:spLocks noRot="1" noChangeAspect="1" noMove="1" noResize="1" noEditPoints="1" noAdjustHandles="1" noChangeArrowheads="1" noChangeShapeType="1" noTextEdit="1"/>
              </p:cNvSpPr>
              <p:nvPr/>
            </p:nvSpPr>
            <p:spPr>
              <a:xfrm>
                <a:off x="1354520" y="1281350"/>
                <a:ext cx="6984776" cy="995144"/>
              </a:xfrm>
              <a:prstGeom prst="rect">
                <a:avLst/>
              </a:prstGeom>
              <a:blipFill rotWithShape="1">
                <a:blip r:embed="rId2"/>
                <a:stretch>
                  <a:fillRect l="-1" t="-56" r="7" b="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p:cNvSpPr/>
              <p:nvPr/>
            </p:nvSpPr>
            <p:spPr>
              <a:xfrm>
                <a:off x="1979712" y="2266523"/>
                <a:ext cx="3312368" cy="625941"/>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40</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 </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𝟏</m:t>
                        </m:r>
                      </m:num>
                      <m:den>
                        <m:r>
                          <a:rPr lang="en-US" altLang="zh-CN" sz="2400" b="1" i="1">
                            <a:latin typeface="Cambria Math" panose="02040503050406030204"/>
                          </a:rPr>
                          <m:t>𝟖</m:t>
                        </m:r>
                      </m:den>
                    </m:f>
                    <m:r>
                      <a:rPr lang="en-US" altLang="zh-CN" sz="2400" b="1" i="1">
                        <a:latin typeface="Cambria Math" panose="02040503050406030204"/>
                      </a:rPr>
                      <m:t> </m:t>
                    </m:r>
                  </m:oMath>
                </a14:m>
                <a:r>
                  <a:rPr lang="en-US" altLang="zh-CN" sz="2400" b="1" dirty="0">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5</a:t>
                </a:r>
                <a:r>
                  <a:rPr lang="zh-CN" altLang="zh-CN" sz="2400" b="1" dirty="0">
                    <a:solidFill>
                      <a:srgbClr val="FF0000"/>
                    </a:solidFill>
                    <a:latin typeface="楷体" panose="02010609060101010101" pitchFamily="49" charset="-122"/>
                    <a:ea typeface="楷体" panose="02010609060101010101" pitchFamily="49" charset="-122"/>
                  </a:rPr>
                  <a:t>（厘米）</a:t>
                </a:r>
                <a:endParaRPr lang="zh-CN" altLang="zh-CN" sz="2400" b="1" dirty="0">
                  <a:solidFill>
                    <a:srgbClr val="FF0000"/>
                  </a:solidFill>
                  <a:latin typeface="楷体" panose="02010609060101010101" pitchFamily="49" charset="-122"/>
                  <a:ea typeface="楷体" panose="02010609060101010101" pitchFamily="49" charset="-122"/>
                </a:endParaRPr>
              </a:p>
            </p:txBody>
          </p:sp>
        </mc:Choice>
        <mc:Fallback>
          <p:sp>
            <p:nvSpPr>
              <p:cNvPr id="7" name="矩形 6"/>
              <p:cNvSpPr>
                <a:spLocks noRot="1" noChangeAspect="1" noMove="1" noResize="1" noEditPoints="1" noAdjustHandles="1" noChangeArrowheads="1" noChangeShapeType="1" noTextEdit="1"/>
              </p:cNvSpPr>
              <p:nvPr/>
            </p:nvSpPr>
            <p:spPr>
              <a:xfrm>
                <a:off x="1979712" y="2266523"/>
                <a:ext cx="3312368" cy="625941"/>
              </a:xfrm>
              <a:prstGeom prst="rect">
                <a:avLst/>
              </a:prstGeom>
              <a:blipFill rotWithShape="1">
                <a:blip r:embed="rId3"/>
                <a:stretch>
                  <a:fillRect l="-13" t="-33" r="19" b="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矩形 7"/>
              <p:cNvSpPr/>
              <p:nvPr/>
            </p:nvSpPr>
            <p:spPr>
              <a:xfrm>
                <a:off x="1979712" y="2975406"/>
                <a:ext cx="3096344" cy="625941"/>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32</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 </a:t>
                </a:r>
                <a14:m>
                  <m:oMath xmlns:m="http://schemas.openxmlformats.org/officeDocument/2006/math">
                    <m:f>
                      <m:fPr>
                        <m:ctrlPr>
                          <a:rPr lang="en-US" altLang="zh-CN" sz="2400" b="1" i="1">
                            <a:latin typeface="Cambria Math" panose="02040503050406030204"/>
                          </a:rPr>
                        </m:ctrlPr>
                      </m:fPr>
                      <m:num>
                        <m:r>
                          <a:rPr lang="en-US" altLang="zh-CN" sz="2400" b="1" i="1">
                            <a:latin typeface="Cambria Math" panose="02040503050406030204"/>
                          </a:rPr>
                          <m:t>𝟏</m:t>
                        </m:r>
                      </m:num>
                      <m:den>
                        <m:r>
                          <a:rPr lang="en-US" altLang="zh-CN" sz="2400" b="1" i="1">
                            <a:latin typeface="Cambria Math" panose="02040503050406030204"/>
                          </a:rPr>
                          <m:t>𝟖</m:t>
                        </m:r>
                      </m:den>
                    </m:f>
                    <m:r>
                      <a:rPr lang="en-US" altLang="zh-CN" sz="2400" b="1" i="1">
                        <a:latin typeface="Cambria Math" panose="02040503050406030204"/>
                      </a:rPr>
                      <m:t> </m:t>
                    </m:r>
                  </m:oMath>
                </a14:m>
                <a:r>
                  <a:rPr lang="en-US" altLang="zh-CN" sz="2400" b="1" dirty="0">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4</a:t>
                </a:r>
                <a:r>
                  <a:rPr lang="zh-CN" altLang="zh-CN" sz="2400" b="1" dirty="0">
                    <a:solidFill>
                      <a:srgbClr val="FF0000"/>
                    </a:solidFill>
                    <a:latin typeface="楷体" panose="02010609060101010101" pitchFamily="49" charset="-122"/>
                    <a:ea typeface="楷体" panose="02010609060101010101" pitchFamily="49" charset="-122"/>
                  </a:rPr>
                  <a:t>（厘米）</a:t>
                </a:r>
                <a:endParaRPr lang="zh-CN" altLang="zh-CN" sz="2400" b="1" dirty="0">
                  <a:solidFill>
                    <a:srgbClr val="FF0000"/>
                  </a:solidFill>
                  <a:latin typeface="楷体" panose="02010609060101010101" pitchFamily="49" charset="-122"/>
                  <a:ea typeface="楷体" panose="02010609060101010101" pitchFamily="49" charset="-122"/>
                </a:endParaRPr>
              </a:p>
            </p:txBody>
          </p:sp>
        </mc:Choice>
        <mc:Fallback>
          <p:sp>
            <p:nvSpPr>
              <p:cNvPr id="8" name="矩形 7"/>
              <p:cNvSpPr>
                <a:spLocks noRot="1" noChangeAspect="1" noMove="1" noResize="1" noEditPoints="1" noAdjustHandles="1" noChangeArrowheads="1" noChangeShapeType="1" noTextEdit="1"/>
              </p:cNvSpPr>
              <p:nvPr/>
            </p:nvSpPr>
            <p:spPr>
              <a:xfrm>
                <a:off x="1979712" y="2975406"/>
                <a:ext cx="3096344" cy="625941"/>
              </a:xfrm>
              <a:prstGeom prst="rect">
                <a:avLst/>
              </a:prstGeom>
              <a:blipFill rotWithShape="1">
                <a:blip r:embed="rId4"/>
                <a:stretch>
                  <a:fillRect l="-13" t="-69" r="16" b="42"/>
                </a:stretch>
              </a:blipFill>
            </p:spPr>
            <p:txBody>
              <a:bodyPr/>
              <a:lstStyle/>
              <a:p>
                <a:r>
                  <a:rPr lang="zh-CN" altLang="en-US">
                    <a:noFill/>
                  </a:rPr>
                  <a:t> </a:t>
                </a:r>
              </a:p>
            </p:txBody>
          </p:sp>
        </mc:Fallback>
      </mc:AlternateContent>
      <p:sp>
        <p:nvSpPr>
          <p:cNvPr id="9" name="矩形 8"/>
          <p:cNvSpPr/>
          <p:nvPr/>
        </p:nvSpPr>
        <p:spPr>
          <a:xfrm>
            <a:off x="1979712" y="3766269"/>
            <a:ext cx="5544616"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答：长画</a:t>
            </a:r>
            <a:r>
              <a:rPr lang="en-US" altLang="zh-CN" sz="2400" b="1" dirty="0">
                <a:latin typeface="楷体" panose="02010609060101010101" pitchFamily="49" charset="-122"/>
                <a:ea typeface="楷体" panose="02010609060101010101" pitchFamily="49" charset="-122"/>
              </a:rPr>
              <a:t>5</a:t>
            </a:r>
            <a:r>
              <a:rPr lang="zh-CN" altLang="zh-CN" sz="2400" b="1" dirty="0">
                <a:latin typeface="楷体" panose="02010609060101010101" pitchFamily="49" charset="-122"/>
                <a:ea typeface="楷体" panose="02010609060101010101" pitchFamily="49" charset="-122"/>
              </a:rPr>
              <a:t>厘米，宽画</a:t>
            </a:r>
            <a:r>
              <a:rPr lang="en-US" altLang="zh-CN" sz="2400" b="1" dirty="0">
                <a:latin typeface="楷体" panose="02010609060101010101" pitchFamily="49" charset="-122"/>
                <a:ea typeface="楷体" panose="02010609060101010101" pitchFamily="49" charset="-122"/>
              </a:rPr>
              <a:t>4 </a:t>
            </a:r>
            <a:r>
              <a:rPr lang="zh-CN" altLang="zh-CN" sz="2400" b="1" dirty="0">
                <a:latin typeface="楷体" panose="02010609060101010101" pitchFamily="49" charset="-122"/>
                <a:ea typeface="楷体" panose="02010609060101010101" pitchFamily="49" charset="-122"/>
              </a:rPr>
              <a:t>厘米</a:t>
            </a:r>
            <a:r>
              <a:rPr lang="zh-CN" altLang="zh-CN" sz="2400" b="1" dirty="0" smtClean="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grpSp>
        <p:nvGrpSpPr>
          <p:cNvPr id="10" name="组合 9"/>
          <p:cNvGrpSpPr/>
          <p:nvPr/>
        </p:nvGrpSpPr>
        <p:grpSpPr>
          <a:xfrm>
            <a:off x="192082" y="411510"/>
            <a:ext cx="2266690" cy="561692"/>
            <a:chOff x="192082" y="411510"/>
            <a:chExt cx="2266690" cy="561692"/>
          </a:xfrm>
        </p:grpSpPr>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082" y="492072"/>
              <a:ext cx="366860" cy="456338"/>
            </a:xfrm>
            <a:prstGeom prst="rect">
              <a:avLst/>
            </a:prstGeom>
          </p:spPr>
        </p:pic>
        <p:sp>
          <p:nvSpPr>
            <p:cNvPr id="12" name="文本框 14"/>
            <p:cNvSpPr txBox="1"/>
            <p:nvPr/>
          </p:nvSpPr>
          <p:spPr>
            <a:xfrm>
              <a:off x="611560" y="411510"/>
              <a:ext cx="184721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巩固练习</a:t>
              </a:r>
              <a:endParaRPr lang="zh-CN" altLang="en-US" sz="3200" b="1" dirty="0">
                <a:solidFill>
                  <a:srgbClr val="875000"/>
                </a:solidFill>
                <a:latin typeface="幼圆" panose="02010509060101010101" pitchFamily="49" charset="-122"/>
                <a:ea typeface="幼圆" panose="020105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749301" y="1233487"/>
            <a:ext cx="7567613"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spcBef>
                <a:spcPct val="50000"/>
              </a:spcBef>
            </a:pPr>
            <a:r>
              <a:rPr lang="zh-CN" altLang="en-US" sz="2400" b="1" dirty="0">
                <a:latin typeface="楷体" panose="02010609060101010101" pitchFamily="49" charset="-122"/>
                <a:ea typeface="楷体" panose="02010609060101010101" pitchFamily="49" charset="-122"/>
              </a:rPr>
              <a:t>1</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小华在绘制学校操场平面图时，用20</a:t>
            </a:r>
            <a:r>
              <a:rPr lang="en-US" altLang="zh-CN" sz="2400" b="1" dirty="0">
                <a:latin typeface="楷体" panose="02010609060101010101" pitchFamily="49" charset="-122"/>
                <a:ea typeface="楷体" panose="02010609060101010101" pitchFamily="49" charset="-122"/>
              </a:rPr>
              <a:t>cm</a:t>
            </a:r>
            <a:r>
              <a:rPr lang="zh-CN" altLang="en-US" sz="2400" b="1" dirty="0">
                <a:latin typeface="楷体" panose="02010609060101010101" pitchFamily="49" charset="-122"/>
                <a:ea typeface="楷体" panose="02010609060101010101" pitchFamily="49" charset="-122"/>
              </a:rPr>
              <a:t>的线段表示地面上40</a:t>
            </a:r>
            <a:r>
              <a:rPr lang="en-US" altLang="zh-CN" sz="2400" b="1" dirty="0">
                <a:latin typeface="楷体" panose="02010609060101010101" pitchFamily="49" charset="-122"/>
                <a:ea typeface="楷体" panose="02010609060101010101" pitchFamily="49" charset="-122"/>
              </a:rPr>
              <a:t>m</a:t>
            </a:r>
            <a:r>
              <a:rPr lang="zh-CN" altLang="en-US" sz="2400" b="1" dirty="0">
                <a:latin typeface="楷体" panose="02010609060101010101" pitchFamily="49" charset="-122"/>
                <a:ea typeface="楷体" panose="02010609060101010101" pitchFamily="49" charset="-122"/>
              </a:rPr>
              <a:t>的距离，这幅图的比例尺为1︰2。 (     )</a:t>
            </a:r>
            <a:endParaRPr lang="zh-CN" altLang="en-US" sz="2400" b="1" dirty="0">
              <a:latin typeface="楷体" panose="02010609060101010101" pitchFamily="49" charset="-122"/>
              <a:ea typeface="楷体" panose="02010609060101010101" pitchFamily="49" charset="-122"/>
            </a:endParaRPr>
          </a:p>
        </p:txBody>
      </p:sp>
      <p:sp>
        <p:nvSpPr>
          <p:cNvPr id="39939" name="Text Box 3"/>
          <p:cNvSpPr txBox="1">
            <a:spLocks noChangeArrowheads="1"/>
          </p:cNvSpPr>
          <p:nvPr/>
        </p:nvSpPr>
        <p:spPr bwMode="auto">
          <a:xfrm>
            <a:off x="822325" y="3543300"/>
            <a:ext cx="749458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pPr>
            <a:r>
              <a:rPr lang="zh-CN" altLang="en-US" sz="2400" b="1" dirty="0">
                <a:latin typeface="楷体" panose="02010609060101010101" pitchFamily="49" charset="-122"/>
                <a:ea typeface="楷体" panose="02010609060101010101" pitchFamily="49" charset="-122"/>
              </a:rPr>
              <a:t>3</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一幅图的比例尺是6︰1，这幅图所表示的实际距离大于图上距离。                 (      )</a:t>
            </a:r>
            <a:endParaRPr lang="zh-CN" altLang="en-US" sz="2400" b="1" dirty="0">
              <a:latin typeface="楷体" panose="02010609060101010101" pitchFamily="49" charset="-122"/>
              <a:ea typeface="楷体" panose="02010609060101010101" pitchFamily="49" charset="-122"/>
            </a:endParaRPr>
          </a:p>
        </p:txBody>
      </p:sp>
      <p:sp>
        <p:nvSpPr>
          <p:cNvPr id="39940" name="Text Box 4"/>
          <p:cNvSpPr txBox="1">
            <a:spLocks noChangeArrowheads="1"/>
          </p:cNvSpPr>
          <p:nvPr/>
        </p:nvSpPr>
        <p:spPr bwMode="auto">
          <a:xfrm>
            <a:off x="755650" y="2355056"/>
            <a:ext cx="7632700"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spcBef>
                <a:spcPct val="50000"/>
              </a:spcBef>
            </a:pPr>
            <a:r>
              <a:rPr lang="zh-CN" altLang="en-US" sz="2400" b="1" dirty="0">
                <a:latin typeface="楷体" panose="02010609060101010101" pitchFamily="49" charset="-122"/>
                <a:ea typeface="楷体" panose="02010609060101010101" pitchFamily="49" charset="-122"/>
              </a:rPr>
              <a:t>2</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sym typeface="Arial" panose="020B0604020202020204" pitchFamily="34" charset="0"/>
              </a:rPr>
              <a:t>某机器零件设计图纸所用的比例尺为 1︰1，说明了该零件的实际长度与图上是一样的。（   ）</a:t>
            </a:r>
            <a:endParaRPr lang="zh-CN" altLang="en-US" sz="2400" b="1" dirty="0">
              <a:latin typeface="楷体" panose="02010609060101010101" pitchFamily="49" charset="-122"/>
              <a:ea typeface="楷体" panose="02010609060101010101" pitchFamily="49" charset="-122"/>
              <a:sym typeface="Arial" panose="020B0604020202020204" pitchFamily="34" charset="0"/>
            </a:endParaRPr>
          </a:p>
        </p:txBody>
      </p:sp>
      <p:sp>
        <p:nvSpPr>
          <p:cNvPr id="10245" name="WordArt 5"/>
          <p:cNvSpPr>
            <a:spLocks noChangeArrowheads="1" noChangeShapeType="1" noTextEdit="1"/>
          </p:cNvSpPr>
          <p:nvPr/>
        </p:nvSpPr>
        <p:spPr bwMode="auto">
          <a:xfrm rot="5400000">
            <a:off x="7232079" y="2003052"/>
            <a:ext cx="296465" cy="288032"/>
          </a:xfrm>
          <a:prstGeom prst="rect">
            <a:avLst/>
          </a:prstGeom>
        </p:spPr>
        <p:txBody>
          <a:bodyPr vert="wordArtVert" wrap="none" fromWordArt="1">
            <a:prstTxWarp prst="textPlain">
              <a:avLst>
                <a:gd name="adj" fmla="val 50000"/>
              </a:avLst>
            </a:prstTxWarp>
          </a:bodyPr>
          <a:lstStyle/>
          <a:p>
            <a:pPr algn="ctr" fontAlgn="auto"/>
            <a:r>
              <a:rPr lang="en-US" altLang="zh-CN" sz="3600" b="1" kern="10" dirty="0">
                <a:ln w="9525">
                  <a:solidFill>
                    <a:srgbClr val="FF0000"/>
                  </a:solidFill>
                  <a:round/>
                </a:ln>
                <a:solidFill>
                  <a:srgbClr val="FF0000"/>
                </a:solidFill>
                <a:latin typeface="楷体" panose="02010609060101010101" pitchFamily="49" charset="-122"/>
                <a:ea typeface="楷体" panose="02010609060101010101" pitchFamily="49" charset="-122"/>
              </a:rPr>
              <a:t>×</a:t>
            </a:r>
            <a:endParaRPr lang="zh-CN" altLang="en-US" sz="3600" b="1" kern="10" dirty="0">
              <a:ln w="9525">
                <a:solidFill>
                  <a:srgbClr val="FF0000"/>
                </a:solidFill>
                <a:round/>
              </a:ln>
              <a:solidFill>
                <a:srgbClr val="FF0000"/>
              </a:solidFill>
              <a:latin typeface="楷体" panose="02010609060101010101" pitchFamily="49" charset="-122"/>
              <a:ea typeface="楷体" panose="02010609060101010101" pitchFamily="49" charset="-122"/>
            </a:endParaRPr>
          </a:p>
        </p:txBody>
      </p:sp>
      <p:sp>
        <p:nvSpPr>
          <p:cNvPr id="10246" name="WordArt 6"/>
          <p:cNvSpPr>
            <a:spLocks noChangeArrowheads="1" noChangeShapeType="1" noTextEdit="1"/>
          </p:cNvSpPr>
          <p:nvPr/>
        </p:nvSpPr>
        <p:spPr bwMode="auto">
          <a:xfrm rot="5400000">
            <a:off x="6094624" y="4291229"/>
            <a:ext cx="296466" cy="313894"/>
          </a:xfrm>
          <a:prstGeom prst="rect">
            <a:avLst/>
          </a:prstGeom>
        </p:spPr>
        <p:txBody>
          <a:bodyPr vert="wordArtVert" wrap="none" fromWordArt="1">
            <a:prstTxWarp prst="textPlain">
              <a:avLst>
                <a:gd name="adj" fmla="val 50000"/>
              </a:avLst>
            </a:prstTxWarp>
          </a:bodyPr>
          <a:lstStyle/>
          <a:p>
            <a:pPr algn="ctr" fontAlgn="auto"/>
            <a:r>
              <a:rPr lang="en-US" altLang="zh-CN" sz="3600" b="1" kern="10" dirty="0">
                <a:ln w="9525">
                  <a:solidFill>
                    <a:srgbClr val="FF0000"/>
                  </a:solidFill>
                  <a:round/>
                </a:ln>
                <a:solidFill>
                  <a:srgbClr val="FF0000"/>
                </a:solidFill>
                <a:latin typeface="楷体" panose="02010609060101010101" pitchFamily="49" charset="-122"/>
                <a:ea typeface="楷体" panose="02010609060101010101" pitchFamily="49" charset="-122"/>
              </a:rPr>
              <a:t>×</a:t>
            </a:r>
            <a:endParaRPr lang="zh-CN" altLang="en-US" sz="3600" b="1" kern="10" dirty="0">
              <a:ln w="9525">
                <a:solidFill>
                  <a:srgbClr val="FF0000"/>
                </a:solidFill>
                <a:round/>
              </a:ln>
              <a:solidFill>
                <a:srgbClr val="FF0000"/>
              </a:solidFill>
              <a:latin typeface="楷体" panose="02010609060101010101" pitchFamily="49" charset="-122"/>
              <a:ea typeface="楷体" panose="02010609060101010101" pitchFamily="49" charset="-122"/>
            </a:endParaRPr>
          </a:p>
        </p:txBody>
      </p:sp>
      <p:sp>
        <p:nvSpPr>
          <p:cNvPr id="10247" name="WordArt 7"/>
          <p:cNvSpPr>
            <a:spLocks noChangeArrowheads="1" noChangeShapeType="1" noTextEdit="1"/>
          </p:cNvSpPr>
          <p:nvPr/>
        </p:nvSpPr>
        <p:spPr bwMode="auto">
          <a:xfrm>
            <a:off x="6193051" y="3099939"/>
            <a:ext cx="206753" cy="323850"/>
          </a:xfrm>
          <a:prstGeom prst="rect">
            <a:avLst/>
          </a:prstGeom>
        </p:spPr>
        <p:txBody>
          <a:bodyPr vert="eaVert" wrap="none" fromWordArt="1">
            <a:prstTxWarp prst="textPlain">
              <a:avLst>
                <a:gd name="adj" fmla="val 50000"/>
              </a:avLst>
            </a:prstTxWarp>
          </a:bodyPr>
          <a:lstStyle/>
          <a:p>
            <a:pPr algn="ctr" fontAlgn="auto"/>
            <a:r>
              <a:rPr lang="zh-CN" altLang="en-US" sz="3600" b="1" kern="10" dirty="0">
                <a:ln w="9525">
                  <a:solidFill>
                    <a:srgbClr val="FF0000"/>
                  </a:solidFill>
                  <a:round/>
                </a:ln>
                <a:solidFill>
                  <a:srgbClr val="FF0000"/>
                </a:solidFill>
                <a:latin typeface="楷体" panose="02010609060101010101" pitchFamily="49" charset="-122"/>
                <a:ea typeface="楷体" panose="02010609060101010101" pitchFamily="49" charset="-122"/>
              </a:rPr>
              <a:t>√</a:t>
            </a:r>
            <a:endParaRPr lang="zh-CN" altLang="en-US" sz="3600" b="1" kern="10" dirty="0">
              <a:ln w="9525">
                <a:solidFill>
                  <a:srgbClr val="FF0000"/>
                </a:solidFill>
                <a:round/>
              </a:ln>
              <a:solidFill>
                <a:srgbClr val="FF0000"/>
              </a:solidFill>
              <a:latin typeface="楷体" panose="02010609060101010101" pitchFamily="49" charset="-122"/>
              <a:ea typeface="楷体" panose="02010609060101010101" pitchFamily="49" charset="-122"/>
            </a:endParaRPr>
          </a:p>
        </p:txBody>
      </p:sp>
      <p:sp>
        <p:nvSpPr>
          <p:cNvPr id="39944" name="标题 3"/>
          <p:cNvSpPr>
            <a:spLocks noGrp="1" noChangeArrowheads="1"/>
          </p:cNvSpPr>
          <p:nvPr/>
        </p:nvSpPr>
        <p:spPr bwMode="auto">
          <a:xfrm>
            <a:off x="831544" y="376237"/>
            <a:ext cx="151216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571500" indent="-571500">
              <a:defRPr>
                <a:solidFill>
                  <a:schemeClr val="tx1"/>
                </a:solidFill>
                <a:latin typeface="Comic Sans MS" panose="030F0702030302020204" pitchFamily="66" charset="0"/>
                <a:ea typeface="宋体" panose="02010600030101010101" pitchFamily="2" charset="-122"/>
              </a:defRPr>
            </a:lvl1pPr>
            <a:lvl2pPr>
              <a:defRPr>
                <a:solidFill>
                  <a:schemeClr val="tx1"/>
                </a:solidFill>
                <a:latin typeface="Comic Sans MS" panose="030F0702030302020204" pitchFamily="66" charset="0"/>
                <a:ea typeface="宋体" panose="02010600030101010101" pitchFamily="2" charset="-122"/>
              </a:defRPr>
            </a:lvl2pPr>
            <a:lvl3pPr>
              <a:defRPr>
                <a:solidFill>
                  <a:schemeClr val="tx1"/>
                </a:solidFill>
                <a:latin typeface="Comic Sans MS" panose="030F0702030302020204" pitchFamily="66" charset="0"/>
                <a:ea typeface="宋体" panose="02010600030101010101" pitchFamily="2" charset="-122"/>
              </a:defRPr>
            </a:lvl3pPr>
            <a:lvl4pPr>
              <a:defRPr>
                <a:solidFill>
                  <a:schemeClr val="tx1"/>
                </a:solidFill>
                <a:latin typeface="Comic Sans MS" panose="030F0702030302020204" pitchFamily="66" charset="0"/>
                <a:ea typeface="宋体" panose="02010600030101010101" pitchFamily="2" charset="-122"/>
              </a:defRPr>
            </a:lvl4pPr>
            <a:lvl5pPr>
              <a:defRPr>
                <a:solidFill>
                  <a:schemeClr val="tx1"/>
                </a:solidFill>
                <a:latin typeface="Comic Sans MS" panose="030F0702030302020204" pitchFamily="66"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9pPr>
          </a:lstStyle>
          <a:p>
            <a:pPr marL="0" indent="0"/>
            <a:r>
              <a:rPr lang="zh-CN" altLang="en-US" sz="2800" b="1" dirty="0">
                <a:latin typeface="楷体" panose="02010609060101010101" pitchFamily="49" charset="-122"/>
                <a:ea typeface="楷体" panose="02010609060101010101" pitchFamily="49" charset="-122"/>
              </a:rPr>
              <a:t>判断</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944"/>
                                        </p:tgtEl>
                                        <p:attrNameLst>
                                          <p:attrName>style.visibility</p:attrName>
                                        </p:attrNameLst>
                                      </p:cBhvr>
                                      <p:to>
                                        <p:strVal val="visible"/>
                                      </p:to>
                                    </p:set>
                                    <p:animEffect transition="in" filter="wipe(left)">
                                      <p:cBhvr>
                                        <p:cTn id="7" dur="500"/>
                                        <p:tgtEl>
                                          <p:spTgt spid="3994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9938"/>
                                        </p:tgtEl>
                                        <p:attrNameLst>
                                          <p:attrName>style.visibility</p:attrName>
                                        </p:attrNameLst>
                                      </p:cBhvr>
                                      <p:to>
                                        <p:strVal val="visible"/>
                                      </p:to>
                                    </p:set>
                                    <p:animEffect transition="in" filter="barn(inVertical)">
                                      <p:cBhvr>
                                        <p:cTn id="11" dur="500"/>
                                        <p:tgtEl>
                                          <p:spTgt spid="39938"/>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39940"/>
                                        </p:tgtEl>
                                        <p:attrNameLst>
                                          <p:attrName>style.visibility</p:attrName>
                                        </p:attrNameLst>
                                      </p:cBhvr>
                                      <p:to>
                                        <p:strVal val="visible"/>
                                      </p:to>
                                    </p:set>
                                    <p:animEffect transition="in" filter="barn(outVertical)">
                                      <p:cBhvr>
                                        <p:cTn id="15" dur="500"/>
                                        <p:tgtEl>
                                          <p:spTgt spid="39940"/>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9939"/>
                                        </p:tgtEl>
                                        <p:attrNameLst>
                                          <p:attrName>style.visibility</p:attrName>
                                        </p:attrNameLst>
                                      </p:cBhvr>
                                      <p:to>
                                        <p:strVal val="visible"/>
                                      </p:to>
                                    </p:set>
                                    <p:animEffect transition="in" filter="barn(inVertical)">
                                      <p:cBhvr>
                                        <p:cTn id="19" dur="500"/>
                                        <p:tgtEl>
                                          <p:spTgt spid="3993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0245"/>
                                        </p:tgtEl>
                                        <p:attrNameLst>
                                          <p:attrName>style.visibility</p:attrName>
                                        </p:attrNameLst>
                                      </p:cBhvr>
                                      <p:to>
                                        <p:strVal val="visible"/>
                                      </p:to>
                                    </p:set>
                                    <p:animEffect transition="in" filter="wipe(left)">
                                      <p:cBhvr>
                                        <p:cTn id="24" dur="500"/>
                                        <p:tgtEl>
                                          <p:spTgt spid="1024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247"/>
                                        </p:tgtEl>
                                        <p:attrNameLst>
                                          <p:attrName>style.visibility</p:attrName>
                                        </p:attrNameLst>
                                      </p:cBhvr>
                                      <p:to>
                                        <p:strVal val="visible"/>
                                      </p:to>
                                    </p:set>
                                    <p:animEffect transition="in" filter="wipe(left)">
                                      <p:cBhvr>
                                        <p:cTn id="29" dur="500"/>
                                        <p:tgtEl>
                                          <p:spTgt spid="1024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246"/>
                                        </p:tgtEl>
                                        <p:attrNameLst>
                                          <p:attrName>style.visibility</p:attrName>
                                        </p:attrNameLst>
                                      </p:cBhvr>
                                      <p:to>
                                        <p:strVal val="visible"/>
                                      </p:to>
                                    </p:set>
                                    <p:animEffect transition="in" filter="wipe(left)">
                                      <p:cBhvr>
                                        <p:cTn id="34"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39" grpId="0"/>
      <p:bldP spid="39940" grpId="0"/>
      <p:bldP spid="10245" grpId="0"/>
      <p:bldP spid="10246" grpId="0"/>
      <p:bldP spid="10247" grpId="0"/>
      <p:bldP spid="3994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Text Box 3"/>
          <p:cNvSpPr txBox="1">
            <a:spLocks noChangeArrowheads="1"/>
          </p:cNvSpPr>
          <p:nvPr/>
        </p:nvSpPr>
        <p:spPr bwMode="auto">
          <a:xfrm>
            <a:off x="577713" y="987574"/>
            <a:ext cx="831476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zh-CN" sz="2400" b="1" dirty="0">
                <a:latin typeface="楷体" panose="02010609060101010101" pitchFamily="49" charset="-122"/>
                <a:ea typeface="楷体" panose="02010609060101010101" pitchFamily="49" charset="-122"/>
              </a:rPr>
              <a:t>1</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用</a:t>
            </a:r>
            <a:r>
              <a:rPr lang="zh-CN" altLang="zh-CN" sz="2400" b="1" dirty="0">
                <a:latin typeface="楷体" panose="02010609060101010101" pitchFamily="49" charset="-122"/>
                <a:ea typeface="楷体" panose="02010609060101010101" pitchFamily="49" charset="-122"/>
              </a:rPr>
              <a:t>10</a:t>
            </a:r>
            <a:r>
              <a:rPr lang="en-US" altLang="zh-CN" sz="2400" b="1" dirty="0">
                <a:latin typeface="楷体" panose="02010609060101010101" pitchFamily="49" charset="-122"/>
                <a:ea typeface="楷体" panose="02010609060101010101" pitchFamily="49" charset="-122"/>
              </a:rPr>
              <a:t>cm</a:t>
            </a:r>
            <a:r>
              <a:rPr lang="zh-CN" altLang="en-US" sz="2400" b="1" dirty="0">
                <a:latin typeface="楷体" panose="02010609060101010101" pitchFamily="49" charset="-122"/>
                <a:ea typeface="楷体" panose="02010609060101010101" pitchFamily="49" charset="-122"/>
              </a:rPr>
              <a:t>表示实际距离</a:t>
            </a:r>
            <a:r>
              <a:rPr lang="zh-CN" altLang="zh-CN" sz="2400" b="1" dirty="0">
                <a:latin typeface="楷体" panose="02010609060101010101" pitchFamily="49" charset="-122"/>
                <a:ea typeface="楷体" panose="02010609060101010101" pitchFamily="49" charset="-122"/>
              </a:rPr>
              <a:t>9</a:t>
            </a:r>
            <a:r>
              <a:rPr lang="en-US" altLang="zh-CN" sz="2400" b="1" dirty="0">
                <a:latin typeface="楷体" panose="02010609060101010101" pitchFamily="49" charset="-122"/>
                <a:ea typeface="楷体" panose="02010609060101010101" pitchFamily="49" charset="-122"/>
              </a:rPr>
              <a:t>km</a:t>
            </a:r>
            <a:r>
              <a:rPr lang="zh-CN" altLang="en-US" sz="2400" b="1" dirty="0">
                <a:latin typeface="楷体" panose="02010609060101010101" pitchFamily="49" charset="-122"/>
                <a:ea typeface="楷体" panose="02010609060101010101" pitchFamily="49" charset="-122"/>
              </a:rPr>
              <a:t>，这副图的比例尺是（  ）。 </a:t>
            </a:r>
            <a:endParaRPr lang="zh-CN" altLang="en-US" sz="2400" b="1" dirty="0">
              <a:latin typeface="楷体" panose="02010609060101010101" pitchFamily="49" charset="-122"/>
              <a:ea typeface="楷体" panose="02010609060101010101" pitchFamily="49" charset="-122"/>
            </a:endParaRPr>
          </a:p>
          <a:p>
            <a:pPr eaLnBrk="0" hangingPunct="0">
              <a:spcBef>
                <a:spcPts val="600"/>
              </a:spcBef>
            </a:pP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A</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1∶900000 </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 B</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1∶90000 </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C</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1∶900</a:t>
            </a:r>
            <a:endParaRPr lang="zh-CN" altLang="zh-CN" sz="2400" b="1" dirty="0">
              <a:latin typeface="楷体" panose="02010609060101010101" pitchFamily="49" charset="-122"/>
              <a:ea typeface="楷体" panose="02010609060101010101" pitchFamily="49" charset="-122"/>
            </a:endParaRPr>
          </a:p>
        </p:txBody>
      </p:sp>
      <p:sp>
        <p:nvSpPr>
          <p:cNvPr id="40963" name="Rectangle 4"/>
          <p:cNvSpPr>
            <a:spLocks noChangeArrowheads="1"/>
          </p:cNvSpPr>
          <p:nvPr/>
        </p:nvSpPr>
        <p:spPr bwMode="auto">
          <a:xfrm>
            <a:off x="7384501" y="967645"/>
            <a:ext cx="7413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zh-CN" sz="3200" b="1" dirty="0">
                <a:solidFill>
                  <a:srgbClr val="FF0000"/>
                </a:solidFill>
                <a:latin typeface="楷体" panose="02010609060101010101" pitchFamily="49" charset="-122"/>
                <a:ea typeface="楷体" panose="02010609060101010101" pitchFamily="49" charset="-122"/>
              </a:rPr>
              <a:t>B</a:t>
            </a:r>
            <a:endParaRPr lang="zh-CN" altLang="zh-CN" sz="3200" b="1" dirty="0">
              <a:solidFill>
                <a:srgbClr val="FF0000"/>
              </a:solidFill>
              <a:latin typeface="楷体" panose="02010609060101010101" pitchFamily="49" charset="-122"/>
              <a:ea typeface="楷体" panose="02010609060101010101" pitchFamily="49" charset="-122"/>
            </a:endParaRPr>
          </a:p>
        </p:txBody>
      </p:sp>
      <p:sp>
        <p:nvSpPr>
          <p:cNvPr id="40964" name="Text Box 6"/>
          <p:cNvSpPr txBox="1">
            <a:spLocks noChangeArrowheads="1"/>
          </p:cNvSpPr>
          <p:nvPr/>
        </p:nvSpPr>
        <p:spPr bwMode="auto">
          <a:xfrm>
            <a:off x="550864" y="1895515"/>
            <a:ext cx="8341615"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latin typeface="楷体" panose="02010609060101010101" pitchFamily="49" charset="-122"/>
                <a:ea typeface="楷体" panose="02010609060101010101" pitchFamily="49" charset="-122"/>
              </a:rPr>
              <a:t>2</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1∶240000000表示图上1</a:t>
            </a:r>
            <a:r>
              <a:rPr lang="en-US" altLang="zh-CN" sz="2400" b="1" dirty="0">
                <a:latin typeface="楷体" panose="02010609060101010101" pitchFamily="49" charset="-122"/>
                <a:ea typeface="楷体" panose="02010609060101010101" pitchFamily="49" charset="-122"/>
              </a:rPr>
              <a:t>cm</a:t>
            </a:r>
            <a:r>
              <a:rPr lang="zh-CN" altLang="en-US" sz="2400" b="1" dirty="0">
                <a:latin typeface="楷体" panose="02010609060101010101" pitchFamily="49" charset="-122"/>
                <a:ea typeface="楷体" panose="02010609060101010101" pitchFamily="49" charset="-122"/>
              </a:rPr>
              <a:t>，实际距离是（    ）</a:t>
            </a:r>
            <a:r>
              <a:rPr lang="en-US" altLang="zh-CN" sz="2400" b="1" dirty="0">
                <a:latin typeface="楷体" panose="02010609060101010101" pitchFamily="49" charset="-122"/>
                <a:ea typeface="楷体" panose="02010609060101010101" pitchFamily="49" charset="-122"/>
              </a:rPr>
              <a:t>km</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pPr eaLnBrk="0" hangingPunct="0">
              <a:spcBef>
                <a:spcPts val="600"/>
              </a:spcBef>
            </a:pPr>
            <a:r>
              <a:rPr lang="zh-CN" altLang="en-US" sz="2400" b="1" dirty="0">
                <a:latin typeface="楷体" panose="02010609060101010101" pitchFamily="49" charset="-122"/>
                <a:ea typeface="楷体" panose="02010609060101010101" pitchFamily="49" charset="-122"/>
              </a:rPr>
              <a:t>   A</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24       B</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240        C</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2400</a:t>
            </a:r>
            <a:endParaRPr lang="zh-CN" altLang="en-US" sz="2400" b="1" dirty="0">
              <a:latin typeface="楷体" panose="02010609060101010101" pitchFamily="49" charset="-122"/>
              <a:ea typeface="楷体" panose="02010609060101010101" pitchFamily="49" charset="-122"/>
            </a:endParaRPr>
          </a:p>
        </p:txBody>
      </p:sp>
      <p:sp>
        <p:nvSpPr>
          <p:cNvPr id="40965" name="Rectangle 5"/>
          <p:cNvSpPr>
            <a:spLocks noChangeArrowheads="1"/>
          </p:cNvSpPr>
          <p:nvPr/>
        </p:nvSpPr>
        <p:spPr bwMode="auto">
          <a:xfrm>
            <a:off x="6876256" y="1853340"/>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zh-CN" sz="3200" b="1" dirty="0">
                <a:solidFill>
                  <a:srgbClr val="FF0000"/>
                </a:solidFill>
                <a:latin typeface="楷体" panose="02010609060101010101" pitchFamily="49" charset="-122"/>
                <a:ea typeface="楷体" panose="02010609060101010101" pitchFamily="49" charset="-122"/>
              </a:rPr>
              <a:t>C</a:t>
            </a:r>
            <a:endParaRPr lang="zh-CN" altLang="zh-CN" sz="3200" b="1" dirty="0">
              <a:solidFill>
                <a:srgbClr val="FF0000"/>
              </a:solidFill>
              <a:latin typeface="楷体" panose="02010609060101010101" pitchFamily="49" charset="-122"/>
              <a:ea typeface="楷体" panose="02010609060101010101" pitchFamily="49" charset="-122"/>
            </a:endParaRPr>
          </a:p>
        </p:txBody>
      </p:sp>
      <p:sp>
        <p:nvSpPr>
          <p:cNvPr id="40966" name="标题 3"/>
          <p:cNvSpPr>
            <a:spLocks noGrp="1" noChangeArrowheads="1"/>
          </p:cNvSpPr>
          <p:nvPr/>
        </p:nvSpPr>
        <p:spPr bwMode="auto">
          <a:xfrm>
            <a:off x="550865" y="294085"/>
            <a:ext cx="121848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571500" indent="-571500">
              <a:defRPr>
                <a:solidFill>
                  <a:schemeClr val="tx1"/>
                </a:solidFill>
                <a:latin typeface="Comic Sans MS" panose="030F0702030302020204" pitchFamily="66" charset="0"/>
                <a:ea typeface="宋体" panose="02010600030101010101" pitchFamily="2" charset="-122"/>
              </a:defRPr>
            </a:lvl1pPr>
            <a:lvl2pPr>
              <a:defRPr>
                <a:solidFill>
                  <a:schemeClr val="tx1"/>
                </a:solidFill>
                <a:latin typeface="Comic Sans MS" panose="030F0702030302020204" pitchFamily="66" charset="0"/>
                <a:ea typeface="宋体" panose="02010600030101010101" pitchFamily="2" charset="-122"/>
              </a:defRPr>
            </a:lvl2pPr>
            <a:lvl3pPr>
              <a:defRPr>
                <a:solidFill>
                  <a:schemeClr val="tx1"/>
                </a:solidFill>
                <a:latin typeface="Comic Sans MS" panose="030F0702030302020204" pitchFamily="66" charset="0"/>
                <a:ea typeface="宋体" panose="02010600030101010101" pitchFamily="2" charset="-122"/>
              </a:defRPr>
            </a:lvl3pPr>
            <a:lvl4pPr>
              <a:defRPr>
                <a:solidFill>
                  <a:schemeClr val="tx1"/>
                </a:solidFill>
                <a:latin typeface="Comic Sans MS" panose="030F0702030302020204" pitchFamily="66" charset="0"/>
                <a:ea typeface="宋体" panose="02010600030101010101" pitchFamily="2" charset="-122"/>
              </a:defRPr>
            </a:lvl4pPr>
            <a:lvl5pPr>
              <a:defRPr>
                <a:solidFill>
                  <a:schemeClr val="tx1"/>
                </a:solidFill>
                <a:latin typeface="Comic Sans MS" panose="030F0702030302020204" pitchFamily="66"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omic Sans MS" panose="030F0702030302020204" pitchFamily="66" charset="0"/>
                <a:ea typeface="宋体" panose="02010600030101010101" pitchFamily="2" charset="-122"/>
              </a:defRPr>
            </a:lvl9pPr>
          </a:lstStyle>
          <a:p>
            <a:pPr marL="0" indent="0"/>
            <a:r>
              <a:rPr lang="zh-CN" altLang="en-US" sz="2800" b="1" dirty="0">
                <a:latin typeface="楷体" panose="02010609060101010101" pitchFamily="49" charset="-122"/>
                <a:ea typeface="楷体" panose="02010609060101010101" pitchFamily="49" charset="-122"/>
              </a:rPr>
              <a:t>选择</a:t>
            </a:r>
            <a:endParaRPr lang="zh-CN" altLang="en-US" sz="2800" b="1" dirty="0">
              <a:latin typeface="楷体" panose="02010609060101010101" pitchFamily="49" charset="-122"/>
              <a:ea typeface="楷体" panose="02010609060101010101" pitchFamily="49" charset="-122"/>
            </a:endParaRPr>
          </a:p>
        </p:txBody>
      </p:sp>
      <p:sp>
        <p:nvSpPr>
          <p:cNvPr id="7" name="Text Box 3"/>
          <p:cNvSpPr txBox="1">
            <a:spLocks noChangeArrowheads="1"/>
          </p:cNvSpPr>
          <p:nvPr/>
        </p:nvSpPr>
        <p:spPr bwMode="auto">
          <a:xfrm>
            <a:off x="538930" y="2803456"/>
            <a:ext cx="9001622" cy="94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90000"/>
              </a:lnSpc>
            </a:pPr>
            <a:r>
              <a:rPr lang="zh-CN" altLang="zh-CN" sz="2400" b="1" dirty="0">
                <a:latin typeface="楷体" panose="02010609060101010101" pitchFamily="49" charset="-122"/>
                <a:ea typeface="楷体" panose="02010609060101010101" pitchFamily="49" charset="-122"/>
              </a:rPr>
              <a:t>3</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表示图上</a:t>
            </a:r>
            <a:r>
              <a:rPr lang="zh-CN" altLang="zh-CN" sz="2400" b="1" dirty="0">
                <a:latin typeface="楷体" panose="02010609060101010101" pitchFamily="49" charset="-122"/>
                <a:ea typeface="楷体" panose="02010609060101010101" pitchFamily="49" charset="-122"/>
              </a:rPr>
              <a:t>1</a:t>
            </a:r>
            <a:r>
              <a:rPr lang="en-US" altLang="zh-CN" sz="2400" b="1" dirty="0">
                <a:latin typeface="楷体" panose="02010609060101010101" pitchFamily="49" charset="-122"/>
                <a:ea typeface="楷体" panose="02010609060101010101" pitchFamily="49" charset="-122"/>
              </a:rPr>
              <a:t>cm</a:t>
            </a:r>
            <a:r>
              <a:rPr lang="zh-CN" altLang="en-US" sz="2400" b="1" dirty="0">
                <a:latin typeface="楷体" panose="02010609060101010101" pitchFamily="49" charset="-122"/>
                <a:ea typeface="楷体" panose="02010609060101010101" pitchFamily="49" charset="-122"/>
              </a:rPr>
              <a:t>相当于实际距离（   ）</a:t>
            </a:r>
            <a:r>
              <a:rPr lang="en-US" altLang="zh-CN" sz="2400" b="1" dirty="0">
                <a:latin typeface="楷体" panose="02010609060101010101" pitchFamily="49" charset="-122"/>
                <a:ea typeface="楷体" panose="02010609060101010101" pitchFamily="49" charset="-122"/>
              </a:rPr>
              <a:t>km</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pPr eaLnBrk="0" hangingPunct="0">
              <a:lnSpc>
                <a:spcPct val="50000"/>
              </a:lnSpc>
            </a:pPr>
            <a:r>
              <a:rPr lang="zh-CN" altLang="zh-CN" sz="2400" b="1" dirty="0">
                <a:latin typeface="楷体" panose="02010609060101010101" pitchFamily="49" charset="-122"/>
                <a:ea typeface="楷体" panose="02010609060101010101" pitchFamily="49" charset="-122"/>
              </a:rPr>
              <a:t>    </a:t>
            </a:r>
            <a:endParaRPr lang="zh-CN" altLang="zh-CN" sz="2400" b="1" dirty="0">
              <a:latin typeface="楷体" panose="02010609060101010101" pitchFamily="49" charset="-122"/>
              <a:ea typeface="楷体" panose="02010609060101010101" pitchFamily="49" charset="-122"/>
            </a:endParaRPr>
          </a:p>
          <a:p>
            <a:pPr eaLnBrk="0" hangingPunct="0">
              <a:lnSpc>
                <a:spcPct val="90000"/>
              </a:lnSpc>
            </a:pPr>
            <a:r>
              <a:rPr lang="zh-CN" altLang="zh-CN" sz="2400" b="1" dirty="0">
                <a:latin typeface="楷体" panose="02010609060101010101" pitchFamily="49" charset="-122"/>
                <a:ea typeface="楷体" panose="02010609060101010101" pitchFamily="49" charset="-122"/>
              </a:rPr>
              <a:t>   A</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650   </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  B</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1300  </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  C</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1950</a:t>
            </a:r>
            <a:endParaRPr lang="zh-CN" altLang="zh-CN" sz="2400" b="1" dirty="0">
              <a:latin typeface="楷体" panose="02010609060101010101" pitchFamily="49" charset="-122"/>
              <a:ea typeface="楷体" panose="02010609060101010101" pitchFamily="49" charset="-122"/>
            </a:endParaRPr>
          </a:p>
        </p:txBody>
      </p:sp>
      <p:pic>
        <p:nvPicPr>
          <p:cNvPr id="8" name="Picture 4" descr="未命名"/>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7585" y="2292082"/>
            <a:ext cx="3024336" cy="1022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5"/>
          <p:cNvSpPr txBox="1">
            <a:spLocks noChangeArrowheads="1"/>
          </p:cNvSpPr>
          <p:nvPr/>
        </p:nvSpPr>
        <p:spPr bwMode="auto">
          <a:xfrm>
            <a:off x="577713" y="3754540"/>
            <a:ext cx="85662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zh-CN" sz="2400" b="1" dirty="0">
                <a:latin typeface="楷体" panose="02010609060101010101" pitchFamily="49" charset="-122"/>
                <a:ea typeface="楷体" panose="02010609060101010101" pitchFamily="49" charset="-122"/>
              </a:rPr>
              <a:t>4</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一个精密零件的长度只有</a:t>
            </a:r>
            <a:r>
              <a:rPr lang="zh-CN" altLang="zh-CN" sz="2400" b="1" dirty="0">
                <a:latin typeface="楷体" panose="02010609060101010101" pitchFamily="49" charset="-122"/>
                <a:ea typeface="楷体" panose="02010609060101010101" pitchFamily="49" charset="-122"/>
              </a:rPr>
              <a:t>3.5</a:t>
            </a:r>
            <a:r>
              <a:rPr lang="en-US" altLang="zh-CN" sz="2400" b="1" dirty="0">
                <a:latin typeface="楷体" panose="02010609060101010101" pitchFamily="49" charset="-122"/>
                <a:ea typeface="楷体" panose="02010609060101010101" pitchFamily="49" charset="-122"/>
              </a:rPr>
              <a:t>mm</a:t>
            </a:r>
            <a:r>
              <a:rPr lang="zh-CN" altLang="en-US" sz="2400" b="1" dirty="0">
                <a:latin typeface="楷体" panose="02010609060101010101" pitchFamily="49" charset="-122"/>
                <a:ea typeface="楷体" panose="02010609060101010101" pitchFamily="49" charset="-122"/>
              </a:rPr>
              <a:t>，画在一张图纸上是</a:t>
            </a:r>
            <a:r>
              <a:rPr lang="zh-CN" altLang="zh-CN" sz="2400" b="1" dirty="0">
                <a:latin typeface="楷体" panose="02010609060101010101" pitchFamily="49" charset="-122"/>
                <a:ea typeface="楷体" panose="02010609060101010101" pitchFamily="49" charset="-122"/>
              </a:rPr>
              <a:t>70</a:t>
            </a:r>
            <a:r>
              <a:rPr lang="en-US" altLang="zh-CN" sz="2400" b="1" dirty="0">
                <a:latin typeface="楷体" panose="02010609060101010101" pitchFamily="49" charset="-122"/>
                <a:ea typeface="楷体" panose="02010609060101010101" pitchFamily="49" charset="-122"/>
              </a:rPr>
              <a:t>mm</a:t>
            </a:r>
            <a:r>
              <a:rPr lang="zh-CN" altLang="en-US" sz="2400" b="1" dirty="0">
                <a:latin typeface="楷体" panose="02010609060101010101" pitchFamily="49" charset="-122"/>
                <a:ea typeface="楷体" panose="02010609060101010101" pitchFamily="49" charset="-122"/>
              </a:rPr>
              <a:t>，这副图的比例尺是（   ）。</a:t>
            </a:r>
            <a:endParaRPr lang="zh-CN" altLang="en-US" sz="2400" b="1" dirty="0">
              <a:latin typeface="楷体" panose="02010609060101010101" pitchFamily="49" charset="-122"/>
              <a:ea typeface="楷体" panose="02010609060101010101" pitchFamily="49" charset="-122"/>
            </a:endParaRPr>
          </a:p>
          <a:p>
            <a:pPr eaLnBrk="0" hangingPunct="0"/>
            <a:r>
              <a:rPr lang="zh-CN" altLang="zh-CN" sz="2400" b="1" dirty="0">
                <a:latin typeface="楷体" panose="02010609060101010101" pitchFamily="49" charset="-122"/>
                <a:ea typeface="楷体" panose="02010609060101010101" pitchFamily="49" charset="-122"/>
              </a:rPr>
              <a:t>    A</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70∶3.5       B</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20 ∶1</a:t>
            </a:r>
            <a:endParaRPr lang="zh-CN" altLang="zh-CN" sz="2400" b="1" dirty="0">
              <a:latin typeface="楷体" panose="02010609060101010101" pitchFamily="49" charset="-122"/>
              <a:ea typeface="楷体" panose="02010609060101010101" pitchFamily="49" charset="-122"/>
            </a:endParaRPr>
          </a:p>
        </p:txBody>
      </p:sp>
      <p:sp>
        <p:nvSpPr>
          <p:cNvPr id="10" name="Rectangle 2"/>
          <p:cNvSpPr>
            <a:spLocks noChangeArrowheads="1"/>
          </p:cNvSpPr>
          <p:nvPr/>
        </p:nvSpPr>
        <p:spPr bwMode="auto">
          <a:xfrm>
            <a:off x="7999708" y="2689579"/>
            <a:ext cx="6334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zh-CN" sz="3200" b="1" dirty="0">
                <a:solidFill>
                  <a:srgbClr val="FF0000"/>
                </a:solidFill>
                <a:latin typeface="楷体" panose="02010609060101010101" pitchFamily="49" charset="-122"/>
                <a:ea typeface="楷体" panose="02010609060101010101" pitchFamily="49" charset="-122"/>
              </a:rPr>
              <a:t>A</a:t>
            </a:r>
            <a:endParaRPr lang="zh-CN" altLang="zh-CN" sz="3200" b="1" dirty="0">
              <a:solidFill>
                <a:srgbClr val="FF0000"/>
              </a:solidFill>
              <a:latin typeface="楷体" panose="02010609060101010101" pitchFamily="49" charset="-122"/>
              <a:ea typeface="楷体" panose="02010609060101010101" pitchFamily="49" charset="-122"/>
            </a:endParaRPr>
          </a:p>
        </p:txBody>
      </p:sp>
      <p:sp>
        <p:nvSpPr>
          <p:cNvPr id="11" name="Rectangle 6"/>
          <p:cNvSpPr>
            <a:spLocks noChangeArrowheads="1"/>
          </p:cNvSpPr>
          <p:nvPr/>
        </p:nvSpPr>
        <p:spPr bwMode="auto">
          <a:xfrm>
            <a:off x="3462071" y="4062316"/>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zh-CN" sz="3200" b="1" dirty="0">
                <a:solidFill>
                  <a:srgbClr val="FF0000"/>
                </a:solidFill>
                <a:latin typeface="楷体" panose="02010609060101010101" pitchFamily="49" charset="-122"/>
                <a:ea typeface="楷体" panose="02010609060101010101" pitchFamily="49" charset="-122"/>
              </a:rPr>
              <a:t>B</a:t>
            </a:r>
            <a:endParaRPr lang="zh-CN" altLang="zh-CN"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wipe(left)">
                                      <p:cBhvr>
                                        <p:cTn id="7" dur="500"/>
                                        <p:tgtEl>
                                          <p:spTgt spid="4096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0962"/>
                                        </p:tgtEl>
                                        <p:attrNameLst>
                                          <p:attrName>style.visibility</p:attrName>
                                        </p:attrNameLst>
                                      </p:cBhvr>
                                      <p:to>
                                        <p:strVal val="visible"/>
                                      </p:to>
                                    </p:set>
                                    <p:animEffect transition="in" filter="wipe(left)">
                                      <p:cBhvr>
                                        <p:cTn id="10" dur="500"/>
                                        <p:tgtEl>
                                          <p:spTgt spid="4096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0964"/>
                                        </p:tgtEl>
                                        <p:attrNameLst>
                                          <p:attrName>style.visibility</p:attrName>
                                        </p:attrNameLst>
                                      </p:cBhvr>
                                      <p:to>
                                        <p:strVal val="visible"/>
                                      </p:to>
                                    </p:set>
                                    <p:animEffect transition="in" filter="wipe(left)">
                                      <p:cBhvr>
                                        <p:cTn id="13" dur="500"/>
                                        <p:tgtEl>
                                          <p:spTgt spid="4096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4"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0963"/>
                                        </p:tgtEl>
                                        <p:attrNameLst>
                                          <p:attrName>style.visibility</p:attrName>
                                        </p:attrNameLst>
                                      </p:cBhvr>
                                      <p:to>
                                        <p:strVal val="visible"/>
                                      </p:to>
                                    </p:set>
                                    <p:animEffect transition="in" filter="wipe(left)">
                                      <p:cBhvr>
                                        <p:cTn id="27" dur="500"/>
                                        <p:tgtEl>
                                          <p:spTgt spid="4096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0965"/>
                                        </p:tgtEl>
                                        <p:attrNameLst>
                                          <p:attrName>style.visibility</p:attrName>
                                        </p:attrNameLst>
                                      </p:cBhvr>
                                      <p:to>
                                        <p:strVal val="visible"/>
                                      </p:to>
                                    </p:set>
                                    <p:animEffect transition="in" filter="wipe(left)">
                                      <p:cBhvr>
                                        <p:cTn id="32" dur="500"/>
                                        <p:tgtEl>
                                          <p:spTgt spid="4096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p:bldP spid="40964" grpId="0"/>
      <p:bldP spid="40965" grpId="0"/>
      <p:bldP spid="40966" grpId="0"/>
      <p:bldP spid="7" grpId="0"/>
      <p:bldP spid="9" grpId="0"/>
      <p:bldP spid="10" grpId="0"/>
      <p:bldP spid="11"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1639</Words>
  <Application>WPS 演示</Application>
  <PresentationFormat>全屏显示(16:9)</PresentationFormat>
  <Paragraphs>196</Paragraphs>
  <Slides>11</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11</vt:i4>
      </vt:variant>
    </vt:vector>
  </HeadingPairs>
  <TitlesOfParts>
    <vt:vector size="27" baseType="lpstr">
      <vt:lpstr>Arial</vt:lpstr>
      <vt:lpstr>宋体</vt:lpstr>
      <vt:lpstr>Wingdings</vt:lpstr>
      <vt:lpstr>黑体</vt:lpstr>
      <vt:lpstr>楷体</vt:lpstr>
      <vt:lpstr>幼圆</vt:lpstr>
      <vt:lpstr>楷体_GB2312</vt:lpstr>
      <vt:lpstr>Cambria Math</vt:lpstr>
      <vt:lpstr>Times New Roman</vt:lpstr>
      <vt:lpstr>Comic Sans MS</vt:lpstr>
      <vt:lpstr>等线</vt:lpstr>
      <vt:lpstr>Calibri</vt:lpstr>
      <vt:lpstr>微软雅黑</vt:lpstr>
      <vt:lpstr>Arial Unicode MS</vt:lpstr>
      <vt:lpstr>Office 主题</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68</cp:revision>
  <dcterms:created xsi:type="dcterms:W3CDTF">2018-09-11T05:46:00Z</dcterms:created>
  <dcterms:modified xsi:type="dcterms:W3CDTF">2023-08-29T01:04:35Z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1BF9E8EEA64044D2961C1ED65505656E_12</vt:lpwstr>
  </property>
  <property fmtid="{D5CDD505-2E9C-101B-9397-08002B2CF9AE}" pid="3" name="KSOProductBuildVer">
    <vt:lpwstr>2052-12.1.0.15120</vt:lpwstr>
  </property>
</Properties>
</file>