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86" r:id="rId4"/>
    <p:sldMasterId id="2147483697" r:id="rId5"/>
  </p:sldMasterIdLst>
  <p:notesMasterIdLst>
    <p:notesMasterId r:id="rId18"/>
  </p:notesMasterIdLst>
  <p:sldIdLst>
    <p:sldId id="256" r:id="rId6"/>
    <p:sldId id="355" r:id="rId7"/>
    <p:sldId id="350" r:id="rId8"/>
    <p:sldId id="351" r:id="rId9"/>
    <p:sldId id="352" r:id="rId10"/>
    <p:sldId id="345" r:id="rId11"/>
    <p:sldId id="341" r:id="rId12"/>
    <p:sldId id="346" r:id="rId13"/>
    <p:sldId id="347" r:id="rId14"/>
    <p:sldId id="291" r:id="rId15"/>
    <p:sldId id="335" r:id="rId16"/>
    <p:sldId id="271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99"/>
    <a:srgbClr val="FF0000"/>
    <a:srgbClr val="17DBF5"/>
    <a:srgbClr val="180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24" y="-90"/>
      </p:cViewPr>
      <p:guideLst>
        <p:guide orient="horz" pos="1655"/>
        <p:guide pos="28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F4B9D-14AC-4945-AFF2-96E0B3B36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73634C-E3A3-4F7F-AC9E-141B9685B01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4.png"/><Relationship Id="rId15" Type="http://schemas.openxmlformats.org/officeDocument/2006/relationships/slide" Target="../slides/slid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179704" y="93980"/>
            <a:ext cx="15119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可能性</a:t>
            </a:r>
            <a:r>
              <a:rPr lang="zh-CN" altLang="en-US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100" b="1" dirty="0">
              <a:solidFill>
                <a:srgbClr val="0050A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5" action="ppaction://hlinksldjump"/>
            </p:cNvPr>
            <p:cNvPicPr>
              <a:picLocks noChangeAspect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5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6" Type="http://schemas.openxmlformats.org/officeDocument/2006/relationships/slide" Target="slide10.xml"/><Relationship Id="rId5" Type="http://schemas.openxmlformats.org/officeDocument/2006/relationships/slide" Target="slide1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4.png"/><Relationship Id="rId2" Type="http://schemas.openxmlformats.org/officeDocument/2006/relationships/image" Target="../media/image8.wmf"/><Relationship Id="rId1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8.w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8.wmf"/><Relationship Id="rId1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53049"/>
            <a:ext cx="3492752" cy="430469"/>
            <a:chOff x="0" y="-6611"/>
            <a:chExt cx="3491880" cy="430779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-6611"/>
              <a:ext cx="3275856" cy="277198"/>
              <a:chOff x="0" y="-6611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-6611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25621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42743" y="1435155"/>
            <a:ext cx="485774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6600" b="1" dirty="0">
                <a:solidFill>
                  <a:srgbClr val="000000"/>
                </a:solidFill>
                <a:latin typeface="+mn-ea"/>
                <a:ea typeface="+mn-ea"/>
              </a:rPr>
              <a:t>可能性</a:t>
            </a:r>
            <a:r>
              <a:rPr lang="zh-CN" altLang="en-US" sz="6600" b="1" dirty="0">
                <a:solidFill>
                  <a:srgbClr val="000000"/>
                </a:solidFill>
                <a:latin typeface="+mn-ea"/>
                <a:ea typeface="+mn-ea"/>
              </a:rPr>
              <a:t>（</a:t>
            </a:r>
            <a:r>
              <a:rPr lang="en-US" altLang="zh-CN" sz="6600" b="1" dirty="0">
                <a:solidFill>
                  <a:srgbClr val="000000"/>
                </a:solidFill>
                <a:latin typeface="+mn-ea"/>
                <a:ea typeface="+mn-ea"/>
              </a:rPr>
              <a:t>2</a:t>
            </a:r>
            <a:r>
              <a:rPr lang="zh-CN" altLang="en-US" sz="6600" b="1" dirty="0">
                <a:solidFill>
                  <a:srgbClr val="000000"/>
                </a:solidFill>
                <a:latin typeface="+mn-ea"/>
                <a:ea typeface="+mn-ea"/>
              </a:rPr>
              <a:t>）</a:t>
            </a:r>
            <a:endParaRPr lang="zh-CN" altLang="en-US" sz="6000" b="1" dirty="0">
              <a:solidFill>
                <a:srgbClr val="0050AA"/>
              </a:solidFill>
              <a:latin typeface="+mn-ea"/>
              <a:ea typeface="+mn-ea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1831271" cy="7463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400" b="1" dirty="0">
                <a:solidFill>
                  <a:schemeClr val="tx2"/>
                </a:solidFill>
                <a:latin typeface="+mn-ea"/>
                <a:ea typeface="+mn-ea"/>
              </a:rPr>
              <a:t>可能性</a:t>
            </a:r>
            <a:endParaRPr lang="zh-CN" altLang="en-US" sz="40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5" name="对象 32"/>
          <p:cNvGraphicFramePr>
            <a:graphicFrameLocks noChangeAspect="1"/>
          </p:cNvGraphicFramePr>
          <p:nvPr/>
        </p:nvGraphicFramePr>
        <p:xfrm>
          <a:off x="4514850" y="2490788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5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对象 3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4850" y="2490788"/>
                        <a:ext cx="114300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194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5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课堂练习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66" y="120231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029566" y="947738"/>
            <a:ext cx="76468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某地的天气预报中说：“明天的降水率是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。”根据这个预报，判断下面的说法是否正确。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正确的“√”错误的“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×”</a:t>
            </a:r>
            <a:endParaRPr lang="en-US" altLang="zh-CN" b="1" dirty="0"/>
          </a:p>
        </p:txBody>
      </p:sp>
      <p:sp>
        <p:nvSpPr>
          <p:cNvPr id="9" name="矩形 8"/>
          <p:cNvSpPr/>
          <p:nvPr/>
        </p:nvSpPr>
        <p:spPr>
          <a:xfrm>
            <a:off x="1029566" y="2145546"/>
            <a:ext cx="7646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明天一定下雨。           （    ）</a:t>
            </a:r>
            <a:endParaRPr lang="en-US" altLang="zh-CN" b="1" dirty="0"/>
          </a:p>
        </p:txBody>
      </p:sp>
      <p:sp>
        <p:nvSpPr>
          <p:cNvPr id="10" name="矩形 9"/>
          <p:cNvSpPr/>
          <p:nvPr/>
        </p:nvSpPr>
        <p:spPr>
          <a:xfrm>
            <a:off x="1029566" y="2558177"/>
            <a:ext cx="7646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明天下雨的可能性很小。   （    ）</a:t>
            </a:r>
            <a:endParaRPr lang="en-US" altLang="zh-CN" sz="2400" b="1" dirty="0"/>
          </a:p>
        </p:txBody>
      </p:sp>
      <p:sp>
        <p:nvSpPr>
          <p:cNvPr id="11" name="矩形 10"/>
          <p:cNvSpPr/>
          <p:nvPr/>
        </p:nvSpPr>
        <p:spPr>
          <a:xfrm>
            <a:off x="899592" y="3027884"/>
            <a:ext cx="66387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明天不可能下雨。          （    ）</a:t>
            </a:r>
            <a:endParaRPr lang="en-US" altLang="zh-CN" b="1" dirty="0"/>
          </a:p>
        </p:txBody>
      </p:sp>
      <p:sp>
        <p:nvSpPr>
          <p:cNvPr id="12" name="矩形 11"/>
          <p:cNvSpPr/>
          <p:nvPr/>
        </p:nvSpPr>
        <p:spPr>
          <a:xfrm>
            <a:off x="1008261" y="3458579"/>
            <a:ext cx="7646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明天下雨的可能性很大。   （    ）</a:t>
            </a:r>
            <a:endParaRPr lang="en-US" altLang="zh-CN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1115616" y="3989702"/>
            <a:ext cx="764689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思路分析：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明天下雨的可能性是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，可能性较大；不下雨的可能性是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，可能性较小。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b="1" dirty="0"/>
          </a:p>
        </p:txBody>
      </p:sp>
      <p:sp>
        <p:nvSpPr>
          <p:cNvPr id="2" name="矩形 1"/>
          <p:cNvSpPr/>
          <p:nvPr/>
        </p:nvSpPr>
        <p:spPr>
          <a:xfrm>
            <a:off x="5724128" y="2095335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b="1" dirty="0"/>
          </a:p>
        </p:txBody>
      </p:sp>
      <p:sp>
        <p:nvSpPr>
          <p:cNvPr id="14" name="矩形 13"/>
          <p:cNvSpPr/>
          <p:nvPr/>
        </p:nvSpPr>
        <p:spPr>
          <a:xfrm>
            <a:off x="5771573" y="3436035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b="1" dirty="0"/>
          </a:p>
        </p:txBody>
      </p:sp>
      <p:sp>
        <p:nvSpPr>
          <p:cNvPr id="15" name="矩形 14"/>
          <p:cNvSpPr/>
          <p:nvPr/>
        </p:nvSpPr>
        <p:spPr>
          <a:xfrm>
            <a:off x="5738855" y="2558177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b="1" dirty="0"/>
          </a:p>
        </p:txBody>
      </p:sp>
      <p:sp>
        <p:nvSpPr>
          <p:cNvPr id="17" name="矩形 16"/>
          <p:cNvSpPr/>
          <p:nvPr/>
        </p:nvSpPr>
        <p:spPr>
          <a:xfrm>
            <a:off x="5738855" y="2935359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2" grpId="0"/>
      <p:bldP spid="14" grpId="0"/>
      <p:bldP spid="15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WordArt 7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568" y="483518"/>
            <a:ext cx="929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 flipH="1">
            <a:off x="2188083" y="2834090"/>
            <a:ext cx="5130726" cy="1728192"/>
          </a:xfrm>
          <a:prstGeom prst="wedgeRoundRectCallout">
            <a:avLst>
              <a:gd name="adj1" fmla="val 63810"/>
              <a:gd name="adj2" fmla="val -43056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事件发生的可能性有大有小。当某种物品的数量较多或条件对某些事件有利时，发生的可能性就大一些，反之，发生的可能性就小一些。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1006737"/>
            <a:ext cx="78517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生活中有些事件的发生是确定的，有些则是不确定的。不确定事件发生的可能性是相等的。（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1763688" y="1995686"/>
            <a:ext cx="5184576" cy="47691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不确定事件发生的可能性是有大小的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058" name="Picture 2" descr="C:\Documents and Settings\Administrator\桌面\6年级\p002-05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0653" y="2139702"/>
            <a:ext cx="1182123" cy="120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5724128" y="1372591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6" grpId="0"/>
      <p:bldP spid="7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530" y="1646162"/>
            <a:ext cx="7632065" cy="3162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37231" name="Rectangle 13"/>
          <p:cNvSpPr>
            <a:spLocks noChangeArrowheads="1"/>
          </p:cNvSpPr>
          <p:nvPr/>
        </p:nvSpPr>
        <p:spPr bwMode="auto">
          <a:xfrm>
            <a:off x="1223700" y="3272524"/>
            <a:ext cx="6696599" cy="830997"/>
          </a:xfrm>
          <a:prstGeom prst="rect">
            <a:avLst/>
          </a:prstGeom>
          <a:solidFill>
            <a:srgbClr val="B7DEE8"/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根据事件发生的情况，可以用“一定”“偶尔”“经常”“可能”“不可能”等来描述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7232" name="矩形 21"/>
          <p:cNvSpPr>
            <a:spLocks noChangeArrowheads="1"/>
          </p:cNvSpPr>
          <p:nvPr/>
        </p:nvSpPr>
        <p:spPr bwMode="auto">
          <a:xfrm>
            <a:off x="1223700" y="2087044"/>
            <a:ext cx="6696599" cy="1200329"/>
          </a:xfrm>
          <a:prstGeom prst="rect">
            <a:avLst/>
          </a:prstGeom>
          <a:solidFill>
            <a:srgbClr val="F2DCDB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事件肯定发生时，就用“一定”描述，如果不是一定发生，就用“可能”描述。可能发生的事件发生的可能性有大有小，还可能相等。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31" grpId="0" animBg="1"/>
      <p:bldP spid="1372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云形标注 20"/>
          <p:cNvSpPr/>
          <p:nvPr/>
        </p:nvSpPr>
        <p:spPr>
          <a:xfrm>
            <a:off x="1324772" y="3069336"/>
            <a:ext cx="2383132" cy="798558"/>
          </a:xfrm>
          <a:prstGeom prst="cloudCallout">
            <a:avLst>
              <a:gd name="adj1" fmla="val -56883"/>
              <a:gd name="adj2" fmla="val 47650"/>
            </a:avLst>
          </a:prstGeom>
          <a:gradFill>
            <a:gsLst>
              <a:gs pos="0">
                <a:srgbClr val="5E9EFF"/>
              </a:gs>
              <a:gs pos="8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9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20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165" name="对象 32"/>
          <p:cNvGraphicFramePr>
            <a:graphicFrameLocks noChangeAspect="1"/>
          </p:cNvGraphicFramePr>
          <p:nvPr/>
        </p:nvGraphicFramePr>
        <p:xfrm>
          <a:off x="4514850" y="2490788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6" name="" r:id="rId2" imgW="914400" imgH="215900" progId="Equation.3">
                  <p:embed/>
                </p:oleObj>
              </mc:Choice>
              <mc:Fallback>
                <p:oleObj name="" r:id="rId2" imgW="914400" imgH="215900" progId="Equation.3">
                  <p:embed/>
                  <p:pic>
                    <p:nvPicPr>
                      <p:cNvPr id="0" name="图片 35877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14850" y="2490788"/>
                        <a:ext cx="114300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899592" y="2150896"/>
            <a:ext cx="65360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答：3种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一个白球或一个红球或一个黑球。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摸到三种球的可能性相同。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75656" y="3090335"/>
            <a:ext cx="2383132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摸到每种球的可能性相同吗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4" descr="C:\Documents and Settings\Administrator\桌面\6年级\p055-02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9345" y="3275669"/>
            <a:ext cx="970503" cy="138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62685" y="1203325"/>
            <a:ext cx="68764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个口袋里有一个白球，一个红球和一个黑球，任意摸一个，有几种可能的结果，分别是什么？</a:t>
            </a:r>
            <a:endParaRPr lang="zh-CN" altLang="en-US" sz="24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TextBox 17"/>
          <p:cNvSpPr txBox="1"/>
          <p:nvPr/>
        </p:nvSpPr>
        <p:spPr>
          <a:xfrm>
            <a:off x="3131840" y="4033584"/>
            <a:ext cx="3902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摸到三种球的可能性相同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8" grpId="0"/>
      <p:bldP spid="13" grpId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5" name="对象 32"/>
          <p:cNvGraphicFramePr>
            <a:graphicFrameLocks noChangeAspect="1"/>
          </p:cNvGraphicFramePr>
          <p:nvPr/>
        </p:nvGraphicFramePr>
        <p:xfrm>
          <a:off x="4514850" y="2394744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2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图片 31783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4850" y="2394744"/>
                        <a:ext cx="114300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899592" y="988378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张倒扣着的相同的卡片，其中有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张画的燕子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张画的大象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张画的老虎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张画的喜鹊，和匀后从中任意拿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>
            <a:spLocks noChangeArrowheads="1"/>
          </p:cNvSpPr>
          <p:nvPr/>
        </p:nvSpPr>
        <p:spPr bwMode="auto">
          <a:xfrm>
            <a:off x="621348" y="42640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7" name="组合 30"/>
          <p:cNvGrpSpPr/>
          <p:nvPr/>
        </p:nvGrpSpPr>
        <p:grpSpPr bwMode="auto">
          <a:xfrm>
            <a:off x="123625" y="988378"/>
            <a:ext cx="890669" cy="906324"/>
            <a:chOff x="670145" y="1457273"/>
            <a:chExt cx="1555361" cy="1549012"/>
          </a:xfrm>
        </p:grpSpPr>
        <p:pic>
          <p:nvPicPr>
            <p:cNvPr id="8" name="图片 31" descr="28Z58PICt4r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矩形 32"/>
            <p:cNvSpPr>
              <a:spLocks noChangeArrowheads="1"/>
            </p:cNvSpPr>
            <p:nvPr/>
          </p:nvSpPr>
          <p:spPr bwMode="auto">
            <a:xfrm>
              <a:off x="921964" y="2322451"/>
              <a:ext cx="1226653" cy="6838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55576" y="1803698"/>
            <a:ext cx="80739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小娟喜欢燕子，她一定能拿到画有燕子的卡片吗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5576" y="2283718"/>
            <a:ext cx="80721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拿到画有燕子的卡片的可能性和画有大象的卡片的可能性哪个大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65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211" y="2865363"/>
            <a:ext cx="5569614" cy="2059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5103018" y="2865363"/>
            <a:ext cx="1656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不一定能拿到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79713" y="3487593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我能拿到画有燕子的卡片吗？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96136" y="4041470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拿到哪种卡片的可能性最小呢？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2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4636" y="479583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5" name="对象 32"/>
          <p:cNvGraphicFramePr>
            <a:graphicFrameLocks noChangeAspect="1"/>
          </p:cNvGraphicFramePr>
          <p:nvPr/>
        </p:nvGraphicFramePr>
        <p:xfrm>
          <a:off x="4514850" y="2490788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8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图片 32809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4850" y="2490788"/>
                        <a:ext cx="114300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771627" y="52260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理解题意。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2059" y="2510820"/>
            <a:ext cx="44980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判断事件发生的可能性。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3985810" y="1410987"/>
            <a:ext cx="864096" cy="43989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" name="右箭头 17"/>
          <p:cNvSpPr/>
          <p:nvPr/>
        </p:nvSpPr>
        <p:spPr>
          <a:xfrm>
            <a:off x="3851920" y="3578724"/>
            <a:ext cx="864096" cy="43989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5004048" y="1315164"/>
            <a:ext cx="3381472" cy="63154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根据它们的数量来判断。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373903" y="3140299"/>
            <a:ext cx="3429546" cy="126688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张卡片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,4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张画的燕子，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张画的大象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张画的老虎，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张画的喜鹊。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4716016" y="3431545"/>
            <a:ext cx="4320480" cy="587075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任何一张卡片都有可能被抽到。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275058" y="1093978"/>
            <a:ext cx="3528391" cy="1310583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张卡片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,4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张画的燕子，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张画的大象，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张画的老虎，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张画的喜鹊。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animBg="1"/>
      <p:bldP spid="18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2497" y="33950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认识“一定”。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2497" y="2646178"/>
            <a:ext cx="48280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判断事件发生可能性的大小。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4213796" y="1535646"/>
            <a:ext cx="864096" cy="43989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" name="右箭头 17"/>
          <p:cNvSpPr/>
          <p:nvPr/>
        </p:nvSpPr>
        <p:spPr>
          <a:xfrm>
            <a:off x="4067944" y="3691208"/>
            <a:ext cx="864096" cy="43989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5077892" y="1332602"/>
            <a:ext cx="3381472" cy="811513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小娟不一定抽到画有燕子的卡片。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544578" y="3503576"/>
            <a:ext cx="3381472" cy="81515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量越多，被抽到的可能性就越大。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4957047" y="3102416"/>
            <a:ext cx="3573966" cy="1617478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画有燕子的卡片被拿到的可能性最大，画有喜鹊的卡片被拿到的可能性最小。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493910" y="799265"/>
            <a:ext cx="3432140" cy="171123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在描述事件发生的可能性时，“一定”是指某种事件肯定会发生，不存在其他的可能。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7" grpId="0" animBg="1"/>
      <p:bldP spid="18" grpId="0" animBg="1"/>
      <p:bldP spid="13" grpId="0" animBg="1"/>
      <p:bldP spid="14" grpId="0" animBg="1"/>
      <p:bldP spid="15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94693" y="771550"/>
            <a:ext cx="75627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将一副扑克牌的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张方块牌和匀，从中任意抽出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张，用“可能”“不可能”“一定”“偶尔”“经常”等来描述抽牌的情况。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1589" y="222389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理解题意。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4139952" y="3062386"/>
            <a:ext cx="864096" cy="43989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15" name="组合 30"/>
          <p:cNvGrpSpPr/>
          <p:nvPr/>
        </p:nvGrpSpPr>
        <p:grpSpPr bwMode="auto">
          <a:xfrm>
            <a:off x="163687" y="771550"/>
            <a:ext cx="890669" cy="906324"/>
            <a:chOff x="670145" y="1457273"/>
            <a:chExt cx="1555361" cy="1549012"/>
          </a:xfrm>
        </p:grpSpPr>
        <p:pic>
          <p:nvPicPr>
            <p:cNvPr id="17" name="图片 31" descr="28Z58PICt4r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矩形 32"/>
            <p:cNvSpPr>
              <a:spLocks noChangeArrowheads="1"/>
            </p:cNvSpPr>
            <p:nvPr/>
          </p:nvSpPr>
          <p:spPr bwMode="auto">
            <a:xfrm>
              <a:off x="921964" y="2322451"/>
              <a:ext cx="1226653" cy="6838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5076056" y="2913002"/>
            <a:ext cx="3381472" cy="943695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从里面抽一张，看抽到的牌的可能性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163687" y="2913002"/>
            <a:ext cx="3868689" cy="871687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牌的数量是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张，也就是从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A~K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各一张，花色是方块。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8532" y="464169"/>
            <a:ext cx="38641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探究抽牌的可能性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1342" y="992943"/>
            <a:ext cx="3595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用“可能”描述。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1632" y="2977376"/>
            <a:ext cx="3960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用“不可能”描述。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3717976" y="3942685"/>
            <a:ext cx="864096" cy="43989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0" name="右箭头 19"/>
          <p:cNvSpPr/>
          <p:nvPr/>
        </p:nvSpPr>
        <p:spPr>
          <a:xfrm>
            <a:off x="3966901" y="1892529"/>
            <a:ext cx="864096" cy="43989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98170" y="1660620"/>
            <a:ext cx="3733507" cy="983138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张牌都是方块，点数是从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A~K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每种点数都是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98170" y="3756876"/>
            <a:ext cx="3381472" cy="811513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张牌点数和花色以外都不可能抽到。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4932040" y="1870629"/>
            <a:ext cx="3843336" cy="461796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张牌都有可能被抽到。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4617096" y="3737636"/>
            <a:ext cx="3381472" cy="811513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黑桃、红桃、梅花的牌都不可能抽到。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19" grpId="0" animBg="1"/>
      <p:bldP spid="20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5" name="对象 32"/>
          <p:cNvGraphicFramePr>
            <a:graphicFrameLocks noChangeAspect="1"/>
          </p:cNvGraphicFramePr>
          <p:nvPr/>
        </p:nvGraphicFramePr>
        <p:xfrm>
          <a:off x="4514850" y="2490788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3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图片 256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4850" y="2490788"/>
                        <a:ext cx="114300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66" y="120231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42327" y="483518"/>
            <a:ext cx="30492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探究抽牌的可能性。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19766" y="1006738"/>
            <a:ext cx="3595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用“一定”描述。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91148" y="2859782"/>
            <a:ext cx="3236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用“偶尔”描述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4576717" y="3334887"/>
            <a:ext cx="864096" cy="43989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" name="右箭头 17"/>
          <p:cNvSpPr/>
          <p:nvPr/>
        </p:nvSpPr>
        <p:spPr>
          <a:xfrm>
            <a:off x="4455844" y="1901100"/>
            <a:ext cx="864096" cy="43989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369310" y="1639447"/>
            <a:ext cx="3958622" cy="963202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张牌都是方块，无论怎么抽，花色都不会发生改变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5475801" y="1864076"/>
            <a:ext cx="2455899" cy="47691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一定能抽到方块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374668" y="3383002"/>
            <a:ext cx="4091662" cy="461796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张牌中，每种点数都是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5494928" y="2859782"/>
            <a:ext cx="3494936" cy="1224136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每一张牌被抽到的可能性相对于其他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张牌来说都是偶尔发生的。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17" grpId="0" animBg="1"/>
      <p:bldP spid="18" grpId="0" animBg="1"/>
      <p:bldP spid="14" grpId="0" animBg="1"/>
      <p:bldP spid="15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8419" y="519310"/>
            <a:ext cx="3672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探究抽牌的可能性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6273" y="1182522"/>
            <a:ext cx="3595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用“经常”描述。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右箭头 6"/>
          <p:cNvSpPr/>
          <p:nvPr/>
        </p:nvSpPr>
        <p:spPr>
          <a:xfrm rot="1051494">
            <a:off x="3995936" y="2461596"/>
            <a:ext cx="864096" cy="43989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" name="右箭头 12"/>
          <p:cNvSpPr/>
          <p:nvPr/>
        </p:nvSpPr>
        <p:spPr>
          <a:xfrm rot="9418015">
            <a:off x="4220344" y="3559979"/>
            <a:ext cx="864096" cy="43989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35497" y="2139703"/>
            <a:ext cx="3960440" cy="1296144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经常是用来形容事件发生的概率大。发生的概率大，被抽到物体的数量就多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331640" y="3738933"/>
            <a:ext cx="2759298" cy="47691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单数牌经常被抽到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5142443" y="2269084"/>
            <a:ext cx="3131274" cy="1708308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代表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代表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11,Q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代表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代表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从这一方面来说，单数牌比偶数牌要多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 animBg="1"/>
      <p:bldP spid="13" grpId="0" animBg="1"/>
      <p:bldP spid="12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1400</Words>
  <Application>WPS 演示</Application>
  <PresentationFormat>全屏显示(16:9)</PresentationFormat>
  <Paragraphs>158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12</vt:i4>
      </vt:variant>
    </vt:vector>
  </HeadingPairs>
  <TitlesOfParts>
    <vt:vector size="33" baseType="lpstr">
      <vt:lpstr>Arial</vt:lpstr>
      <vt:lpstr>宋体</vt:lpstr>
      <vt:lpstr>Wingdings</vt:lpstr>
      <vt:lpstr>黑体</vt:lpstr>
      <vt:lpstr>Calibri</vt:lpstr>
      <vt:lpstr>楷体_GB2312</vt:lpstr>
      <vt:lpstr>幼圆</vt:lpstr>
      <vt:lpstr>楷体</vt:lpstr>
      <vt:lpstr>等线</vt:lpstr>
      <vt:lpstr>微软雅黑</vt:lpstr>
      <vt:lpstr>Arial Unicode MS</vt:lpstr>
      <vt:lpstr>Calibri Light</vt:lpstr>
      <vt:lpstr>Office 主题</vt:lpstr>
      <vt:lpstr>2_自定义设计方案</vt:lpstr>
      <vt:lpstr>1_自定义设计方案</vt:lpstr>
      <vt:lpstr>自定义设计方案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178</cp:revision>
  <dcterms:created xsi:type="dcterms:W3CDTF">2018-09-11T05:46:00Z</dcterms:created>
  <dcterms:modified xsi:type="dcterms:W3CDTF">2023-08-29T01:08:07Z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579ABFFE48BA46C6B02BC87414E6E6C0_12</vt:lpwstr>
  </property>
</Properties>
</file>