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3"/>
  </p:sldMasterIdLst>
  <p:notesMasterIdLst>
    <p:notesMasterId r:id="rId17"/>
  </p:notesMasterIdLst>
  <p:sldIdLst>
    <p:sldId id="450" r:id="rId4"/>
    <p:sldId id="451" r:id="rId5"/>
    <p:sldId id="452" r:id="rId6"/>
    <p:sldId id="447" r:id="rId7"/>
    <p:sldId id="453" r:id="rId8"/>
    <p:sldId id="454" r:id="rId9"/>
    <p:sldId id="455" r:id="rId10"/>
    <p:sldId id="456" r:id="rId11"/>
    <p:sldId id="460" r:id="rId12"/>
    <p:sldId id="457" r:id="rId13"/>
    <p:sldId id="458" r:id="rId14"/>
    <p:sldId id="459" r:id="rId15"/>
    <p:sldId id="461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57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7" autoAdjust="0"/>
    <p:restoredTop sz="99852" autoAdjust="0"/>
  </p:normalViewPr>
  <p:slideViewPr>
    <p:cSldViewPr showGuides="1">
      <p:cViewPr varScale="1">
        <p:scale>
          <a:sx n="111" d="100"/>
          <a:sy n="111" d="100"/>
        </p:scale>
        <p:origin x="-90" y="-204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image" Target="../media/image4.png"/><Relationship Id="rId36" Type="http://schemas.openxmlformats.org/officeDocument/2006/relationships/slide" Target="../slides/slide1.xml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练习二十三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6" action="ppaction://hlinksldjump"/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TextBox 9"/>
          <p:cNvSpPr txBox="1"/>
          <p:nvPr userDrawn="1"/>
        </p:nvSpPr>
        <p:spPr>
          <a:xfrm>
            <a:off x="269776" y="8301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b="0" dirty="0">
                <a:latin typeface="黑体" panose="02010609060101010101" pitchFamily="49" charset="-122"/>
                <a:ea typeface="黑体" panose="02010609060101010101" pitchFamily="49" charset="-122"/>
              </a:rPr>
              <a:t>练习二十三</a:t>
            </a:r>
            <a:endParaRPr lang="zh-CN" altLang="en-US" sz="11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0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9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8324" y="1435155"/>
            <a:ext cx="437042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indent="0">
              <a:buNone/>
            </a:pPr>
            <a:r>
              <a:rPr lang="zh-CN" altLang="zh-CN" sz="6600" b="1" dirty="0">
                <a:solidFill>
                  <a:srgbClr val="000000"/>
                </a:solidFill>
                <a:ea typeface="宋体" panose="02010600030101010101" pitchFamily="2" charset="-122"/>
              </a:rPr>
              <a:t>练习二十</a:t>
            </a:r>
            <a:r>
              <a:rPr lang="zh-CN" altLang="en-US" sz="6600" b="1" dirty="0">
                <a:solidFill>
                  <a:srgbClr val="000000"/>
                </a:solidFill>
                <a:ea typeface="宋体" panose="02010600030101010101" pitchFamily="2" charset="-122"/>
              </a:rPr>
              <a:t>三</a:t>
            </a:r>
            <a:endParaRPr lang="en-US" altLang="en-US" sz="6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9" name="矩形 19"/>
          <p:cNvSpPr>
            <a:spLocks noChangeArrowheads="1"/>
          </p:cNvSpPr>
          <p:nvPr/>
        </p:nvSpPr>
        <p:spPr bwMode="auto">
          <a:xfrm>
            <a:off x="912813" y="519113"/>
            <a:ext cx="1677382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4000" b="1" dirty="0">
                <a:solidFill>
                  <a:schemeClr val="tx2"/>
                </a:solidFill>
              </a:rPr>
              <a:t>可能性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pSp>
        <p:nvGrpSpPr>
          <p:cNvPr id="3996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3996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6" name="文本框 10"/>
            <p:cNvSpPr txBox="1">
              <a:spLocks noChangeArrowheads="1"/>
            </p:cNvSpPr>
            <p:nvPr/>
          </p:nvSpPr>
          <p:spPr bwMode="auto">
            <a:xfrm>
              <a:off x="1435375" y="1385539"/>
              <a:ext cx="407515" cy="629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791437"/>
            <a:ext cx="7956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盒中有形状相同的红色小棒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根，黄色小棒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根。小兰从盒中任意取出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根小棒，取出哪种颜色小棒的可能性大？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1637680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选择以“经常”“偶尔”“不可能”。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7402" y="221171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）取出红色小棒。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7402" y="282857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）取出黄色小棒。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2708" y="3418213"/>
            <a:ext cx="52875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⑶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）取出白色小棒。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91780" y="2150155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经常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91780" y="2767017"/>
            <a:ext cx="9901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偶尔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3768" y="3377103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581948"/>
            <a:ext cx="355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两人画掷骰子游戏。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19622"/>
            <a:ext cx="220027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27584" y="1059582"/>
            <a:ext cx="50405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掷出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和点数为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的可能性，哪个大？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5931" y="2018475"/>
            <a:ext cx="49422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掷出的点数小于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和大于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的可能性，哪个大？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9978" y="2945201"/>
            <a:ext cx="8011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363076" y="2956443"/>
                <a:ext cx="4968552" cy="10166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⑴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掷出点数为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点数为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的可能性都是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，一样大。</a:t>
                </a:r>
                <a:endPara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3076" y="2956443"/>
                <a:ext cx="4968552" cy="1016689"/>
              </a:xfrm>
              <a:prstGeom prst="rect">
                <a:avLst/>
              </a:prstGeom>
              <a:blipFill rotWithShape="1">
                <a:blip r:embed="rId2"/>
                <a:stretch>
                  <a:fillRect l="-7" t="-51" r="1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363076" y="3721341"/>
                <a:ext cx="6678489" cy="1157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⑵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掷出点数小于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，掷出点数大于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，掷出点数小于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的可能性大。</a:t>
                </a:r>
                <a:endPara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3076" y="3721341"/>
                <a:ext cx="6678489" cy="1157561"/>
              </a:xfrm>
              <a:prstGeom prst="rect">
                <a:avLst/>
              </a:prstGeom>
              <a:blipFill rotWithShape="1">
                <a:blip r:embed="rId3"/>
                <a:stretch>
                  <a:fillRect l="-5" t="-21" r="8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468709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pitchFamily="49" charset="-122"/>
              </a:rPr>
              <a:t>在下面括号里填上“一定”，“可能”，“不可能”。</a:t>
            </a:r>
            <a:endParaRPr lang="zh-CN" altLang="zh-CN" sz="2400" b="1" dirty="0"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0074" y="1116781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⑴</a:t>
            </a:r>
            <a:r>
              <a:rPr lang="zh-CN" altLang="zh-CN" sz="2400" b="1" dirty="0">
                <a:ea typeface="楷体" panose="02010609060101010101" pitchFamily="49" charset="-122"/>
              </a:rPr>
              <a:t>今天下雨，明天（</a:t>
            </a:r>
            <a:r>
              <a:rPr lang="en-US" altLang="zh-CN" sz="2400" b="1" dirty="0">
                <a:ea typeface="楷体" panose="02010609060101010101" pitchFamily="49" charset="-122"/>
              </a:rPr>
              <a:t>          </a:t>
            </a:r>
            <a:r>
              <a:rPr lang="zh-CN" altLang="zh-CN" sz="2400" b="1" dirty="0">
                <a:ea typeface="楷体" panose="02010609060101010101" pitchFamily="49" charset="-122"/>
              </a:rPr>
              <a:t>）会下雨。</a:t>
            </a:r>
            <a:endParaRPr lang="zh-CN" altLang="zh-CN" sz="2400" b="1" dirty="0"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4552" y="1652787"/>
            <a:ext cx="7669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⑵</a:t>
            </a:r>
            <a:r>
              <a:rPr lang="zh-CN" altLang="zh-CN" sz="2400" b="1" dirty="0">
                <a:ea typeface="楷体" panose="02010609060101010101" pitchFamily="49" charset="-122"/>
              </a:rPr>
              <a:t>今天中午出了太阳，再过</a:t>
            </a:r>
            <a:r>
              <a:rPr lang="en-US" altLang="zh-CN" sz="2400" b="1" dirty="0">
                <a:ea typeface="楷体" panose="02010609060101010101" pitchFamily="49" charset="-122"/>
              </a:rPr>
              <a:t>12</a:t>
            </a:r>
            <a:r>
              <a:rPr lang="zh-CN" altLang="zh-CN" sz="2400" b="1" dirty="0">
                <a:ea typeface="楷体" panose="02010609060101010101" pitchFamily="49" charset="-122"/>
              </a:rPr>
              <a:t>小时（</a:t>
            </a:r>
            <a:r>
              <a:rPr lang="en-US" altLang="zh-CN" sz="2400" b="1" dirty="0">
                <a:ea typeface="楷体" panose="02010609060101010101" pitchFamily="49" charset="-122"/>
              </a:rPr>
              <a:t>              </a:t>
            </a:r>
            <a:r>
              <a:rPr lang="zh-CN" altLang="zh-CN" sz="2400" b="1" dirty="0">
                <a:ea typeface="楷体" panose="02010609060101010101" pitchFamily="49" charset="-122"/>
              </a:rPr>
              <a:t>）出太阳。</a:t>
            </a:r>
            <a:endParaRPr lang="zh-CN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8063" y="2109435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⑶</a:t>
            </a:r>
            <a:r>
              <a:rPr lang="zh-CN" altLang="zh-CN" sz="2400" b="1" dirty="0">
                <a:ea typeface="楷体" panose="02010609060101010101" pitchFamily="49" charset="-122"/>
              </a:rPr>
              <a:t>太阳（</a:t>
            </a:r>
            <a:r>
              <a:rPr lang="en-US" altLang="zh-CN" sz="2400" b="1" dirty="0">
                <a:ea typeface="楷体" panose="02010609060101010101" pitchFamily="49" charset="-122"/>
              </a:rPr>
              <a:t>          </a:t>
            </a:r>
            <a:r>
              <a:rPr lang="zh-CN" altLang="zh-CN" sz="2400" b="1" dirty="0">
                <a:ea typeface="楷体" panose="02010609060101010101" pitchFamily="49" charset="-122"/>
              </a:rPr>
              <a:t>）从东方升起，从西方落下。 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 </a:t>
            </a:r>
            <a:endParaRPr lang="zh-CN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2694" y="2605916"/>
            <a:ext cx="76912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⑷</a:t>
            </a:r>
            <a:r>
              <a:rPr lang="zh-CN" altLang="zh-CN" sz="2400" b="1" dirty="0">
                <a:ea typeface="楷体" panose="02010609060101010101" pitchFamily="49" charset="-122"/>
              </a:rPr>
              <a:t>小华学习成绩好，期末数学考试他（</a:t>
            </a:r>
            <a:r>
              <a:rPr lang="en-US" altLang="zh-CN" sz="2400" b="1" dirty="0">
                <a:ea typeface="楷体" panose="02010609060101010101" pitchFamily="49" charset="-122"/>
              </a:rPr>
              <a:t>         </a:t>
            </a:r>
            <a:r>
              <a:rPr lang="zh-CN" altLang="zh-CN" sz="2400" b="1" dirty="0">
                <a:ea typeface="楷体" panose="02010609060101010101" pitchFamily="49" charset="-122"/>
              </a:rPr>
              <a:t>）得</a:t>
            </a:r>
            <a:r>
              <a:rPr lang="en-US" altLang="zh-CN" sz="2400" b="1" dirty="0">
                <a:ea typeface="楷体" panose="02010609060101010101" pitchFamily="49" charset="-122"/>
              </a:rPr>
              <a:t>100</a:t>
            </a:r>
            <a:r>
              <a:rPr lang="zh-CN" altLang="zh-CN" sz="2400" b="1" dirty="0">
                <a:ea typeface="楷体" panose="02010609060101010101" pitchFamily="49" charset="-122"/>
              </a:rPr>
              <a:t>分。</a:t>
            </a:r>
            <a:endParaRPr lang="zh-CN" altLang="zh-CN" sz="2400" b="1" dirty="0"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600" y="3067581"/>
            <a:ext cx="4068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⑸</a:t>
            </a:r>
            <a:r>
              <a:rPr lang="zh-CN" altLang="zh-CN" sz="2400" b="1" dirty="0">
                <a:ea typeface="楷体" panose="02010609060101010101" pitchFamily="49" charset="-122"/>
              </a:rPr>
              <a:t>弟弟（</a:t>
            </a:r>
            <a:r>
              <a:rPr lang="en-US" altLang="zh-CN" sz="2400" b="1" dirty="0">
                <a:ea typeface="楷体" panose="02010609060101010101" pitchFamily="49" charset="-122"/>
              </a:rPr>
              <a:t>         </a:t>
            </a:r>
            <a:r>
              <a:rPr lang="zh-CN" altLang="zh-CN" sz="2400" b="1" dirty="0">
                <a:ea typeface="楷体" panose="02010609060101010101" pitchFamily="49" charset="-122"/>
              </a:rPr>
              <a:t>）比哥哥高。</a:t>
            </a:r>
            <a:endParaRPr lang="zh-CN" altLang="zh-CN" sz="2400" b="1" dirty="0"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8063" y="3529246"/>
            <a:ext cx="6154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⑹</a:t>
            </a:r>
            <a:r>
              <a:rPr lang="zh-CN" altLang="zh-CN" sz="2400" b="1" dirty="0">
                <a:ea typeface="楷体" panose="02010609060101010101" pitchFamily="49" charset="-122"/>
              </a:rPr>
              <a:t>爷爷的年龄（</a:t>
            </a:r>
            <a:r>
              <a:rPr lang="en-US" altLang="zh-CN" sz="2400" b="1" dirty="0">
                <a:ea typeface="楷体" panose="02010609060101010101" pitchFamily="49" charset="-122"/>
              </a:rPr>
              <a:t>           </a:t>
            </a:r>
            <a:r>
              <a:rPr lang="zh-CN" altLang="zh-CN" sz="2400" b="1" dirty="0">
                <a:ea typeface="楷体" panose="02010609060101010101" pitchFamily="49" charset="-122"/>
              </a:rPr>
              <a:t>）比爸爸的年龄大。</a:t>
            </a:r>
            <a:endParaRPr lang="zh-CN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3990911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⑺</a:t>
            </a:r>
            <a:r>
              <a:rPr lang="zh-CN" altLang="zh-CN" sz="2400" b="1" dirty="0">
                <a:ea typeface="楷体" panose="02010609060101010101" pitchFamily="49" charset="-122"/>
              </a:rPr>
              <a:t>从装有红、白两色珠子的盒子里，（</a:t>
            </a:r>
            <a:r>
              <a:rPr lang="en-US" altLang="zh-CN" sz="2400" b="1" dirty="0">
                <a:ea typeface="楷体" panose="02010609060101010101" pitchFamily="49" charset="-122"/>
              </a:rPr>
              <a:t>            </a:t>
            </a:r>
            <a:r>
              <a:rPr lang="zh-CN" altLang="zh-CN" sz="2400" b="1" dirty="0">
                <a:ea typeface="楷体" panose="02010609060101010101" pitchFamily="49" charset="-122"/>
              </a:rPr>
              <a:t>）摸出绿珠子。</a:t>
            </a:r>
            <a:endParaRPr lang="zh-CN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4452576"/>
            <a:ext cx="5315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⑻</a:t>
            </a:r>
            <a:r>
              <a:rPr lang="zh-CN" altLang="zh-CN" sz="2400" b="1" dirty="0">
                <a:ea typeface="楷体" panose="02010609060101010101" pitchFamily="49" charset="-122"/>
              </a:rPr>
              <a:t>小明的姐姐（</a:t>
            </a:r>
            <a:r>
              <a:rPr lang="en-US" altLang="zh-CN" sz="2400" b="1" dirty="0">
                <a:ea typeface="楷体" panose="02010609060101010101" pitchFamily="49" charset="-122"/>
              </a:rPr>
              <a:t>          </a:t>
            </a:r>
            <a:r>
              <a:rPr lang="zh-CN" altLang="zh-CN" sz="2400" b="1" dirty="0">
                <a:ea typeface="楷体" panose="02010609060101010101" pitchFamily="49" charset="-122"/>
              </a:rPr>
              <a:t>）是女同学</a:t>
            </a:r>
            <a:r>
              <a:rPr lang="zh-CN" altLang="en-US" sz="2400" b="1" dirty="0"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71900" y="1051634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可能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62405" y="1628001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不可能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23728" y="2078657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一定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35556" y="2601877"/>
            <a:ext cx="936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可能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23728" y="3036803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可能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27439" y="3498468"/>
            <a:ext cx="936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一定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37770" y="3960133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不可能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92004" y="4413181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一定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 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635646"/>
            <a:ext cx="777557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74420" y="97313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68092" y="1748519"/>
            <a:ext cx="7058025" cy="26545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</a:rPr>
              <a:t>   </a:t>
            </a:r>
            <a:r>
              <a:rPr lang="zh-CN" altLang="zh-CN" sz="2800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可</a:t>
            </a:r>
            <a:r>
              <a:rPr lang="zh-CN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能</a:t>
            </a:r>
            <a:r>
              <a:rPr lang="zh-CN" altLang="zh-CN" sz="2800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知</a:t>
            </a:r>
            <a:r>
              <a:rPr lang="zh-CN" altLang="zh-CN" sz="2800" b="1" dirty="0">
                <a:ea typeface="楷体" panose="02010609060101010101" pitchFamily="49" charset="-122"/>
              </a:rPr>
              <a:t>道事件发生的可能性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有的是一定发生的，有的是不可能发生的，有的是可能发生的；事件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发</a:t>
            </a:r>
            <a:r>
              <a:rPr lang="zh-CN" altLang="zh-CN" sz="2800" b="1" dirty="0">
                <a:ea typeface="楷体" panose="02010609060101010101" pitchFamily="49" charset="-122"/>
              </a:rPr>
              <a:t>生的可能性有大有小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能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求</a:t>
            </a:r>
            <a:r>
              <a:rPr lang="zh-CN" altLang="zh-CN" sz="2800" b="1" dirty="0">
                <a:ea typeface="楷体" panose="02010609060101010101" pitchFamily="49" charset="-122"/>
              </a:rPr>
              <a:t>简单事件发生的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可能性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；从中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体验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到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事</a:t>
            </a:r>
            <a:r>
              <a:rPr lang="zh-CN" altLang="zh-CN" sz="2800" b="1" dirty="0">
                <a:ea typeface="楷体" panose="02010609060101010101" pitchFamily="49" charset="-122"/>
              </a:rPr>
              <a:t>件发生的可能性及游戏规则的公平性</a:t>
            </a:r>
            <a:r>
              <a:rPr lang="zh-CN" altLang="zh-CN" sz="2800" b="1" dirty="0" smtClean="0"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3419872" y="707725"/>
            <a:ext cx="27363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899592" y="1397675"/>
          <a:ext cx="7396480" cy="2904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6480"/>
              </a:tblGrid>
              <a:tr h="944880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事件的结果可以预知，这种现象是确定现象。它包括一定会发生的事件和不可能发生的事件。事件的结果不可预知，这种现象是不确定现象。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事件发生的可能性有大有小。当某种物品的数量较多或条件对某些事件有利时，发生的可能性就大些，反之，发生的可能性就小一些。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3552853" y="601112"/>
            <a:ext cx="12618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55576" y="1283923"/>
          <a:ext cx="8063865" cy="2799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3865"/>
              </a:tblGrid>
              <a:tr h="1256192">
                <a:tc>
                  <a:txBody>
                    <a:bodyPr/>
                    <a:lstStyle/>
                    <a:p>
                      <a:pPr marL="0" marR="0" indent="0" algn="l" defTabSz="6851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事件肯定发生时，就用“一定”描述，如果不是一定发生，就用“可能”描述。可能发生的事件发生的可能性有大有小，还可能相等。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1428395">
                <a:tc>
                  <a:txBody>
                    <a:bodyPr/>
                    <a:lstStyle/>
                    <a:p>
                      <a:pPr marL="0" marR="0" lvl="0" indent="0" algn="l" defTabSz="685165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根据事件发生的情况，可以用“一定”“偶尔”“经常”“可能”“不可能”等来</a:t>
                      </a:r>
                      <a:r>
                        <a:rPr lang="zh-CN" altLang="en-US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描述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6051" y="1051647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574" y="362186"/>
            <a:ext cx="366902" cy="45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文本框 14"/>
          <p:cNvSpPr txBox="1">
            <a:spLocks noChangeArrowheads="1"/>
          </p:cNvSpPr>
          <p:nvPr/>
        </p:nvSpPr>
        <p:spPr bwMode="auto">
          <a:xfrm>
            <a:off x="927100" y="281583"/>
            <a:ext cx="1847424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906359"/>
            <a:ext cx="77403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张倒扣着的相同卡片，其中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张画有燕子，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张画有大象，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张画有老虎，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张画有喜鹊，和匀后从中任意拿出一张。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9632" y="2316817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小娟喜欢燕子 ，她一定能拿到画有燕子的卡片吗？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59631" y="3259953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拿到画有燕子的卡片的可能性和画有大象卡片的可能性哪个大？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3688" y="279828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她不一定能拿到画有燕子的卡片。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5364" y="3973001"/>
            <a:ext cx="63293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拿到画有燕子的卡片的可能性比画有大象的卡片可能性大。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544050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一扑克牌的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张方块牌和匀，从中任意抽出一张，有“可能”，“不可能”，“一定”，“偶尔”等描述抽牌的情况。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5478" y="1982432"/>
            <a:ext cx="6392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）抽到黑桃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7416" y="2569951"/>
            <a:ext cx="70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小明任意抽一张，（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）是方块。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8340" y="3081307"/>
            <a:ext cx="5607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⑶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）抽到方块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8341" y="3707271"/>
            <a:ext cx="51758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⑷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）抽到方块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1751" y="1982432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4048" y="2587547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61751" y="3081307"/>
            <a:ext cx="995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81241" y="3707271"/>
            <a:ext cx="993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偶尔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979377"/>
            <a:ext cx="2276475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83568" y="555526"/>
            <a:ext cx="720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ea typeface="楷体" panose="02010609060101010101" pitchFamily="49" charset="-122"/>
              </a:rPr>
              <a:t>从标有数字</a:t>
            </a:r>
            <a:r>
              <a:rPr lang="en-US" altLang="zh-CN" sz="2800" b="1" dirty="0"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ea typeface="楷体" panose="02010609060101010101" pitchFamily="49" charset="-122"/>
              </a:rPr>
              <a:t>张卡片中，任抽</a:t>
            </a:r>
            <a:r>
              <a:rPr lang="en-US" altLang="zh-CN" sz="2800" b="1" dirty="0"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ea typeface="楷体" panose="02010609060101010101" pitchFamily="49" charset="-122"/>
              </a:rPr>
              <a:t>张，抽到卡片“</a:t>
            </a:r>
            <a:r>
              <a:rPr lang="en-US" altLang="zh-CN" sz="2800" b="1" dirty="0"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ea typeface="楷体" panose="02010609060101010101" pitchFamily="49" charset="-122"/>
              </a:rPr>
              <a:t>”的可能性大，还是抽到小于</a:t>
            </a:r>
            <a:r>
              <a:rPr lang="en-US" altLang="zh-CN" sz="2800" b="1" dirty="0"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ea typeface="楷体" panose="02010609060101010101" pitchFamily="49" charset="-122"/>
              </a:rPr>
              <a:t>的卡片的可能性大？为什么？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725570" y="3735052"/>
                <a:ext cx="7160108" cy="9858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抽到小于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的卡片的可能性大，因为抽到小于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的卡片的可能性是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，抽到卡片“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”的可能性是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  <m:r>
                      <a:rPr lang="zh-CN" altLang="en-US" sz="24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zh-CN" sz="2400" b="1" dirty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570" y="3735052"/>
                <a:ext cx="7160108" cy="985847"/>
              </a:xfrm>
              <a:prstGeom prst="rect">
                <a:avLst/>
              </a:prstGeom>
              <a:blipFill rotWithShape="1">
                <a:blip r:embed="rId2"/>
                <a:stretch>
                  <a:fillRect l="-6" t="-63" r="3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云形标注 4"/>
          <p:cNvSpPr/>
          <p:nvPr/>
        </p:nvSpPr>
        <p:spPr>
          <a:xfrm>
            <a:off x="6012160" y="2370673"/>
            <a:ext cx="2383132" cy="798558"/>
          </a:xfrm>
          <a:prstGeom prst="cloudCallout">
            <a:avLst>
              <a:gd name="adj1" fmla="val -59790"/>
              <a:gd name="adj2" fmla="val 16421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6176" y="2490186"/>
            <a:ext cx="2383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抽到数字卡片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3…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683568" y="2370672"/>
            <a:ext cx="2652499" cy="1065173"/>
          </a:xfrm>
          <a:prstGeom prst="cloudCallout">
            <a:avLst>
              <a:gd name="adj1" fmla="val 61133"/>
              <a:gd name="adj2" fmla="val 12951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923" y="2397853"/>
            <a:ext cx="24991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，抽到小于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的数字卡片的可能性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/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99542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ea typeface="楷体" panose="02010609060101010101" pitchFamily="49" charset="-122"/>
              </a:rPr>
              <a:t>袋中有大小相同的</a:t>
            </a:r>
            <a:r>
              <a:rPr lang="en-US" altLang="zh-CN" sz="2800" b="1" dirty="0">
                <a:ea typeface="楷体" panose="02010609060101010101" pitchFamily="49" charset="-122"/>
              </a:rPr>
              <a:t>8</a:t>
            </a:r>
            <a:r>
              <a:rPr lang="zh-CN" altLang="zh-CN" sz="2800" b="1" dirty="0">
                <a:ea typeface="楷体" panose="02010609060101010101" pitchFamily="49" charset="-122"/>
              </a:rPr>
              <a:t>颗玻璃珠子，其中</a:t>
            </a:r>
            <a:r>
              <a:rPr lang="en-US" altLang="zh-CN" sz="2800" b="1" dirty="0"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ea typeface="楷体" panose="02010609060101010101" pitchFamily="49" charset="-122"/>
              </a:rPr>
              <a:t>颗红色珠子，</a:t>
            </a:r>
            <a:r>
              <a:rPr lang="en-US" altLang="zh-CN" sz="2800" b="1" dirty="0"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ea typeface="楷体" panose="02010609060101010101" pitchFamily="49" charset="-122"/>
              </a:rPr>
              <a:t>颗蓝色珠子，</a:t>
            </a:r>
            <a:r>
              <a:rPr lang="en-US" altLang="zh-CN" sz="2800" b="1" dirty="0"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ea typeface="楷体" panose="02010609060101010101" pitchFamily="49" charset="-122"/>
              </a:rPr>
              <a:t>颗白色珠子。小丁从袋中任意摸出</a:t>
            </a:r>
            <a:r>
              <a:rPr lang="en-US" altLang="zh-CN" sz="2800" b="1" dirty="0"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ea typeface="楷体" panose="02010609060101010101" pitchFamily="49" charset="-122"/>
              </a:rPr>
              <a:t>颗珠子，可能是（</a:t>
            </a:r>
            <a:r>
              <a:rPr lang="en-US" altLang="zh-CN" sz="2800" b="1" dirty="0"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ea typeface="楷体" panose="02010609060101010101" pitchFamily="49" charset="-122"/>
              </a:rPr>
              <a:t>）色，可能是（</a:t>
            </a:r>
            <a:r>
              <a:rPr lang="en-US" altLang="zh-CN" sz="2800" b="1" dirty="0"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ea typeface="楷体" panose="02010609060101010101" pitchFamily="49" charset="-122"/>
              </a:rPr>
              <a:t>）色，可能是（</a:t>
            </a:r>
            <a:r>
              <a:rPr lang="en-US" altLang="zh-CN" sz="2800" b="1" dirty="0"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ea typeface="楷体" panose="02010609060101010101" pitchFamily="49" charset="-122"/>
              </a:rPr>
              <a:t>）色。摸出蓝色珠子的可能性比摸出红色珠子的可能性（</a:t>
            </a:r>
            <a:r>
              <a:rPr lang="en-US" altLang="zh-CN" sz="2800" b="1" dirty="0"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ea typeface="楷体" panose="02010609060101010101" pitchFamily="49" charset="-122"/>
              </a:rPr>
              <a:t>），比摸出白色珠子的可能性（</a:t>
            </a:r>
            <a:r>
              <a:rPr lang="en-US" altLang="zh-CN" sz="2800" b="1" dirty="0">
                <a:ea typeface="楷体" panose="02010609060101010101" pitchFamily="49" charset="-122"/>
              </a:rPr>
              <a:t>      </a:t>
            </a:r>
            <a:r>
              <a:rPr lang="zh-CN" altLang="zh-CN" sz="2800" b="1" dirty="0">
                <a:ea typeface="楷体" panose="02010609060101010101" pitchFamily="49" charset="-122"/>
              </a:rPr>
              <a:t>）。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5560" y="1539523"/>
            <a:ext cx="648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红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04248" y="1547025"/>
            <a:ext cx="576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白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59732" y="1995686"/>
            <a:ext cx="576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蓝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84481" y="2408943"/>
            <a:ext cx="576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大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5696" y="2787774"/>
            <a:ext cx="576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小</a:t>
            </a:r>
            <a:endParaRPr lang="zh-CN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3343" y="917918"/>
            <a:ext cx="6912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将圆盘分成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等份，分别涂上红色、黄色和蓝色。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530" y="2989557"/>
            <a:ext cx="1120544" cy="112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985245" y="1480452"/>
            <a:ext cx="7837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指针指向红色区域的可能性与指向黄色区域的可能性，哪个大？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4334" y="2355726"/>
            <a:ext cx="7545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指针指向什么颜色区域的可能性最大？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4706970" y="2876318"/>
            <a:ext cx="2383132" cy="798558"/>
          </a:xfrm>
          <a:prstGeom prst="cloudCallout">
            <a:avLst>
              <a:gd name="adj1" fmla="val -56883"/>
              <a:gd name="adj2" fmla="val 47650"/>
            </a:avLst>
          </a:prstGeom>
          <a:gradFill>
            <a:gsLst>
              <a:gs pos="0">
                <a:srgbClr val="5E9EFF"/>
              </a:gs>
              <a:gs pos="8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58205" y="2903498"/>
            <a:ext cx="2383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我任意转动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次圆盘，让圆盘转动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周以上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4" descr="C:\Documents and Settings\Administrator\桌面\6年级\p055-02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449" y="3204585"/>
            <a:ext cx="910456" cy="138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2" grpId="0" bldLvl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3343" y="917918"/>
            <a:ext cx="1170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解答：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5245" y="1480452"/>
            <a:ext cx="7837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指向红色区域的可能性比指向黄色区域的可能性大。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974334" y="2355726"/>
                <a:ext cx="7545382" cy="10166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⑵</a:t>
                </a:r>
                <a:r>
                  <a:rPr lang="zh-CN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指红色区域的可能性是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，指向红色区域的可能性最大。</a:t>
                </a:r>
                <a:endParaRPr lang="zh-CN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334" y="2355726"/>
                <a:ext cx="7545382" cy="1016689"/>
              </a:xfrm>
              <a:prstGeom prst="rect">
                <a:avLst/>
              </a:prstGeom>
              <a:blipFill rotWithShape="1">
                <a:blip r:embed="rId1"/>
                <a:stretch>
                  <a:fillRect l="-3" t="-50" r="7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1684</Words>
  <Application>WPS 演示</Application>
  <PresentationFormat>全屏显示(16:9)</PresentationFormat>
  <Paragraphs>164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楷体_GB2312</vt:lpstr>
      <vt:lpstr>黑体</vt:lpstr>
      <vt:lpstr>Calibri</vt:lpstr>
      <vt:lpstr>幼圆</vt:lpstr>
      <vt:lpstr>楷体</vt:lpstr>
      <vt:lpstr>Cambria Math</vt:lpstr>
      <vt:lpstr>等线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338</cp:revision>
  <dcterms:created xsi:type="dcterms:W3CDTF">2018-09-11T05:46:00Z</dcterms:created>
  <dcterms:modified xsi:type="dcterms:W3CDTF">2023-08-29T01:08:15Z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698DB77B262142EA9EFE89CE5E069B74_12</vt:lpwstr>
  </property>
</Properties>
</file>