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emf" ContentType="image/x-emf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86" r:id="rId4"/>
    <p:sldMasterId id="2147483697" r:id="rId5"/>
  </p:sldMasterIdLst>
  <p:notesMasterIdLst>
    <p:notesMasterId r:id="rId19"/>
  </p:notesMasterIdLst>
  <p:sldIdLst>
    <p:sldId id="256" r:id="rId6"/>
    <p:sldId id="355" r:id="rId7"/>
    <p:sldId id="359" r:id="rId8"/>
    <p:sldId id="357" r:id="rId9"/>
    <p:sldId id="358" r:id="rId10"/>
    <p:sldId id="356" r:id="rId11"/>
    <p:sldId id="348" r:id="rId12"/>
    <p:sldId id="354" r:id="rId13"/>
    <p:sldId id="353" r:id="rId14"/>
    <p:sldId id="349" r:id="rId15"/>
    <p:sldId id="364" r:id="rId16"/>
    <p:sldId id="336" r:id="rId17"/>
    <p:sldId id="334" r:id="rId18"/>
  </p:sldIdLst>
  <p:sldSz cx="9144000" cy="5143500" type="screen16x9"/>
  <p:notesSz cx="6858000" cy="9144000"/>
  <p:custDataLst>
    <p:tags r:id="rId23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55" userDrawn="1">
          <p15:clr>
            <a:srgbClr val="A4A3A4"/>
          </p15:clr>
        </p15:guide>
        <p15:guide id="2" pos="288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FF99"/>
    <a:srgbClr val="FF0000"/>
    <a:srgbClr val="17DBF5"/>
    <a:srgbClr val="180DA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855" autoAdjust="0"/>
    <p:restoredTop sz="99852" autoAdjust="0"/>
  </p:normalViewPr>
  <p:slideViewPr>
    <p:cSldViewPr showGuides="1">
      <p:cViewPr varScale="1">
        <p:scale>
          <a:sx n="110" d="100"/>
          <a:sy n="110" d="100"/>
        </p:scale>
        <p:origin x="-96" y="-222"/>
      </p:cViewPr>
      <p:guideLst>
        <p:guide orient="horz" pos="1655"/>
        <p:guide pos="288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slide" Target="slides/slide2.xml"/><Relationship Id="rId6" Type="http://schemas.openxmlformats.org/officeDocument/2006/relationships/slide" Target="slides/slide1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FFF4B9D-14AC-4945-AFF2-96E0B3B366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173634C-E3A3-4F7F-AC9E-141B9685B01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644CA67A-5131-44CD-8AF4-862863868F3D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BC71114-5348-4759-9094-CB4D943801A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BF1794EF-AEAE-4B9B-B6BC-03E8827895B5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D9A3988A-7E08-433F-95BD-DFA5788E742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8BBDBEC5-7629-4AD2-AD9E-5B878F9D0803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83F925D7-D6E2-4C5A-90C9-46F53CF0937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1111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806" y="3305176"/>
            <a:ext cx="7772221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806" y="2180035"/>
            <a:ext cx="7772221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86C6C3A3-C81F-47A2-B510-E6C8076D219B}" type="datetimeFigureOut">
              <a:rPr lang="zh-CN" altLang="en-US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D7758F06-98A4-4DA0-BF83-44B78770641D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60" y="1200151"/>
            <a:ext cx="405698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8562" y="1200151"/>
            <a:ext cx="405817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8D8907CC-4D6E-4FA1-9AE5-1D1918B8F150}" type="datetimeFigureOut">
              <a:rPr lang="zh-CN" altLang="en-US"/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A59F4F23-766D-4FA5-8169-BBF283C599BA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61" y="1151335"/>
            <a:ext cx="404031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61" y="1631156"/>
            <a:ext cx="404031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236" y="1151335"/>
            <a:ext cx="404150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236" y="1631156"/>
            <a:ext cx="404150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0EE7DBEC-D00B-4EFE-8947-CEBCC6DE8BC1}" type="datetimeFigureOut">
              <a:rPr lang="zh-CN" altLang="en-US"/>
            </a:fld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EF776A8C-BBEE-4A6F-824E-869BF0E12C1A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279CC6C4-1B0C-4076-B354-C01BC4E8CA89}" type="datetimeFigureOut">
              <a:rPr lang="zh-CN" altLang="en-US"/>
            </a:fld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BC4D8217-DCD3-4B6A-8717-DB0F3BC5CCD1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F6D20857-E398-4B0A-8230-5503E1AA6EF8}" type="datetimeFigureOut">
              <a:rPr lang="zh-CN" altLang="en-US"/>
            </a:fld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DA20093A-2E85-4663-911F-BC402730A7BA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0" y="204787"/>
            <a:ext cx="3007910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724" y="204789"/>
            <a:ext cx="5112019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60" y="1076327"/>
            <a:ext cx="3007910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0BBE860F-A520-4C54-8A16-81DC03703D8F}" type="datetimeFigureOut">
              <a:rPr lang="zh-CN" altLang="en-US"/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995FA687-8282-4E18-BFCF-797647C839BD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7CB74ABE-88A7-4E82-AFCF-EF5F4A994906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59F0A0B7-D463-407C-9D88-0C8D202D3A4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124" y="3600451"/>
            <a:ext cx="548711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124" y="459581"/>
            <a:ext cx="548711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124" y="4025504"/>
            <a:ext cx="548711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07E8A174-0DA8-43AA-87BE-41F0A70D8365}" type="datetimeFigureOut">
              <a:rPr lang="zh-CN" altLang="en-US"/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0F30A7B-7F81-4255-A8C1-77AAAB0B02AC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60A15A8D-D63C-419F-9E7F-68C798990202}" type="datetimeFigureOut">
              <a:rPr lang="zh-CN" altLang="en-US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08E7744A-5AF6-486B-8FD6-C6327DD4A938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266" y="205980"/>
            <a:ext cx="2056477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1" y="205980"/>
            <a:ext cx="6058689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8E4A133-6202-48D8-ADB4-833968CA314F}" type="datetimeFigureOut">
              <a:rPr lang="zh-CN" altLang="en-US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84887605-5C15-46A0-B3B1-B952DB8829D9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4AC70283-6286-4488-B366-ECAD9693639A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3210FC54-4958-41F6-8A19-376E30A0B9D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9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7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624B62CA-1780-4D74-B669-9D05D2D6398B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8CF647A2-5C66-418A-9600-A80275D787D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333829"/>
            <a:ext cx="3655181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1999034"/>
            <a:ext cx="3655181" cy="264321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3829"/>
            <a:ext cx="3673182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034"/>
            <a:ext cx="3673182" cy="264321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3124012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01"/>
            <a:ext cx="4629150" cy="405288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3124012" cy="2858691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 showMasterSp="0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273844"/>
            <a:ext cx="7886700" cy="4358879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9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7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0593F9D9-56DA-44BF-B9B5-4228B0BC678A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C48D48B7-80FB-4892-8BE7-D08649E24A7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333829"/>
            <a:ext cx="3655181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1999034"/>
            <a:ext cx="3655181" cy="264321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3829"/>
            <a:ext cx="3673182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034"/>
            <a:ext cx="3673182" cy="264321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3124012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01"/>
            <a:ext cx="4629150" cy="405288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3124012" cy="2858691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 showMasterSp="0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273844"/>
            <a:ext cx="7886700" cy="4358879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E11AE134-27FC-4CE8-96F4-FDC9FB9CA9A5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4EAD2C51-421D-4B6A-BD11-DE7DAF7EBC6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A62C7987-68FC-4FBA-BDCB-9C3CF9E33594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3F74511-A324-4634-958B-97021161728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87F77BAF-608B-45B9-86E9-DF25365B82ED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CBAB744C-721B-4FC9-B101-04B6C1C8055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B912A0B2-E6AD-4A86-92C3-2759304EF788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791E42E2-E392-4F65-A748-C6853058DBD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7" Type="http://schemas.openxmlformats.org/officeDocument/2006/relationships/theme" Target="../theme/theme1.xml"/><Relationship Id="rId16" Type="http://schemas.openxmlformats.org/officeDocument/2006/relationships/image" Target="../media/image4.png"/><Relationship Id="rId15" Type="http://schemas.openxmlformats.org/officeDocument/2006/relationships/slide" Target="../slides/slide1.xml"/><Relationship Id="rId14" Type="http://schemas.openxmlformats.org/officeDocument/2006/relationships/image" Target="../media/image3.png"/><Relationship Id="rId13" Type="http://schemas.openxmlformats.org/officeDocument/2006/relationships/image" Target="../media/image2.png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9" Type="http://schemas.openxmlformats.org/officeDocument/2006/relationships/theme" Target="../theme/theme2.xml"/><Relationship Id="rId28" Type="http://schemas.openxmlformats.org/officeDocument/2006/relationships/image" Target="../media/image2.png"/><Relationship Id="rId27" Type="http://schemas.openxmlformats.org/officeDocument/2006/relationships/image" Target="../media/image3.png"/><Relationship Id="rId26" Type="http://schemas.openxmlformats.org/officeDocument/2006/relationships/image" Target="../media/image1.png"/><Relationship Id="rId25" Type="http://schemas.openxmlformats.org/officeDocument/2006/relationships/slideLayout" Target="../slideLayouts/slideLayout36.xml"/><Relationship Id="rId24" Type="http://schemas.openxmlformats.org/officeDocument/2006/relationships/slideLayout" Target="../slideLayouts/slideLayout35.xml"/><Relationship Id="rId23" Type="http://schemas.openxmlformats.org/officeDocument/2006/relationships/slideLayout" Target="../slideLayouts/slideLayout34.xml"/><Relationship Id="rId22" Type="http://schemas.openxmlformats.org/officeDocument/2006/relationships/slideLayout" Target="../slideLayouts/slideLayout33.xml"/><Relationship Id="rId21" Type="http://schemas.openxmlformats.org/officeDocument/2006/relationships/slideLayout" Target="../slideLayouts/slideLayout32.xml"/><Relationship Id="rId20" Type="http://schemas.openxmlformats.org/officeDocument/2006/relationships/slideLayout" Target="../slideLayouts/slideLayout31.xml"/><Relationship Id="rId2" Type="http://schemas.openxmlformats.org/officeDocument/2006/relationships/slideLayout" Target="../slideLayouts/slideLayout13.xml"/><Relationship Id="rId19" Type="http://schemas.openxmlformats.org/officeDocument/2006/relationships/slideLayout" Target="../slideLayouts/slideLayout30.xml"/><Relationship Id="rId18" Type="http://schemas.openxmlformats.org/officeDocument/2006/relationships/slideLayout" Target="../slideLayouts/slideLayout29.xml"/><Relationship Id="rId17" Type="http://schemas.openxmlformats.org/officeDocument/2006/relationships/slideLayout" Target="../slideLayouts/slideLayout28.xml"/><Relationship Id="rId16" Type="http://schemas.openxmlformats.org/officeDocument/2006/relationships/slideLayout" Target="../slideLayouts/slideLayout27.xml"/><Relationship Id="rId15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25.xml"/><Relationship Id="rId13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5.xml"/><Relationship Id="rId8" Type="http://schemas.openxmlformats.org/officeDocument/2006/relationships/slideLayout" Target="../slideLayouts/slideLayout44.xml"/><Relationship Id="rId7" Type="http://schemas.openxmlformats.org/officeDocument/2006/relationships/slideLayout" Target="../slideLayouts/slideLayout43.xml"/><Relationship Id="rId6" Type="http://schemas.openxmlformats.org/officeDocument/2006/relationships/slideLayout" Target="../slideLayouts/slideLayout42.xml"/><Relationship Id="rId5" Type="http://schemas.openxmlformats.org/officeDocument/2006/relationships/slideLayout" Target="../slideLayouts/slideLayout41.xml"/><Relationship Id="rId4" Type="http://schemas.openxmlformats.org/officeDocument/2006/relationships/slideLayout" Target="../slideLayouts/slideLayout40.xml"/><Relationship Id="rId3" Type="http://schemas.openxmlformats.org/officeDocument/2006/relationships/slideLayout" Target="../slideLayouts/slideLayout39.xml"/><Relationship Id="rId2" Type="http://schemas.openxmlformats.org/officeDocument/2006/relationships/slideLayout" Target="../slideLayouts/slideLayout38.xml"/><Relationship Id="rId12" Type="http://schemas.openxmlformats.org/officeDocument/2006/relationships/theme" Target="../theme/theme3.xml"/><Relationship Id="rId11" Type="http://schemas.openxmlformats.org/officeDocument/2006/relationships/image" Target="../media/image1.png"/><Relationship Id="rId10" Type="http://schemas.openxmlformats.org/officeDocument/2006/relationships/slideLayout" Target="../slideLayouts/slideLayout46.xml"/><Relationship Id="rId1" Type="http://schemas.openxmlformats.org/officeDocument/2006/relationships/slideLayout" Target="../slideLayouts/slideLayout37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5.xml"/><Relationship Id="rId8" Type="http://schemas.openxmlformats.org/officeDocument/2006/relationships/slideLayout" Target="../slideLayouts/slideLayout54.xml"/><Relationship Id="rId7" Type="http://schemas.openxmlformats.org/officeDocument/2006/relationships/slideLayout" Target="../slideLayouts/slideLayout53.xml"/><Relationship Id="rId6" Type="http://schemas.openxmlformats.org/officeDocument/2006/relationships/slideLayout" Target="../slideLayouts/slideLayout52.xml"/><Relationship Id="rId5" Type="http://schemas.openxmlformats.org/officeDocument/2006/relationships/slideLayout" Target="../slideLayouts/slideLayout51.xml"/><Relationship Id="rId4" Type="http://schemas.openxmlformats.org/officeDocument/2006/relationships/slideLayout" Target="../slideLayouts/slideLayout50.xml"/><Relationship Id="rId3" Type="http://schemas.openxmlformats.org/officeDocument/2006/relationships/slideLayout" Target="../slideLayouts/slideLayout49.xml"/><Relationship Id="rId2" Type="http://schemas.openxmlformats.org/officeDocument/2006/relationships/slideLayout" Target="../slideLayouts/slideLayout48.xml"/><Relationship Id="rId12" Type="http://schemas.openxmlformats.org/officeDocument/2006/relationships/theme" Target="../theme/theme4.xml"/><Relationship Id="rId11" Type="http://schemas.openxmlformats.org/officeDocument/2006/relationships/image" Target="../media/image1.png"/><Relationship Id="rId10" Type="http://schemas.openxmlformats.org/officeDocument/2006/relationships/slideLayout" Target="../slideLayouts/slideLayout56.xml"/><Relationship Id="rId1" Type="http://schemas.openxmlformats.org/officeDocument/2006/relationships/slideLayout" Target="../slideLayouts/slideLayout4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6"/>
          <p:cNvPicPr>
            <a:picLocks noChangeAspect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0" y="4732338"/>
            <a:ext cx="9144000" cy="41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>
          <a:xfrm flipH="1">
            <a:off x="0" y="124113"/>
            <a:ext cx="241176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pic>
        <p:nvPicPr>
          <p:cNvPr id="1030" name="图片 8"/>
          <p:cNvPicPr>
            <a:picLocks noChangeAspect="1"/>
          </p:cNvPicPr>
          <p:nvPr userDrawn="1"/>
        </p:nvPicPr>
        <p:blipFill>
          <a:blip r:embed="rId14"/>
          <a:srcRect/>
          <a:stretch>
            <a:fillRect/>
          </a:stretch>
        </p:blipFill>
        <p:spPr bwMode="auto">
          <a:xfrm>
            <a:off x="8027988" y="123825"/>
            <a:ext cx="915987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 userDrawn="1"/>
        </p:nvSpPr>
        <p:spPr>
          <a:xfrm>
            <a:off x="179704" y="93980"/>
            <a:ext cx="1511975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12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可能性</a:t>
            </a:r>
            <a:r>
              <a:rPr lang="zh-CN" altLang="en-US" sz="12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12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12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endParaRPr lang="zh-CN" altLang="en-US" sz="1100" b="1" dirty="0">
              <a:solidFill>
                <a:srgbClr val="0050AA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032" name="组合 5"/>
          <p:cNvGrpSpPr/>
          <p:nvPr userDrawn="1"/>
        </p:nvGrpSpPr>
        <p:grpSpPr bwMode="auto">
          <a:xfrm>
            <a:off x="8039100" y="4772025"/>
            <a:ext cx="1104900" cy="371475"/>
            <a:chOff x="7643422" y="4681236"/>
            <a:chExt cx="1105042" cy="370719"/>
          </a:xfrm>
        </p:grpSpPr>
        <p:pic>
          <p:nvPicPr>
            <p:cNvPr id="1033" name="图片 10">
              <a:hlinkClick r:id="rId15" action="ppaction://hlinksldjump"/>
            </p:cNvPr>
            <p:cNvPicPr>
              <a:picLocks noChangeAspect="1"/>
            </p:cNvPicPr>
            <p:nvPr/>
          </p:nvPicPr>
          <p:blipFill>
            <a:blip r:embed="rId16"/>
            <a:srcRect/>
            <a:stretch>
              <a:fillRect/>
            </a:stretch>
          </p:blipFill>
          <p:spPr bwMode="auto">
            <a:xfrm>
              <a:off x="7643422" y="4713389"/>
              <a:ext cx="1105042" cy="3385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" name="文本框 26">
              <a:hlinkClick r:id="rId15" action="ppaction://hlinksldjump"/>
            </p:cNvPr>
            <p:cNvSpPr txBox="1"/>
            <p:nvPr/>
          </p:nvSpPr>
          <p:spPr>
            <a:xfrm>
              <a:off x="7762500" y="4681236"/>
              <a:ext cx="647783" cy="36913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1" lang="zh-CN" altLang="en-US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图片 9"/>
          <p:cNvPicPr>
            <a:picLocks noChangeAspect="1"/>
          </p:cNvPicPr>
          <p:nvPr userDrawn="1"/>
        </p:nvPicPr>
        <p:blipFill>
          <a:blip r:embed="rId27"/>
          <a:srcRect/>
          <a:stretch>
            <a:fillRect/>
          </a:stretch>
        </p:blipFill>
        <p:spPr bwMode="auto">
          <a:xfrm>
            <a:off x="8027988" y="123825"/>
            <a:ext cx="915987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5" name="图片 5"/>
          <p:cNvPicPr>
            <a:picLocks noChangeAspect="1"/>
          </p:cNvPicPr>
          <p:nvPr userDrawn="1"/>
        </p:nvPicPr>
        <p:blipFill>
          <a:blip r:embed="rId28"/>
          <a:srcRect/>
          <a:stretch>
            <a:fillRect/>
          </a:stretch>
        </p:blipFill>
        <p:spPr bwMode="auto">
          <a:xfrm>
            <a:off x="0" y="4732338"/>
            <a:ext cx="9144000" cy="41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  <p:sldLayoutId id="2147483681" r:id="rId21"/>
    <p:sldLayoutId id="2147483682" r:id="rId22"/>
    <p:sldLayoutId id="2147483683" r:id="rId23"/>
    <p:sldLayoutId id="2147483684" r:id="rId24"/>
    <p:sldLayoutId id="2147483685" r:id="rId25"/>
  </p:sldLayoutIdLst>
  <p:txStyles>
    <p:titleStyle>
      <a:lvl1pPr algn="ctr" defTabSz="683895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3895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defTabSz="683895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defTabSz="683895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defTabSz="683895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defTabSz="683895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defTabSz="683895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defTabSz="683895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defTabSz="683895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257175" indent="-257175" algn="l" defTabSz="68389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5625" indent="-212725" algn="l" defTabSz="68389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389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389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389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6.png"/><Relationship Id="rId6" Type="http://schemas.openxmlformats.org/officeDocument/2006/relationships/slide" Target="slide11.xml"/><Relationship Id="rId5" Type="http://schemas.openxmlformats.org/officeDocument/2006/relationships/slide" Target="slide1.xml"/><Relationship Id="rId4" Type="http://schemas.openxmlformats.org/officeDocument/2006/relationships/slide" Target="slide13.xml"/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image" Target="../media/image5.em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8.v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2.png"/><Relationship Id="rId3" Type="http://schemas.openxmlformats.org/officeDocument/2006/relationships/image" Target="../media/image9.wmf"/><Relationship Id="rId2" Type="http://schemas.openxmlformats.org/officeDocument/2006/relationships/oleObject" Target="../embeddings/oleObject8.bin"/><Relationship Id="rId1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emf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1.v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wmf"/><Relationship Id="rId3" Type="http://schemas.openxmlformats.org/officeDocument/2006/relationships/oleObject" Target="../embeddings/oleObject1.bin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2.v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2.jpeg"/><Relationship Id="rId3" Type="http://schemas.openxmlformats.org/officeDocument/2006/relationships/image" Target="../media/image11.png"/><Relationship Id="rId2" Type="http://schemas.openxmlformats.org/officeDocument/2006/relationships/image" Target="../media/image9.wmf"/><Relationship Id="rId1" Type="http://schemas.openxmlformats.org/officeDocument/2006/relationships/oleObject" Target="../embeddings/oleObject2.bin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3.v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9.wmf"/><Relationship Id="rId1" Type="http://schemas.openxmlformats.org/officeDocument/2006/relationships/oleObject" Target="../embeddings/oleObject3.bin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4.v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9.wmf"/><Relationship Id="rId1" Type="http://schemas.openxmlformats.org/officeDocument/2006/relationships/oleObject" Target="../embeddings/oleObject4.bin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image" Target="../media/image21.png"/><Relationship Id="rId8" Type="http://schemas.openxmlformats.org/officeDocument/2006/relationships/image" Target="../media/image20.png"/><Relationship Id="rId7" Type="http://schemas.openxmlformats.org/officeDocument/2006/relationships/image" Target="../media/image19.png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2.jpeg"/><Relationship Id="rId3" Type="http://schemas.openxmlformats.org/officeDocument/2006/relationships/image" Target="../media/image16.png"/><Relationship Id="rId2" Type="http://schemas.openxmlformats.org/officeDocument/2006/relationships/image" Target="../media/image9.wmf"/><Relationship Id="rId11" Type="http://schemas.openxmlformats.org/officeDocument/2006/relationships/vmlDrawing" Target="../drawings/vmlDrawing5.vml"/><Relationship Id="rId10" Type="http://schemas.openxmlformats.org/officeDocument/2006/relationships/slideLayout" Target="../slideLayouts/slideLayout1.xml"/><Relationship Id="rId1" Type="http://schemas.openxmlformats.org/officeDocument/2006/relationships/oleObject" Target="../embeddings/oleObject5.bin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6.v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Relationship Id="rId3" Type="http://schemas.openxmlformats.org/officeDocument/2006/relationships/image" Target="../media/image19.png"/><Relationship Id="rId2" Type="http://schemas.openxmlformats.org/officeDocument/2006/relationships/image" Target="../media/image9.wmf"/><Relationship Id="rId1" Type="http://schemas.openxmlformats.org/officeDocument/2006/relationships/oleObject" Target="../embeddings/oleObject6.bin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7.v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Relationship Id="rId3" Type="http://schemas.openxmlformats.org/officeDocument/2006/relationships/image" Target="../media/image19.png"/><Relationship Id="rId2" Type="http://schemas.openxmlformats.org/officeDocument/2006/relationships/image" Target="../media/image9.wmf"/><Relationship Id="rId1" Type="http://schemas.openxmlformats.org/officeDocument/2006/relationships/oleObject" Target="../embeddings/oleObject7.bin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937" name="组合 1"/>
          <p:cNvGrpSpPr/>
          <p:nvPr/>
        </p:nvGrpSpPr>
        <p:grpSpPr bwMode="auto">
          <a:xfrm>
            <a:off x="-252" y="53049"/>
            <a:ext cx="3492752" cy="430469"/>
            <a:chOff x="0" y="-6611"/>
            <a:chExt cx="3491880" cy="430779"/>
          </a:xfrm>
        </p:grpSpPr>
        <p:sp>
          <p:nvSpPr>
            <p:cNvPr id="4" name="矩形 3"/>
            <p:cNvSpPr/>
            <p:nvPr/>
          </p:nvSpPr>
          <p:spPr>
            <a:xfrm>
              <a:off x="252" y="0"/>
              <a:ext cx="3491628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/>
            </a:p>
          </p:txBody>
        </p:sp>
        <p:grpSp>
          <p:nvGrpSpPr>
            <p:cNvPr id="39971" name="组合 5"/>
            <p:cNvGrpSpPr/>
            <p:nvPr/>
          </p:nvGrpSpPr>
          <p:grpSpPr bwMode="auto">
            <a:xfrm>
              <a:off x="0" y="-6611"/>
              <a:ext cx="3275856" cy="277198"/>
              <a:chOff x="0" y="-6611"/>
              <a:chExt cx="3275856" cy="277198"/>
            </a:xfrm>
          </p:grpSpPr>
          <p:sp>
            <p:nvSpPr>
              <p:cNvPr id="39972" name="文本框 22"/>
              <p:cNvSpPr txBox="1">
                <a:spLocks noChangeArrowheads="1"/>
              </p:cNvSpPr>
              <p:nvPr/>
            </p:nvSpPr>
            <p:spPr bwMode="auto">
              <a:xfrm>
                <a:off x="179367" y="-6611"/>
                <a:ext cx="2338518" cy="277198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西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师大版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数学  六年级  上册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256216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3800" y="3719513"/>
            <a:ext cx="1800225" cy="431800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10" name="单圆角矩形 9"/>
          <p:cNvSpPr/>
          <p:nvPr/>
        </p:nvSpPr>
        <p:spPr>
          <a:xfrm>
            <a:off x="2195513" y="3719513"/>
            <a:ext cx="1800225" cy="431800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11" name="单圆角矩形 10"/>
          <p:cNvSpPr/>
          <p:nvPr/>
        </p:nvSpPr>
        <p:spPr>
          <a:xfrm>
            <a:off x="5940425" y="3025775"/>
            <a:ext cx="1800225" cy="431800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12" name="单圆角矩形 11"/>
          <p:cNvSpPr/>
          <p:nvPr/>
        </p:nvSpPr>
        <p:spPr>
          <a:xfrm>
            <a:off x="3563938" y="3025775"/>
            <a:ext cx="1800225" cy="431800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13" name="单圆角矩形 12"/>
          <p:cNvSpPr/>
          <p:nvPr/>
        </p:nvSpPr>
        <p:spPr>
          <a:xfrm>
            <a:off x="1187450" y="3025775"/>
            <a:ext cx="1800225" cy="431800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942743" y="1435155"/>
            <a:ext cx="4841710" cy="1084912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>
            <a:spAutoFit/>
          </a:bodyPr>
          <a:lstStyle/>
          <a:p>
            <a:r>
              <a:rPr lang="zh-CN" altLang="zh-CN" sz="6600" b="1" dirty="0">
                <a:solidFill>
                  <a:srgbClr val="000000"/>
                </a:solidFill>
                <a:latin typeface="+mn-ea"/>
                <a:ea typeface="+mn-ea"/>
              </a:rPr>
              <a:t>可能性</a:t>
            </a:r>
            <a:r>
              <a:rPr lang="zh-CN" altLang="en-US" sz="6600" b="1" dirty="0">
                <a:solidFill>
                  <a:srgbClr val="000000"/>
                </a:solidFill>
                <a:latin typeface="+mn-ea"/>
                <a:ea typeface="+mn-ea"/>
              </a:rPr>
              <a:t>（</a:t>
            </a:r>
            <a:r>
              <a:rPr lang="en-US" altLang="zh-CN" sz="6600" b="1" dirty="0">
                <a:solidFill>
                  <a:srgbClr val="000000"/>
                </a:solidFill>
                <a:latin typeface="+mn-ea"/>
                <a:ea typeface="+mn-ea"/>
              </a:rPr>
              <a:t>1</a:t>
            </a:r>
            <a:r>
              <a:rPr lang="zh-CN" altLang="en-US" sz="6600" b="1" dirty="0">
                <a:solidFill>
                  <a:srgbClr val="000000"/>
                </a:solidFill>
                <a:latin typeface="+mn-ea"/>
                <a:ea typeface="+mn-ea"/>
              </a:rPr>
              <a:t>）</a:t>
            </a:r>
            <a:endParaRPr lang="zh-CN" altLang="en-US" sz="6000" b="1" dirty="0">
              <a:solidFill>
                <a:srgbClr val="0050AA"/>
              </a:solidFill>
              <a:latin typeface="+mn-ea"/>
              <a:ea typeface="+mn-ea"/>
            </a:endParaRPr>
          </a:p>
        </p:txBody>
      </p:sp>
      <p:pic>
        <p:nvPicPr>
          <p:cNvPr id="39946" name="图片 5"/>
          <p:cNvPicPr>
            <a:picLocks noChangeAspect="1"/>
          </p:cNvPicPr>
          <p:nvPr/>
        </p:nvPicPr>
        <p:blipFill>
          <a:blip r:embed="rId1"/>
          <a:srcRect l="35500" r="32249" b="80045"/>
          <a:stretch>
            <a:fillRect/>
          </a:stretch>
        </p:blipFill>
        <p:spPr bwMode="auto">
          <a:xfrm flipH="1">
            <a:off x="1612900" y="4457700"/>
            <a:ext cx="322263" cy="28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209945" y="2952109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课前导入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+mj-ea"/>
                <a:ea typeface="+mj-ea"/>
              </a:rPr>
              <a:t>探究新知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+mj-ea"/>
                <a:ea typeface="+mj-ea"/>
              </a:rPr>
              <a:t>课堂小结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+mj-ea"/>
                <a:ea typeface="+mj-ea"/>
              </a:rPr>
              <a:t>课后作业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39959" name="矩形 19"/>
          <p:cNvSpPr>
            <a:spLocks noChangeArrowheads="1"/>
          </p:cNvSpPr>
          <p:nvPr/>
        </p:nvSpPr>
        <p:spPr bwMode="auto">
          <a:xfrm>
            <a:off x="912813" y="519113"/>
            <a:ext cx="1831271" cy="74635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r>
              <a:rPr lang="zh-CN" altLang="zh-CN" sz="4400" b="1" dirty="0">
                <a:solidFill>
                  <a:schemeClr val="tx2"/>
                </a:solidFill>
              </a:rPr>
              <a:t>可能性</a:t>
            </a:r>
            <a:endParaRPr lang="zh-CN" altLang="en-US" sz="4000" b="1" dirty="0">
              <a:solidFill>
                <a:schemeClr val="tx2"/>
              </a:solidFill>
              <a:latin typeface="宋体" panose="02010600030101010101" pitchFamily="2" charset="-122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+mj-ea"/>
                <a:ea typeface="+mj-ea"/>
              </a:rPr>
              <a:t>课堂练习</a:t>
            </a:r>
            <a:endParaRPr lang="zh-CN" altLang="en-US" sz="2800" b="1" dirty="0">
              <a:latin typeface="+mj-ea"/>
              <a:ea typeface="+mj-ea"/>
            </a:endParaRPr>
          </a:p>
        </p:txBody>
      </p:sp>
      <p:pic>
        <p:nvPicPr>
          <p:cNvPr id="39963" name="图片 5"/>
          <p:cNvPicPr>
            <a:picLocks noChangeAspect="1"/>
          </p:cNvPicPr>
          <p:nvPr/>
        </p:nvPicPr>
        <p:blipFill>
          <a:blip r:embed="rId1"/>
          <a:srcRect l="35500" r="32249" b="80045"/>
          <a:stretch>
            <a:fillRect/>
          </a:stretch>
        </p:blipFill>
        <p:spPr bwMode="auto">
          <a:xfrm>
            <a:off x="6780213" y="4413250"/>
            <a:ext cx="322262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9964" name="组合 22"/>
          <p:cNvGrpSpPr/>
          <p:nvPr/>
        </p:nvGrpSpPr>
        <p:grpSpPr bwMode="auto">
          <a:xfrm>
            <a:off x="231775" y="500063"/>
            <a:ext cx="654050" cy="703262"/>
            <a:chOff x="1306635" y="1385539"/>
            <a:chExt cx="654821" cy="702878"/>
          </a:xfrm>
        </p:grpSpPr>
        <p:pic>
          <p:nvPicPr>
            <p:cNvPr id="39965" name="图片 23"/>
            <p:cNvPicPr>
              <a:picLocks noChangeAspect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1306635" y="1440417"/>
              <a:ext cx="654821" cy="648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9966" name="文本框 10"/>
            <p:cNvSpPr txBox="1">
              <a:spLocks noChangeArrowheads="1"/>
            </p:cNvSpPr>
            <p:nvPr/>
          </p:nvSpPr>
          <p:spPr bwMode="auto">
            <a:xfrm>
              <a:off x="1435375" y="1385539"/>
              <a:ext cx="408468" cy="62513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宋体" panose="02010600030101010101" pitchFamily="2" charset="-122"/>
                </a:rPr>
                <a:t>8</a:t>
              </a:r>
              <a:endParaRPr kumimoji="1" lang="zh-CN" altLang="en-US" sz="3500" b="1" dirty="0">
                <a:solidFill>
                  <a:srgbClr val="0050AA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921089" y="491610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分析数据。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428829" y="915472"/>
            <a:ext cx="187743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31+9=40(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次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2474948" y="1627441"/>
          <a:ext cx="3784798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92399"/>
                <a:gridCol w="1892399"/>
              </a:tblGrid>
              <a:tr h="276616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红色区域</a:t>
                      </a:r>
                      <a:r>
                        <a:rPr lang="en-US" altLang="zh-CN" sz="20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(</a:t>
                      </a:r>
                      <a:r>
                        <a:rPr lang="zh-CN" altLang="en-US" sz="20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次</a:t>
                      </a:r>
                      <a:r>
                        <a:rPr lang="en-US" altLang="zh-CN" sz="20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)</a:t>
                      </a:r>
                      <a:endParaRPr lang="zh-CN" altLang="en-US" sz="20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黄色区域</a:t>
                      </a:r>
                      <a:r>
                        <a:rPr lang="en-US" altLang="zh-CN" sz="20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(</a:t>
                      </a:r>
                      <a:r>
                        <a:rPr lang="zh-CN" altLang="en-US" sz="20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次</a:t>
                      </a:r>
                      <a:r>
                        <a:rPr lang="en-US" altLang="zh-CN" sz="20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)</a:t>
                      </a:r>
                      <a:endParaRPr lang="zh-CN" altLang="en-US" sz="20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31</a:t>
                      </a:r>
                      <a:endParaRPr lang="zh-CN" altLang="en-US" sz="20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9</a:t>
                      </a:r>
                      <a:endParaRPr lang="zh-CN" altLang="en-US" sz="20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8" name="右箭头 17"/>
          <p:cNvSpPr/>
          <p:nvPr/>
        </p:nvSpPr>
        <p:spPr>
          <a:xfrm>
            <a:off x="2843513" y="3634206"/>
            <a:ext cx="864096" cy="439896"/>
          </a:xfrm>
          <a:prstGeom prst="rightArrow">
            <a:avLst/>
          </a:prstGeom>
          <a:solidFill>
            <a:schemeClr val="tx2">
              <a:lumMod val="40000"/>
              <a:lumOff val="60000"/>
            </a:schemeClr>
          </a:solidFill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8" name="椭圆 7"/>
          <p:cNvSpPr/>
          <p:nvPr/>
        </p:nvSpPr>
        <p:spPr>
          <a:xfrm>
            <a:off x="4211960" y="923599"/>
            <a:ext cx="403225" cy="445409"/>
          </a:xfrm>
          <a:prstGeom prst="ellipse">
            <a:avLst/>
          </a:prstGeom>
          <a:noFill/>
          <a:ln w="19050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19" name="椭圆 18"/>
          <p:cNvSpPr/>
          <p:nvPr/>
        </p:nvSpPr>
        <p:spPr>
          <a:xfrm>
            <a:off x="3254438" y="1986893"/>
            <a:ext cx="403225" cy="445409"/>
          </a:xfrm>
          <a:prstGeom prst="ellipse">
            <a:avLst/>
          </a:prstGeom>
          <a:noFill/>
          <a:ln w="19050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20" name="椭圆 19"/>
          <p:cNvSpPr/>
          <p:nvPr/>
        </p:nvSpPr>
        <p:spPr>
          <a:xfrm>
            <a:off x="5094882" y="2001620"/>
            <a:ext cx="403225" cy="445409"/>
          </a:xfrm>
          <a:prstGeom prst="ellipse">
            <a:avLst/>
          </a:prstGeom>
          <a:noFill/>
          <a:ln w="19050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14" name="AutoShape 27"/>
          <p:cNvSpPr>
            <a:spLocks noChangeArrowheads="1"/>
          </p:cNvSpPr>
          <p:nvPr/>
        </p:nvSpPr>
        <p:spPr bwMode="auto">
          <a:xfrm>
            <a:off x="1593451" y="3634206"/>
            <a:ext cx="1224355" cy="451134"/>
          </a:xfrm>
          <a:prstGeom prst="wedgeRoundRectCallout">
            <a:avLst>
              <a:gd name="adj1" fmla="val 49472"/>
              <a:gd name="adj2" fmla="val 15912"/>
              <a:gd name="adj3" fmla="val 16667"/>
            </a:avLst>
          </a:prstGeom>
          <a:solidFill>
            <a:srgbClr val="92D050"/>
          </a:solidFill>
          <a:ln>
            <a:noFill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31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＞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AutoShape 27"/>
          <p:cNvSpPr>
            <a:spLocks noChangeArrowheads="1"/>
          </p:cNvSpPr>
          <p:nvPr/>
        </p:nvSpPr>
        <p:spPr bwMode="auto">
          <a:xfrm>
            <a:off x="3928893" y="3228231"/>
            <a:ext cx="4092885" cy="1263083"/>
          </a:xfrm>
          <a:prstGeom prst="wedgeRoundRectCallout">
            <a:avLst>
              <a:gd name="adj1" fmla="val 49472"/>
              <a:gd name="adj2" fmla="val 15912"/>
              <a:gd name="adj3" fmla="val 16667"/>
            </a:avLst>
          </a:prstGeom>
          <a:solidFill>
            <a:srgbClr val="92D050"/>
          </a:solidFill>
          <a:ln>
            <a:noFill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一个圆盘中哪种颜色的面积较大，指针停在这种颜色区域的可能性就大。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4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4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18" grpId="0" animBg="1"/>
      <p:bldP spid="8" grpId="0" animBg="1"/>
      <p:bldP spid="19" grpId="0" animBg="1"/>
      <p:bldP spid="20" grpId="0" animBg="1"/>
      <p:bldP spid="14" grpId="0" animBg="1"/>
      <p:bldP spid="1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55" name="Picture 2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7515" y="1779662"/>
            <a:ext cx="3691682" cy="15265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92165" name="对象 32"/>
          <p:cNvGraphicFramePr>
            <a:graphicFrameLocks noChangeAspect="1"/>
          </p:cNvGraphicFramePr>
          <p:nvPr/>
        </p:nvGraphicFramePr>
        <p:xfrm>
          <a:off x="4514850" y="2490074"/>
          <a:ext cx="114300" cy="161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58" name="" r:id="rId2" imgW="914400" imgH="215900" progId="Equation.3">
                  <p:embed/>
                </p:oleObj>
              </mc:Choice>
              <mc:Fallback>
                <p:oleObj name="" r:id="rId2" imgW="914400" imgH="215900" progId="Equation.3">
                  <p:embed/>
                  <p:pic>
                    <p:nvPicPr>
                      <p:cNvPr id="0" name="图片 44044"/>
                      <p:cNvPicPr>
                        <a:picLocks noChangeAspect="1"/>
                      </p:cNvPicPr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4514850" y="2490074"/>
                        <a:ext cx="114300" cy="1619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1043608" y="947024"/>
            <a:ext cx="669674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两个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袋子里分别装有一些球，球的颜色有红色、黄色。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546139" y="3141281"/>
            <a:ext cx="161651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个红球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黄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球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664551" y="3171238"/>
            <a:ext cx="1455646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个红球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黄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球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148056" y="3971226"/>
            <a:ext cx="7032990" cy="83099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第二个袋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里红球多，黄球少，所以摸到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红球的可能性大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，摸到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黄球的可能性小。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4644008" y="3202528"/>
            <a:ext cx="1152128" cy="834733"/>
          </a:xfrm>
          <a:prstGeom prst="ellipse">
            <a:avLst/>
          </a:prstGeom>
          <a:noFill/>
          <a:ln w="15875" cmpd="sng">
            <a:solidFill>
              <a:srgbClr val="0000FF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pic>
        <p:nvPicPr>
          <p:cNvPr id="10" name="图片 1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2088" y="492125"/>
            <a:ext cx="366712" cy="45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文本框 14"/>
          <p:cNvSpPr txBox="1">
            <a:spLocks noChangeArrowheads="1"/>
          </p:cNvSpPr>
          <p:nvPr/>
        </p:nvSpPr>
        <p:spPr bwMode="auto">
          <a:xfrm>
            <a:off x="611188" y="411163"/>
            <a:ext cx="1847850" cy="5619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3200" b="1">
                <a:solidFill>
                  <a:srgbClr val="875000"/>
                </a:solidFill>
                <a:latin typeface="幼圆" panose="02010509060101010101" charset="-122"/>
                <a:ea typeface="幼圆" panose="02010509060101010101" charset="-122"/>
              </a:rPr>
              <a:t>课堂练习</a:t>
            </a:r>
            <a:endParaRPr lang="zh-CN" altLang="en-US" sz="3200" b="1">
              <a:solidFill>
                <a:srgbClr val="875000"/>
              </a:solidFill>
              <a:latin typeface="幼圆" panose="02010509060101010101" charset="-122"/>
              <a:ea typeface="幼圆" panose="02010509060101010101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331640" y="4037261"/>
            <a:ext cx="703299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第一个袋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里红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球和黄球一样多，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所以摸到红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球和黄球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可能性一样大。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7" grpId="0"/>
      <p:bldP spid="18" grpId="0"/>
      <p:bldP spid="11" grpId="0" animBg="1"/>
      <p:bldP spid="1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4" name="WordArt 7"/>
          <p:cNvSpPr>
            <a:spLocks noChangeArrowheads="1" noChangeShapeType="1" noTextEdit="1"/>
          </p:cNvSpPr>
          <p:nvPr/>
        </p:nvSpPr>
        <p:spPr bwMode="auto">
          <a:xfrm>
            <a:off x="7451725" y="4731544"/>
            <a:ext cx="1371600" cy="263129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7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endParaRPr lang="zh-CN" altLang="en-US" b="1" kern="10">
              <a:ln w="9525">
                <a:round/>
              </a:ln>
              <a:gradFill rotWithShape="1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05599" y="3113788"/>
            <a:ext cx="784887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从盒子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摸出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  ）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球的可能性大，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  ）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球的可能性小。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14019" y="839134"/>
            <a:ext cx="864096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盒子里面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装了一些球，从里面任意摸出一个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1989" name="Picture 5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2961" y="1987528"/>
            <a:ext cx="1319138" cy="7420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矩形 15"/>
          <p:cNvSpPr/>
          <p:nvPr/>
        </p:nvSpPr>
        <p:spPr>
          <a:xfrm>
            <a:off x="3522331" y="2102818"/>
            <a:ext cx="1359768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个白球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个红球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550150" y="3113788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红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634468" y="3075407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白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19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19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19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16" grpId="0"/>
      <p:bldP spid="19" grpId="0"/>
      <p:bldP spid="2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6193" name="图片 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84530" y="1769710"/>
            <a:ext cx="7632065" cy="2314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800" b="1" dirty="0">
                <a:latin typeface="+mn-ea"/>
                <a:ea typeface="+mn-ea"/>
              </a:rPr>
              <a:t>这节课你们都学会了哪些知识？</a:t>
            </a:r>
            <a:endParaRPr lang="zh-CN" altLang="en-US" sz="2800" b="1" dirty="0">
              <a:latin typeface="+mn-ea"/>
              <a:ea typeface="+mn-ea"/>
            </a:endParaRPr>
          </a:p>
        </p:txBody>
      </p:sp>
      <p:pic>
        <p:nvPicPr>
          <p:cNvPr id="136197" name="图片 7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2725" y="492125"/>
            <a:ext cx="366713" cy="45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6198" name="文本框 14"/>
          <p:cNvSpPr txBox="1">
            <a:spLocks noChangeArrowheads="1"/>
          </p:cNvSpPr>
          <p:nvPr/>
        </p:nvSpPr>
        <p:spPr bwMode="auto">
          <a:xfrm>
            <a:off x="611188" y="411163"/>
            <a:ext cx="1847850" cy="5619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3200" b="1">
                <a:solidFill>
                  <a:srgbClr val="875000"/>
                </a:solidFill>
                <a:latin typeface="幼圆" panose="02010509060101010101" charset="-122"/>
                <a:ea typeface="幼圆" panose="02010509060101010101" charset="-122"/>
              </a:rPr>
              <a:t>课堂小结</a:t>
            </a:r>
            <a:endParaRPr lang="zh-CN" altLang="en-US" sz="3200" b="1">
              <a:solidFill>
                <a:srgbClr val="875000"/>
              </a:solidFill>
              <a:latin typeface="幼圆" panose="02010509060101010101" charset="-122"/>
              <a:ea typeface="幼圆" panose="02010509060101010101" charset="-122"/>
            </a:endParaRPr>
          </a:p>
        </p:txBody>
      </p:sp>
      <p:sp>
        <p:nvSpPr>
          <p:cNvPr id="137232" name="矩形 21"/>
          <p:cNvSpPr>
            <a:spLocks noChangeArrowheads="1"/>
          </p:cNvSpPr>
          <p:nvPr/>
        </p:nvSpPr>
        <p:spPr bwMode="auto">
          <a:xfrm>
            <a:off x="1187624" y="2211710"/>
            <a:ext cx="6513013" cy="1363065"/>
          </a:xfrm>
          <a:prstGeom prst="rect">
            <a:avLst/>
          </a:prstGeom>
          <a:solidFill>
            <a:srgbClr val="F2DCDB"/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事件发生的可能性有大有小。当某种物品的数量较多或条件对某些事件有利时，发生的可能性就大些，反之，发生的可能性就小一些。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137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723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2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4534" y="1779662"/>
            <a:ext cx="3691682" cy="15265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1" name="云形标注 20"/>
          <p:cNvSpPr/>
          <p:nvPr/>
        </p:nvSpPr>
        <p:spPr>
          <a:xfrm>
            <a:off x="1306913" y="3861424"/>
            <a:ext cx="2383132" cy="798558"/>
          </a:xfrm>
          <a:prstGeom prst="cloudCallout">
            <a:avLst>
              <a:gd name="adj1" fmla="val -49519"/>
              <a:gd name="adj2" fmla="val -37336"/>
            </a:avLst>
          </a:prstGeom>
          <a:gradFill>
            <a:gsLst>
              <a:gs pos="0">
                <a:srgbClr val="5E9EFF"/>
              </a:gs>
              <a:gs pos="8000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 sz="2800" b="1" dirty="0">
              <a:solidFill>
                <a:schemeClr val="tx1"/>
              </a:solidFill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  <a:sym typeface="+mn-ea"/>
            </a:endParaRPr>
          </a:p>
        </p:txBody>
      </p:sp>
      <p:sp>
        <p:nvSpPr>
          <p:cNvPr id="19" name="文本框 14"/>
          <p:cNvSpPr txBox="1">
            <a:spLocks noChangeArrowheads="1"/>
          </p:cNvSpPr>
          <p:nvPr/>
        </p:nvSpPr>
        <p:spPr bwMode="auto">
          <a:xfrm>
            <a:off x="611188" y="439738"/>
            <a:ext cx="1847850" cy="5619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charset="-122"/>
                <a:ea typeface="幼圆" panose="02010509060101010101" charset="-122"/>
              </a:rPr>
              <a:t>课前导入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charset="-122"/>
              <a:ea typeface="幼圆" panose="02010509060101010101" charset="-122"/>
            </a:endParaRPr>
          </a:p>
        </p:txBody>
      </p:sp>
      <p:pic>
        <p:nvPicPr>
          <p:cNvPr id="20" name="图片 10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2088" y="492125"/>
            <a:ext cx="366712" cy="45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92165" name="对象 32"/>
          <p:cNvGraphicFramePr>
            <a:graphicFrameLocks noChangeAspect="1"/>
          </p:cNvGraphicFramePr>
          <p:nvPr/>
        </p:nvGraphicFramePr>
        <p:xfrm>
          <a:off x="4658866" y="2583506"/>
          <a:ext cx="114300" cy="161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90" name="" r:id="rId3" imgW="914400" imgH="215900" progId="Equation.3">
                  <p:embed/>
                </p:oleObj>
              </mc:Choice>
              <mc:Fallback>
                <p:oleObj name="" r:id="rId3" imgW="914400" imgH="215900" progId="Equation.3">
                  <p:embed/>
                  <p:pic>
                    <p:nvPicPr>
                      <p:cNvPr id="0" name="图片 35877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658866" y="2583506"/>
                        <a:ext cx="114300" cy="1619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1187624" y="1040456"/>
            <a:ext cx="669674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两个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袋子里分别装有一些球，球的颜色有红色、黄色。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059832" y="3003798"/>
            <a:ext cx="161651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个红球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黄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球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181628" y="3033755"/>
            <a:ext cx="1455646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个红球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黄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球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411488" y="3888604"/>
            <a:ext cx="238313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他们可能摸出什么， 颜色的球？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2" name="Picture 4" descr="C:\Documents and Settings\Administrator\桌面\6年级\p055-02-01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53361" y="3265092"/>
            <a:ext cx="970503" cy="13843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4" grpId="0"/>
      <p:bldP spid="17" grpId="0"/>
      <p:bldP spid="18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2165" name="对象 32"/>
          <p:cNvGraphicFramePr>
            <a:graphicFrameLocks noChangeAspect="1"/>
          </p:cNvGraphicFramePr>
          <p:nvPr/>
        </p:nvGraphicFramePr>
        <p:xfrm>
          <a:off x="4514850" y="2490788"/>
          <a:ext cx="114300" cy="161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80" name="" r:id="rId1" imgW="914400" imgH="215900" progId="Equation.3">
                  <p:embed/>
                </p:oleObj>
              </mc:Choice>
              <mc:Fallback>
                <p:oleObj name="" r:id="rId1" imgW="914400" imgH="215900" progId="Equation.3">
                  <p:embed/>
                  <p:pic>
                    <p:nvPicPr>
                      <p:cNvPr id="0" name="图片 39967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514850" y="2490788"/>
                        <a:ext cx="114300" cy="1619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矩形 1"/>
          <p:cNvSpPr/>
          <p:nvPr/>
        </p:nvSpPr>
        <p:spPr>
          <a:xfrm>
            <a:off x="1259632" y="988378"/>
            <a:ext cx="712879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袋中有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个相同的球，分别标上数字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1,2,3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。小刚从袋中任意摸出一个。摸出后记下号数，将球放回后再摸。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" name="图片 2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2248" y="466090"/>
            <a:ext cx="366712" cy="45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文本框 14"/>
          <p:cNvSpPr txBox="1">
            <a:spLocks noChangeArrowheads="1"/>
          </p:cNvSpPr>
          <p:nvPr/>
        </p:nvSpPr>
        <p:spPr bwMode="auto">
          <a:xfrm>
            <a:off x="621348" y="426403"/>
            <a:ext cx="1847850" cy="5619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charset="-122"/>
                <a:ea typeface="幼圆" panose="02010509060101010101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charset="-122"/>
              <a:ea typeface="幼圆" panose="02010509060101010101" charset="-122"/>
            </a:endParaRPr>
          </a:p>
        </p:txBody>
      </p:sp>
      <p:grpSp>
        <p:nvGrpSpPr>
          <p:cNvPr id="11" name="组合 30"/>
          <p:cNvGrpSpPr/>
          <p:nvPr/>
        </p:nvGrpSpPr>
        <p:grpSpPr bwMode="auto">
          <a:xfrm>
            <a:off x="403926" y="1119339"/>
            <a:ext cx="890669" cy="906324"/>
            <a:chOff x="670145" y="1457273"/>
            <a:chExt cx="1555361" cy="1549012"/>
          </a:xfrm>
        </p:grpSpPr>
        <p:pic>
          <p:nvPicPr>
            <p:cNvPr id="13" name="图片 31" descr="28Z58PICt4r.jpg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670145" y="1457273"/>
              <a:ext cx="1555361" cy="13934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4" name="矩形 32"/>
            <p:cNvSpPr>
              <a:spLocks noChangeArrowheads="1"/>
            </p:cNvSpPr>
            <p:nvPr/>
          </p:nvSpPr>
          <p:spPr bwMode="auto">
            <a:xfrm>
              <a:off x="921964" y="2322451"/>
              <a:ext cx="1218255" cy="68383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zh-CN" altLang="en-US" sz="20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例 </a:t>
              </a:r>
              <a:r>
                <a:rPr lang="en-US" altLang="zh-CN" sz="20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1</a:t>
              </a:r>
              <a:endPara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39944" name="Picture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8341" y="2499742"/>
            <a:ext cx="6423620" cy="2184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2165" name="对象 32"/>
          <p:cNvGraphicFramePr>
            <a:graphicFrameLocks noChangeAspect="1"/>
          </p:cNvGraphicFramePr>
          <p:nvPr/>
        </p:nvGraphicFramePr>
        <p:xfrm>
          <a:off x="4514850" y="2490788"/>
          <a:ext cx="114300" cy="161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912" name="" r:id="rId1" imgW="914400" imgH="215900" progId="Equation.3">
                  <p:embed/>
                </p:oleObj>
              </mc:Choice>
              <mc:Fallback>
                <p:oleObj name="" r:id="rId1" imgW="914400" imgH="215900" progId="Equation.3">
                  <p:embed/>
                  <p:pic>
                    <p:nvPicPr>
                      <p:cNvPr id="0" name="图片 36899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514850" y="2490788"/>
                        <a:ext cx="114300" cy="1619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880063" y="4135502"/>
            <a:ext cx="750814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通过多次的摸球活动，认识事件发生的可能性。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30681" y="807608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理解题意。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右箭头 8"/>
          <p:cNvSpPr/>
          <p:nvPr/>
        </p:nvSpPr>
        <p:spPr>
          <a:xfrm>
            <a:off x="3563669" y="3292195"/>
            <a:ext cx="864096" cy="439896"/>
          </a:xfrm>
          <a:prstGeom prst="rightArrow">
            <a:avLst/>
          </a:prstGeom>
          <a:solidFill>
            <a:schemeClr val="tx2">
              <a:lumMod val="40000"/>
              <a:lumOff val="60000"/>
            </a:schemeClr>
          </a:solidFill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pic>
        <p:nvPicPr>
          <p:cNvPr id="36875" name="Picture 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0637" y="1330828"/>
            <a:ext cx="4911958" cy="1670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AutoShape 27"/>
          <p:cNvSpPr>
            <a:spLocks noChangeArrowheads="1"/>
          </p:cNvSpPr>
          <p:nvPr/>
        </p:nvSpPr>
        <p:spPr bwMode="auto">
          <a:xfrm>
            <a:off x="755357" y="3001158"/>
            <a:ext cx="2559112" cy="902269"/>
          </a:xfrm>
          <a:prstGeom prst="wedgeRoundRectCallout">
            <a:avLst>
              <a:gd name="adj1" fmla="val 49472"/>
              <a:gd name="adj2" fmla="val 15912"/>
              <a:gd name="adj3" fmla="val 16667"/>
            </a:avLst>
          </a:prstGeom>
          <a:solidFill>
            <a:srgbClr val="92D050"/>
          </a:solidFill>
          <a:ln>
            <a:noFill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每次摸球时袋中都是这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个球。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AutoShape 27"/>
          <p:cNvSpPr>
            <a:spLocks noChangeArrowheads="1"/>
          </p:cNvSpPr>
          <p:nvPr/>
        </p:nvSpPr>
        <p:spPr bwMode="auto">
          <a:xfrm>
            <a:off x="4715797" y="3061009"/>
            <a:ext cx="3523837" cy="902269"/>
          </a:xfrm>
          <a:prstGeom prst="wedgeRoundRectCallout">
            <a:avLst>
              <a:gd name="adj1" fmla="val 49472"/>
              <a:gd name="adj2" fmla="val 15912"/>
              <a:gd name="adj3" fmla="val 16667"/>
            </a:avLst>
          </a:prstGeom>
          <a:solidFill>
            <a:srgbClr val="92D050"/>
          </a:solidFill>
          <a:ln>
            <a:noFill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每次摸球的结果对下次摸球的结果没有影响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4" name="Picture 1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338038"/>
            <a:ext cx="2397843" cy="11255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矩形 14"/>
          <p:cNvSpPr/>
          <p:nvPr/>
        </p:nvSpPr>
        <p:spPr>
          <a:xfrm>
            <a:off x="1475656" y="1431922"/>
            <a:ext cx="208801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可能摸出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号球、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号球或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号球。有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种可能的结果。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68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68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68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8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  <p:bldP spid="9" grpId="0" animBg="1"/>
      <p:bldP spid="11" grpId="0" animBg="1"/>
      <p:bldP spid="12" grpId="0" animBg="1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2165" name="对象 32"/>
          <p:cNvGraphicFramePr>
            <a:graphicFrameLocks noChangeAspect="1"/>
          </p:cNvGraphicFramePr>
          <p:nvPr/>
        </p:nvGraphicFramePr>
        <p:xfrm>
          <a:off x="4514850" y="2490788"/>
          <a:ext cx="114300" cy="161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939" name="" r:id="rId1" imgW="914400" imgH="215900" progId="Equation.3">
                  <p:embed/>
                </p:oleObj>
              </mc:Choice>
              <mc:Fallback>
                <p:oleObj name="" r:id="rId1" imgW="914400" imgH="215900" progId="Equation.3">
                  <p:embed/>
                  <p:pic>
                    <p:nvPicPr>
                      <p:cNvPr id="0" name="图片 37926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514850" y="2490788"/>
                        <a:ext cx="114300" cy="1619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矩形 8"/>
          <p:cNvSpPr/>
          <p:nvPr/>
        </p:nvSpPr>
        <p:spPr>
          <a:xfrm>
            <a:off x="1019766" y="534404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分析结果。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7" name="Picture 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9766" y="1637448"/>
            <a:ext cx="7037269" cy="239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56" y="1707654"/>
            <a:ext cx="3011476" cy="141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矩形 18"/>
          <p:cNvSpPr/>
          <p:nvPr/>
        </p:nvSpPr>
        <p:spPr>
          <a:xfrm>
            <a:off x="92649" y="1814264"/>
            <a:ext cx="27207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可能摸出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号球、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号球或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号球。有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种可能的结果。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7902" name="Picture 1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2525" y="1277199"/>
            <a:ext cx="3952875" cy="148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5755764" y="1419984"/>
            <a:ext cx="338823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摸了很多次，我发现从袋中摸出每个号球的次数大致相同。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79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79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79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9" grpId="0"/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2165" name="对象 32"/>
          <p:cNvGraphicFramePr>
            <a:graphicFrameLocks noChangeAspect="1"/>
          </p:cNvGraphicFramePr>
          <p:nvPr/>
        </p:nvGraphicFramePr>
        <p:xfrm>
          <a:off x="4514850" y="2490788"/>
          <a:ext cx="114300" cy="161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70" name="" r:id="rId1" imgW="914400" imgH="215900" progId="Equation.3">
                  <p:embed/>
                </p:oleObj>
              </mc:Choice>
              <mc:Fallback>
                <p:oleObj name="" r:id="rId1" imgW="914400" imgH="215900" progId="Equation.3">
                  <p:embed/>
                  <p:pic>
                    <p:nvPicPr>
                      <p:cNvPr id="0" name="图片 34857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514850" y="2490788"/>
                        <a:ext cx="114300" cy="1619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矩形 1"/>
          <p:cNvSpPr/>
          <p:nvPr/>
        </p:nvSpPr>
        <p:spPr>
          <a:xfrm>
            <a:off x="1475656" y="1016433"/>
            <a:ext cx="610936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转盘游戏。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要求每次转动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圈以上。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4826" name="Picture 10" descr="C:\Documents and Settings\Administrator\桌面\6年级\p098-02-0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0984" y="578473"/>
            <a:ext cx="1096963" cy="1046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0" name="组合 30"/>
          <p:cNvGrpSpPr/>
          <p:nvPr/>
        </p:nvGrpSpPr>
        <p:grpSpPr bwMode="auto">
          <a:xfrm>
            <a:off x="323528" y="693895"/>
            <a:ext cx="890669" cy="906324"/>
            <a:chOff x="670145" y="1457273"/>
            <a:chExt cx="1555361" cy="1549012"/>
          </a:xfrm>
        </p:grpSpPr>
        <p:pic>
          <p:nvPicPr>
            <p:cNvPr id="11" name="图片 31" descr="28Z58PICt4r.jpg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670145" y="1457273"/>
              <a:ext cx="1555361" cy="13934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" name="矩形 32"/>
            <p:cNvSpPr>
              <a:spLocks noChangeArrowheads="1"/>
            </p:cNvSpPr>
            <p:nvPr/>
          </p:nvSpPr>
          <p:spPr bwMode="auto">
            <a:xfrm>
              <a:off x="921964" y="2322451"/>
              <a:ext cx="1226653" cy="68383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zh-CN" altLang="en-US" sz="20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例 </a:t>
              </a:r>
              <a:r>
                <a:rPr lang="en-US" altLang="zh-CN" sz="20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2</a:t>
              </a:r>
              <a:endPara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34829" name="Picture 1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6686" y="2819362"/>
            <a:ext cx="1047750" cy="1304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30" name="Picture 1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5273" y="2994769"/>
            <a:ext cx="1533525" cy="1409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云形标注 16"/>
          <p:cNvSpPr/>
          <p:nvPr/>
        </p:nvSpPr>
        <p:spPr>
          <a:xfrm>
            <a:off x="467544" y="2167005"/>
            <a:ext cx="2019470" cy="798558"/>
          </a:xfrm>
          <a:prstGeom prst="cloudCallout">
            <a:avLst>
              <a:gd name="adj1" fmla="val 35120"/>
              <a:gd name="adj2" fmla="val 52473"/>
            </a:avLst>
          </a:prstGeom>
          <a:gradFill>
            <a:gsLst>
              <a:gs pos="0">
                <a:srgbClr val="5E9EFF"/>
              </a:gs>
              <a:gs pos="8000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 sz="2800" b="1" dirty="0">
              <a:solidFill>
                <a:schemeClr val="tx1"/>
              </a:solidFill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  <a:sym typeface="+mn-ea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68960" y="2194185"/>
            <a:ext cx="191805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任意转动有红、黄两色的转盘。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云形标注 18"/>
          <p:cNvSpPr/>
          <p:nvPr/>
        </p:nvSpPr>
        <p:spPr>
          <a:xfrm>
            <a:off x="6234281" y="1803699"/>
            <a:ext cx="2383132" cy="963512"/>
          </a:xfrm>
          <a:prstGeom prst="cloudCallout">
            <a:avLst>
              <a:gd name="adj1" fmla="val -47638"/>
              <a:gd name="adj2" fmla="val 52915"/>
            </a:avLst>
          </a:prstGeom>
          <a:gradFill>
            <a:gsLst>
              <a:gs pos="0">
                <a:srgbClr val="5E9EFF"/>
              </a:gs>
              <a:gs pos="8000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 sz="2800" b="1" dirty="0">
              <a:solidFill>
                <a:schemeClr val="tx1"/>
              </a:solidFill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  <a:sym typeface="+mn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6482872" y="1803699"/>
            <a:ext cx="201622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指针落在红色区域、黄色区域的可能性哪个大？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4832" name="Picture 1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287027" y="2476362"/>
            <a:ext cx="135464" cy="5816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33" name="Picture 17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908159" y="2444855"/>
            <a:ext cx="170639" cy="610710"/>
          </a:xfrm>
          <a:prstGeom prst="rect">
            <a:avLst/>
          </a:prstGeom>
          <a:noFill/>
          <a:ln>
            <a:noFill/>
          </a:ln>
          <a:scene3d>
            <a:camera prst="orthographicFront">
              <a:rot lat="0" lon="1800000" rev="21000000"/>
            </a:camera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35" name="Picture 19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6010" y="1803699"/>
            <a:ext cx="2087910" cy="20879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348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29" dur="2000"/>
                                        <p:tgtEl>
                                          <p:spTgt spid="348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48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348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7" grpId="0" animBg="1"/>
      <p:bldP spid="1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2165" name="对象 32"/>
          <p:cNvGraphicFramePr>
            <a:graphicFrameLocks noChangeAspect="1"/>
          </p:cNvGraphicFramePr>
          <p:nvPr/>
        </p:nvGraphicFramePr>
        <p:xfrm>
          <a:off x="4514850" y="2490788"/>
          <a:ext cx="114300" cy="161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50" name="" r:id="rId1" imgW="914400" imgH="215900" progId="Equation.3">
                  <p:embed/>
                </p:oleObj>
              </mc:Choice>
              <mc:Fallback>
                <p:oleObj name="" r:id="rId1" imgW="914400" imgH="215900" progId="Equation.3">
                  <p:embed/>
                  <p:pic>
                    <p:nvPicPr>
                      <p:cNvPr id="0" name="图片 29737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514850" y="2490788"/>
                        <a:ext cx="114300" cy="1619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/>
          <p:cNvSpPr/>
          <p:nvPr/>
        </p:nvSpPr>
        <p:spPr>
          <a:xfrm>
            <a:off x="699406" y="471666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理解题意。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516792" y="2391971"/>
            <a:ext cx="1210588" cy="400110"/>
          </a:xfrm>
          <a:prstGeom prst="rect">
            <a:avLst/>
          </a:prstGeom>
          <a:solidFill>
            <a:srgbClr val="FFFF99"/>
          </a:solidFill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红色区域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218909" y="2363491"/>
            <a:ext cx="1210588" cy="40011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prstClr val="black"/>
                </a:solidFill>
              </a:rPr>
              <a:t>黄色区域</a:t>
            </a:r>
            <a:endParaRPr lang="zh-CN" altLang="en-US" sz="2000" b="1" dirty="0"/>
          </a:p>
        </p:txBody>
      </p:sp>
      <p:sp>
        <p:nvSpPr>
          <p:cNvPr id="18" name="右箭头 17"/>
          <p:cNvSpPr/>
          <p:nvPr/>
        </p:nvSpPr>
        <p:spPr>
          <a:xfrm rot="18437788">
            <a:off x="4256691" y="3020627"/>
            <a:ext cx="864096" cy="439896"/>
          </a:xfrm>
          <a:prstGeom prst="rightArrow">
            <a:avLst/>
          </a:prstGeom>
          <a:solidFill>
            <a:schemeClr val="tx2">
              <a:lumMod val="40000"/>
              <a:lumOff val="60000"/>
            </a:schemeClr>
          </a:solidFill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19" name="矩形 18"/>
          <p:cNvSpPr/>
          <p:nvPr/>
        </p:nvSpPr>
        <p:spPr>
          <a:xfrm>
            <a:off x="3666427" y="2334769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＞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右箭头 19"/>
          <p:cNvSpPr/>
          <p:nvPr/>
        </p:nvSpPr>
        <p:spPr>
          <a:xfrm rot="13390326">
            <a:off x="2957416" y="3108942"/>
            <a:ext cx="864096" cy="439896"/>
          </a:xfrm>
          <a:prstGeom prst="rightArrow">
            <a:avLst/>
          </a:prstGeom>
          <a:solidFill>
            <a:schemeClr val="tx2">
              <a:lumMod val="40000"/>
              <a:lumOff val="60000"/>
            </a:schemeClr>
          </a:solidFill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5" name="矩形 4"/>
          <p:cNvSpPr/>
          <p:nvPr/>
        </p:nvSpPr>
        <p:spPr>
          <a:xfrm>
            <a:off x="1164658" y="3579862"/>
            <a:ext cx="491950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任意转动圆盘指针落在哪个区域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64658" y="4152264"/>
            <a:ext cx="514457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判断：指针落在哪个区域的可能性大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3" name="Picture 1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688739" y="1175305"/>
            <a:ext cx="135464" cy="5816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1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937302" y="1146292"/>
            <a:ext cx="170639" cy="610710"/>
          </a:xfrm>
          <a:prstGeom prst="rect">
            <a:avLst/>
          </a:prstGeom>
          <a:noFill/>
          <a:ln>
            <a:noFill/>
          </a:ln>
          <a:scene3d>
            <a:camera prst="orthographicFront">
              <a:rot lat="0" lon="1800000" rev="21000000"/>
            </a:camera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1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2086" y="781227"/>
            <a:ext cx="1566653" cy="15666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17" grpId="0" animBg="1"/>
      <p:bldP spid="18" grpId="0" animBg="1"/>
      <p:bldP spid="19" grpId="0"/>
      <p:bldP spid="20" grpId="0" animBg="1"/>
      <p:bldP spid="5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2165" name="对象 32"/>
          <p:cNvGraphicFramePr>
            <a:graphicFrameLocks noChangeAspect="1"/>
          </p:cNvGraphicFramePr>
          <p:nvPr/>
        </p:nvGraphicFramePr>
        <p:xfrm>
          <a:off x="4514850" y="2490788"/>
          <a:ext cx="114300" cy="161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55" name="" r:id="rId1" imgW="914400" imgH="215900" progId="Equation.3">
                  <p:embed/>
                </p:oleObj>
              </mc:Choice>
              <mc:Fallback>
                <p:oleObj name="" r:id="rId1" imgW="914400" imgH="215900" progId="Equation.3">
                  <p:embed/>
                  <p:pic>
                    <p:nvPicPr>
                      <p:cNvPr id="0" name="图片 38942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514850" y="2490788"/>
                        <a:ext cx="114300" cy="1619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/>
          <p:cNvSpPr/>
          <p:nvPr/>
        </p:nvSpPr>
        <p:spPr>
          <a:xfrm>
            <a:off x="1728034" y="3795886"/>
            <a:ext cx="435475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指针落在红色区域的可能性比落在黄色区域的可能性大。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221368" y="517754"/>
            <a:ext cx="116055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猜想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右箭头 9"/>
          <p:cNvSpPr/>
          <p:nvPr/>
        </p:nvSpPr>
        <p:spPr>
          <a:xfrm rot="5400000">
            <a:off x="3519397" y="3059372"/>
            <a:ext cx="864096" cy="439896"/>
          </a:xfrm>
          <a:prstGeom prst="rightArrow">
            <a:avLst/>
          </a:prstGeom>
          <a:solidFill>
            <a:schemeClr val="tx2">
              <a:lumMod val="40000"/>
              <a:lumOff val="60000"/>
            </a:schemeClr>
          </a:solidFill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13" name="矩形 12"/>
          <p:cNvSpPr/>
          <p:nvPr/>
        </p:nvSpPr>
        <p:spPr>
          <a:xfrm>
            <a:off x="2516792" y="2391971"/>
            <a:ext cx="1210588" cy="400110"/>
          </a:xfrm>
          <a:prstGeom prst="rect">
            <a:avLst/>
          </a:prstGeom>
          <a:solidFill>
            <a:srgbClr val="FFFF99"/>
          </a:solidFill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红色区域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218909" y="2363491"/>
            <a:ext cx="1210588" cy="40011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黄色区域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666427" y="2334769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＞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7" name="Picture 1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688739" y="1175305"/>
            <a:ext cx="135464" cy="5816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937302" y="1146292"/>
            <a:ext cx="170639" cy="610710"/>
          </a:xfrm>
          <a:prstGeom prst="rect">
            <a:avLst/>
          </a:prstGeom>
          <a:noFill/>
          <a:ln>
            <a:noFill/>
          </a:ln>
          <a:scene3d>
            <a:camera prst="orthographicFront">
              <a:rot lat="0" lon="1800000" rev="21000000"/>
            </a:camera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1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2086" y="781227"/>
            <a:ext cx="1566653" cy="15666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2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10" grpId="0" animBg="1"/>
      <p:bldP spid="13" grpId="0" animBg="1"/>
      <p:bldP spid="14" grpId="0" animBg="1"/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824268" y="1105916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验证猜想。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1835696" y="1923678"/>
          <a:ext cx="5332970" cy="103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66485"/>
                <a:gridCol w="2666485"/>
              </a:tblGrid>
              <a:tr h="276616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红色区域</a:t>
                      </a:r>
                      <a:r>
                        <a:rPr lang="en-US" altLang="zh-CN" sz="28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(</a:t>
                      </a:r>
                      <a:r>
                        <a:rPr lang="zh-CN" altLang="en-US" sz="28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次</a:t>
                      </a:r>
                      <a:r>
                        <a:rPr lang="en-US" altLang="zh-CN" sz="28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)</a:t>
                      </a:r>
                      <a:endParaRPr lang="zh-CN" altLang="en-US" sz="28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黄色区域</a:t>
                      </a:r>
                      <a:r>
                        <a:rPr lang="en-US" altLang="zh-CN" sz="28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(</a:t>
                      </a:r>
                      <a:r>
                        <a:rPr lang="zh-CN" altLang="en-US" sz="28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次</a:t>
                      </a:r>
                      <a:r>
                        <a:rPr lang="en-US" altLang="zh-CN" sz="28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)</a:t>
                      </a:r>
                      <a:endParaRPr lang="zh-CN" altLang="en-US" sz="28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31</a:t>
                      </a:r>
                      <a:endParaRPr lang="zh-CN" altLang="en-US" sz="28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9</a:t>
                      </a:r>
                      <a:endParaRPr lang="zh-CN" altLang="en-US" sz="28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12700" cmpd="sng">
          <a:solidFill>
            <a:schemeClr val="accent1">
              <a:shade val="50000"/>
            </a:schemeClr>
          </a:solidFill>
          <a:prstDash val="solid"/>
        </a:ln>
      </a:spPr>
      <a:bodyPr rtlCol="0" anchor="ctr"/>
      <a:lstStyle>
        <a:defPPr algn="ctr">
          <a:defRPr lang="zh-CN" altLang="en-US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773</Words>
  <Application>WPS 演示</Application>
  <PresentationFormat>全屏显示(16:9)</PresentationFormat>
  <Paragraphs>139</Paragraphs>
  <Slides>13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4</vt:i4>
      </vt:variant>
      <vt:variant>
        <vt:lpstr>嵌入 OLE 服务器</vt:lpstr>
      </vt:variant>
      <vt:variant>
        <vt:i4>8</vt:i4>
      </vt:variant>
      <vt:variant>
        <vt:lpstr>幻灯片标题</vt:lpstr>
      </vt:variant>
      <vt:variant>
        <vt:i4>13</vt:i4>
      </vt:variant>
    </vt:vector>
  </HeadingPairs>
  <TitlesOfParts>
    <vt:vector size="37" baseType="lpstr">
      <vt:lpstr>Arial</vt:lpstr>
      <vt:lpstr>宋体</vt:lpstr>
      <vt:lpstr>Wingdings</vt:lpstr>
      <vt:lpstr>黑体</vt:lpstr>
      <vt:lpstr>Calibri</vt:lpstr>
      <vt:lpstr>楷体_GB2312</vt:lpstr>
      <vt:lpstr>幼圆</vt:lpstr>
      <vt:lpstr>楷体</vt:lpstr>
      <vt:lpstr>等线</vt:lpstr>
      <vt:lpstr>微软雅黑</vt:lpstr>
      <vt:lpstr>Arial Unicode MS</vt:lpstr>
      <vt:lpstr>Calibri Light</vt:lpstr>
      <vt:lpstr>Office 主题</vt:lpstr>
      <vt:lpstr>2_自定义设计方案</vt:lpstr>
      <vt:lpstr>1_自定义设计方案</vt:lpstr>
      <vt:lpstr>自定义设计方案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xjj</dc:creator>
  <cp:lastModifiedBy>Administrator</cp:lastModifiedBy>
  <cp:revision>181</cp:revision>
  <dcterms:created xsi:type="dcterms:W3CDTF">2018-09-11T05:46:00Z</dcterms:created>
  <dcterms:modified xsi:type="dcterms:W3CDTF">2023-08-29T01:07:57Z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7C43F31B15D34F5E907707430B42E192_12</vt:lpwstr>
  </property>
</Properties>
</file>