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3" r:id="rId4"/>
    <p:sldId id="510" r:id="rId5"/>
    <p:sldId id="472" r:id="rId6"/>
    <p:sldId id="511" r:id="rId8"/>
    <p:sldId id="513" r:id="rId9"/>
    <p:sldId id="514" r:id="rId10"/>
    <p:sldId id="522" r:id="rId11"/>
    <p:sldId id="518" r:id="rId12"/>
    <p:sldId id="502" r:id="rId13"/>
    <p:sldId id="515" r:id="rId14"/>
    <p:sldId id="517" r:id="rId15"/>
    <p:sldId id="507" r:id="rId16"/>
    <p:sldId id="524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观察物体（二） 观察立体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5.jpe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3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观察立体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观察物体（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6566392" y="2880688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550168" y="2883862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2533944" y="2883863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566392" y="1275606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550168" y="1278780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33944" y="1278781"/>
            <a:ext cx="1854016" cy="1136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23528" y="267494"/>
            <a:ext cx="84969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照样子搭一搭，找出从前面、上面、左面看到的图形。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9266" y="1430011"/>
            <a:ext cx="1548655" cy="1064251"/>
            <a:chOff x="938109" y="1707654"/>
            <a:chExt cx="1819623" cy="1208267"/>
          </a:xfrm>
        </p:grpSpPr>
        <p:sp>
          <p:nvSpPr>
            <p:cNvPr id="19" name="立方体 18"/>
            <p:cNvSpPr/>
            <p:nvPr/>
          </p:nvSpPr>
          <p:spPr>
            <a:xfrm>
              <a:off x="938109" y="2225483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477145" y="2224196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1477145" y="1707654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2038004" y="2225483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49968" y="1574027"/>
            <a:ext cx="1290083" cy="440372"/>
            <a:chOff x="3455917" y="2224196"/>
            <a:chExt cx="1545838" cy="522820"/>
          </a:xfrm>
        </p:grpSpPr>
        <p:sp>
          <p:nvSpPr>
            <p:cNvPr id="32" name="矩形 31"/>
            <p:cNvSpPr/>
            <p:nvPr/>
          </p:nvSpPr>
          <p:spPr>
            <a:xfrm>
              <a:off x="3455917" y="2224196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978737" y="2224196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90246" y="2224196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66192" y="1397474"/>
            <a:ext cx="1395053" cy="896633"/>
            <a:chOff x="5193171" y="1707654"/>
            <a:chExt cx="1545838" cy="1040649"/>
          </a:xfrm>
        </p:grpSpPr>
        <p:sp>
          <p:nvSpPr>
            <p:cNvPr id="36" name="矩形 35"/>
            <p:cNvSpPr/>
            <p:nvPr/>
          </p:nvSpPr>
          <p:spPr>
            <a:xfrm>
              <a:off x="5193171" y="22254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715991" y="22254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227500" y="22254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704680" y="1707654"/>
              <a:ext cx="522820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86472" y="1398761"/>
            <a:ext cx="432048" cy="895346"/>
            <a:chOff x="7380312" y="1702663"/>
            <a:chExt cx="511509" cy="1044353"/>
          </a:xfrm>
        </p:grpSpPr>
        <p:sp>
          <p:nvSpPr>
            <p:cNvPr id="40" name="矩形 39"/>
            <p:cNvSpPr/>
            <p:nvPr/>
          </p:nvSpPr>
          <p:spPr>
            <a:xfrm>
              <a:off x="7380312" y="2224196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380312" y="170266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66192" y="3024704"/>
            <a:ext cx="1384845" cy="882856"/>
            <a:chOff x="4774777" y="3434923"/>
            <a:chExt cx="1534527" cy="1041528"/>
          </a:xfrm>
        </p:grpSpPr>
        <p:sp>
          <p:nvSpPr>
            <p:cNvPr id="42" name="矩形 41"/>
            <p:cNvSpPr/>
            <p:nvPr/>
          </p:nvSpPr>
          <p:spPr>
            <a:xfrm>
              <a:off x="4774777" y="3964942"/>
              <a:ext cx="511509" cy="51150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286286" y="395275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797795" y="395275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274975" y="3434923"/>
              <a:ext cx="522820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6782417" y="3019278"/>
            <a:ext cx="1395052" cy="888281"/>
            <a:chOff x="5339916" y="1860054"/>
            <a:chExt cx="1557149" cy="1034993"/>
          </a:xfrm>
        </p:grpSpPr>
        <p:sp>
          <p:nvSpPr>
            <p:cNvPr id="46" name="矩形 45"/>
            <p:cNvSpPr/>
            <p:nvPr/>
          </p:nvSpPr>
          <p:spPr>
            <a:xfrm rot="5400000">
              <a:off x="5345571" y="23778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5400000">
              <a:off x="5868391" y="23778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5400000">
              <a:off x="6379900" y="237788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5400000">
              <a:off x="5857080" y="1860054"/>
              <a:ext cx="522820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560" y="3022523"/>
            <a:ext cx="1562344" cy="1143792"/>
            <a:chOff x="428684" y="3414369"/>
            <a:chExt cx="1839739" cy="1380876"/>
          </a:xfrm>
        </p:grpSpPr>
        <p:sp>
          <p:nvSpPr>
            <p:cNvPr id="23" name="立方体 22"/>
            <p:cNvSpPr/>
            <p:nvPr/>
          </p:nvSpPr>
          <p:spPr>
            <a:xfrm>
              <a:off x="428684" y="3932198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987836" y="3414369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立方体 26"/>
            <p:cNvSpPr/>
            <p:nvPr/>
          </p:nvSpPr>
          <p:spPr>
            <a:xfrm>
              <a:off x="1548695" y="3932198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817396" y="4104807"/>
              <a:ext cx="719728" cy="690438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57134" y="3034678"/>
            <a:ext cx="916970" cy="869094"/>
            <a:chOff x="3200162" y="3434923"/>
            <a:chExt cx="1023018" cy="1034329"/>
          </a:xfrm>
        </p:grpSpPr>
        <p:sp>
          <p:nvSpPr>
            <p:cNvPr id="50" name="矩形 49"/>
            <p:cNvSpPr/>
            <p:nvPr/>
          </p:nvSpPr>
          <p:spPr>
            <a:xfrm>
              <a:off x="3200162" y="394643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711671" y="3953176"/>
              <a:ext cx="511509" cy="51607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200162" y="343492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893984" y="2427734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483768" y="2408570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4499992" y="2408570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6516216" y="2398053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2555776" y="3992746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499992" y="3960808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516216" y="3992746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            ）</a:t>
            </a:r>
            <a:endParaRPr lang="zh-CN" altLang="en-US" sz="2800" b="1" dirty="0"/>
          </a:p>
        </p:txBody>
      </p:sp>
      <p:sp>
        <p:nvSpPr>
          <p:cNvPr id="66" name="圆角矩形 65"/>
          <p:cNvSpPr/>
          <p:nvPr/>
        </p:nvSpPr>
        <p:spPr>
          <a:xfrm>
            <a:off x="4932040" y="2427782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948264" y="2427782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987824" y="3969818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4932040" y="3960808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6948264" y="3960808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54" grpId="0"/>
      <p:bldP spid="66" grpId="0"/>
      <p:bldP spid="67" grpId="0"/>
      <p:bldP spid="68" grpId="0"/>
      <p:bldP spid="69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立方体 14"/>
          <p:cNvSpPr/>
          <p:nvPr/>
        </p:nvSpPr>
        <p:spPr>
          <a:xfrm>
            <a:off x="774424" y="2293408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765435" y="1837300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32153" y="339502"/>
            <a:ext cx="835848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下面的立体图形从前面、上面、左面看到的分别是什么图形？画一画。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立方体 15"/>
          <p:cNvSpPr/>
          <p:nvPr/>
        </p:nvSpPr>
        <p:spPr>
          <a:xfrm>
            <a:off x="1233190" y="2292274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1233190" y="1837300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1710529" y="2293408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611560" y="2445443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1079315" y="2445443"/>
            <a:ext cx="612550" cy="608143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103" y="1707655"/>
            <a:ext cx="1872208" cy="134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656599" y="306562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前面看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72823" y="306742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从上面看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89047" y="306742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从左面看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327" y="1707654"/>
            <a:ext cx="1878526" cy="135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308" y="1707654"/>
            <a:ext cx="1867634" cy="134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901360" y="2046467"/>
            <a:ext cx="635814" cy="678399"/>
            <a:chOff x="7147626" y="2678701"/>
            <a:chExt cx="635814" cy="678399"/>
          </a:xfrm>
        </p:grpSpPr>
        <p:pic>
          <p:nvPicPr>
            <p:cNvPr id="42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7626" y="2678701"/>
              <a:ext cx="317907" cy="345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7626" y="3023876"/>
              <a:ext cx="317907" cy="333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5533" y="3023876"/>
              <a:ext cx="317907" cy="333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2856951" y="2056356"/>
            <a:ext cx="931308" cy="659410"/>
            <a:chOff x="2453893" y="3867894"/>
            <a:chExt cx="931308" cy="659410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893" y="4189731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563" y="4189730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893" y="3867894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7294" y="4191533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3921" y="3867894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8" name="组合 57"/>
          <p:cNvGrpSpPr/>
          <p:nvPr/>
        </p:nvGrpSpPr>
        <p:grpSpPr>
          <a:xfrm>
            <a:off x="4860032" y="2053324"/>
            <a:ext cx="945017" cy="671542"/>
            <a:chOff x="2453893" y="4186838"/>
            <a:chExt cx="945017" cy="671542"/>
          </a:xfrm>
        </p:grpSpPr>
        <p:pic>
          <p:nvPicPr>
            <p:cNvPr id="59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893" y="4189731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563" y="4189730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6221" y="4522609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2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1003" y="4186838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3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562" y="4522609"/>
              <a:ext cx="317907" cy="335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16" grpId="0" animBg="1"/>
      <p:bldP spid="17" grpId="0" animBg="1"/>
      <p:bldP spid="19" grpId="0" animBg="1"/>
      <p:bldP spid="22" grpId="0" animBg="1"/>
      <p:bldP spid="23" grpId="0" animBg="1"/>
      <p:bldP spid="8" grpId="0"/>
      <p:bldP spid="28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75656" y="1995686"/>
            <a:ext cx="6014748" cy="2039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同一立体从不同的方向观察，看到的图形可能相同，也可能不同；不同立体从同一方向观察，看到的图形可能相同，也可能不同。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601237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8" y="1423977"/>
            <a:ext cx="4616728" cy="3163997"/>
          </a:xfrm>
          <a:prstGeom prst="rect">
            <a:avLst/>
          </a:prstGeom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827584" y="843558"/>
            <a:ext cx="67687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从不同方向观察魔方，你发现了什么？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75666" y="1707654"/>
            <a:ext cx="3134787" cy="2736304"/>
            <a:chOff x="5675666" y="1707654"/>
            <a:chExt cx="3134787" cy="2736304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444208" y="2859782"/>
              <a:ext cx="2366245" cy="158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云形标注 4"/>
            <p:cNvSpPr/>
            <p:nvPr/>
          </p:nvSpPr>
          <p:spPr>
            <a:xfrm>
              <a:off x="5675666" y="1707654"/>
              <a:ext cx="2856774" cy="1326035"/>
            </a:xfrm>
            <a:prstGeom prst="cloudCallout">
              <a:avLst>
                <a:gd name="adj1" fmla="val 14223"/>
                <a:gd name="adj2" fmla="val 90411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093543" y="1847985"/>
              <a:ext cx="23042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不同角度看到的魔方都是正方形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立方体 29"/>
          <p:cNvSpPr/>
          <p:nvPr/>
        </p:nvSpPr>
        <p:spPr>
          <a:xfrm>
            <a:off x="2555776" y="2931790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7664" y="498034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    搭在一起，从前面、上面、侧面观察自己搭的立体，说一说看到的是什么图形。试着画出来。</a:t>
            </a:r>
            <a:endParaRPr lang="zh-CN" altLang="en-US" sz="1600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" name="立方体 1"/>
          <p:cNvSpPr/>
          <p:nvPr/>
        </p:nvSpPr>
        <p:spPr>
          <a:xfrm>
            <a:off x="3707905" y="555527"/>
            <a:ext cx="504055" cy="472400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644008" y="3166888"/>
            <a:ext cx="3692021" cy="1329083"/>
            <a:chOff x="4644008" y="3166888"/>
            <a:chExt cx="3692021" cy="1329083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166888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7" name="组合 4"/>
            <p:cNvGrpSpPr/>
            <p:nvPr/>
          </p:nvGrpSpPr>
          <p:grpSpPr bwMode="auto">
            <a:xfrm>
              <a:off x="4644008" y="3457582"/>
              <a:ext cx="2304256" cy="1038389"/>
              <a:chOff x="2918290" y="1104380"/>
              <a:chExt cx="2527458" cy="667083"/>
            </a:xfrm>
            <a:noFill/>
          </p:grpSpPr>
          <p:sp>
            <p:nvSpPr>
              <p:cNvPr id="18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73973"/>
                  <a:gd name="adj2" fmla="val -7308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4"/>
              <p:cNvSpPr>
                <a:spLocks noChangeArrowheads="1"/>
              </p:cNvSpPr>
              <p:nvPr/>
            </p:nvSpPr>
            <p:spPr bwMode="auto">
              <a:xfrm>
                <a:off x="3098033" y="1182935"/>
                <a:ext cx="2347715" cy="533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我搭的跟你的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不一样！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55576" y="3291830"/>
            <a:ext cx="2952329" cy="1252674"/>
            <a:chOff x="755576" y="3291830"/>
            <a:chExt cx="2952329" cy="1252674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5576" y="329183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6" name="组合 4"/>
            <p:cNvGrpSpPr/>
            <p:nvPr/>
          </p:nvGrpSpPr>
          <p:grpSpPr bwMode="auto">
            <a:xfrm>
              <a:off x="2034221" y="3618079"/>
              <a:ext cx="1673684" cy="825879"/>
              <a:chOff x="2366021" y="1091504"/>
              <a:chExt cx="2965708" cy="667083"/>
            </a:xfrm>
            <a:noFill/>
          </p:grpSpPr>
          <p:sp>
            <p:nvSpPr>
              <p:cNvPr id="27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2965708" cy="667083"/>
              </a:xfrm>
              <a:prstGeom prst="cloudCallout">
                <a:avLst>
                  <a:gd name="adj1" fmla="val -80527"/>
                  <a:gd name="adj2" fmla="val -17865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4"/>
              <p:cNvSpPr>
                <a:spLocks noChangeArrowheads="1"/>
              </p:cNvSpPr>
              <p:nvPr/>
            </p:nvSpPr>
            <p:spPr bwMode="auto">
              <a:xfrm>
                <a:off x="2690806" y="1211201"/>
                <a:ext cx="2513326" cy="37289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看我搭的！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9" name="立方体 28"/>
          <p:cNvSpPr/>
          <p:nvPr/>
        </p:nvSpPr>
        <p:spPr>
          <a:xfrm>
            <a:off x="2555776" y="2499742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2555776" y="2067694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4850898" y="2715766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5292080" y="2715766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5292080" y="2283718"/>
            <a:ext cx="621202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19672" y="771550"/>
            <a:ext cx="720080" cy="1584176"/>
            <a:chOff x="2555776" y="1491630"/>
            <a:chExt cx="621202" cy="1440160"/>
          </a:xfrm>
        </p:grpSpPr>
        <p:sp>
          <p:nvSpPr>
            <p:cNvPr id="18" name="立方体 17"/>
            <p:cNvSpPr/>
            <p:nvPr/>
          </p:nvSpPr>
          <p:spPr>
            <a:xfrm>
              <a:off x="2555776" y="2355726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2555776" y="1923678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2555776" y="1491630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9512" y="2859782"/>
            <a:ext cx="4464496" cy="1252674"/>
            <a:chOff x="539552" y="3047268"/>
            <a:chExt cx="4464496" cy="1252674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9552" y="3047268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4"/>
            <p:cNvGrpSpPr/>
            <p:nvPr/>
          </p:nvGrpSpPr>
          <p:grpSpPr bwMode="auto">
            <a:xfrm>
              <a:off x="1691680" y="3075806"/>
              <a:ext cx="3312368" cy="1087737"/>
              <a:chOff x="1987218" y="858853"/>
              <a:chExt cx="3663038" cy="878592"/>
            </a:xfrm>
            <a:noFill/>
          </p:grpSpPr>
          <p:sp>
            <p:nvSpPr>
              <p:cNvPr id="24" name="云形标注 82"/>
              <p:cNvSpPr>
                <a:spLocks noChangeArrowheads="1"/>
              </p:cNvSpPr>
              <p:nvPr/>
            </p:nvSpPr>
            <p:spPr bwMode="auto">
              <a:xfrm>
                <a:off x="1987218" y="858853"/>
                <a:ext cx="3663038" cy="878592"/>
              </a:xfrm>
              <a:prstGeom prst="cloudCallout">
                <a:avLst>
                  <a:gd name="adj1" fmla="val -64917"/>
                  <a:gd name="adj2" fmla="val 8497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4"/>
              <p:cNvSpPr>
                <a:spLocks noChangeArrowheads="1"/>
              </p:cNvSpPr>
              <p:nvPr/>
            </p:nvSpPr>
            <p:spPr bwMode="auto">
              <a:xfrm>
                <a:off x="2066849" y="952127"/>
                <a:ext cx="3503775" cy="67121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我搭的前面侧面都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一样，我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把它画出来。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707904" y="707400"/>
            <a:ext cx="511511" cy="1558115"/>
            <a:chOff x="4965954" y="1283464"/>
            <a:chExt cx="511511" cy="1558115"/>
          </a:xfrm>
        </p:grpSpPr>
        <p:sp>
          <p:nvSpPr>
            <p:cNvPr id="9" name="矩形 8"/>
            <p:cNvSpPr/>
            <p:nvPr/>
          </p:nvSpPr>
          <p:spPr>
            <a:xfrm>
              <a:off x="4965956" y="1283464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65955" y="1795939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965954" y="2318759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28641" y="699542"/>
            <a:ext cx="511511" cy="1558115"/>
            <a:chOff x="4965954" y="1283464"/>
            <a:chExt cx="511511" cy="1558115"/>
          </a:xfrm>
        </p:grpSpPr>
        <p:sp>
          <p:nvSpPr>
            <p:cNvPr id="33" name="矩形 32"/>
            <p:cNvSpPr/>
            <p:nvPr/>
          </p:nvSpPr>
          <p:spPr>
            <a:xfrm>
              <a:off x="4965956" y="1283464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965955" y="1795939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965954" y="2318759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987824" y="2387664"/>
            <a:ext cx="231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02774" y="2387664"/>
            <a:ext cx="231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侧面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2" descr="E:\课件专用人物图\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16" y="3219822"/>
            <a:ext cx="1258412" cy="100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4499992" y="3291830"/>
            <a:ext cx="3496692" cy="951662"/>
            <a:chOff x="2903444" y="3328586"/>
            <a:chExt cx="3434579" cy="119544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2903444" y="3328586"/>
              <a:ext cx="3253530" cy="1195441"/>
            </a:xfrm>
            <a:prstGeom prst="cloudCallout">
              <a:avLst>
                <a:gd name="adj1" fmla="val 57780"/>
                <a:gd name="adj2" fmla="val 3891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115631" y="3419040"/>
              <a:ext cx="3222392" cy="1043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那从上面看是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什么样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的，请画出来？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502974" y="2387664"/>
            <a:ext cx="231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上面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28843" y="1735977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2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3460257" y="1998363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020272" y="1995686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5217831" y="1995686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63320" y="3003798"/>
            <a:ext cx="6561008" cy="1243634"/>
            <a:chOff x="963320" y="3003798"/>
            <a:chExt cx="6561008" cy="1243634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63320" y="3003798"/>
              <a:ext cx="1016392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2090796" y="3103337"/>
              <a:ext cx="5433532" cy="692548"/>
              <a:chOff x="3659151" y="4129014"/>
              <a:chExt cx="5194438" cy="622632"/>
            </a:xfrm>
            <a:solidFill>
              <a:schemeClr val="bg1"/>
            </a:solidFill>
          </p:grpSpPr>
          <p:sp>
            <p:nvSpPr>
              <p:cNvPr id="24" name="AutoShape 27"/>
              <p:cNvSpPr>
                <a:spLocks noChangeArrowheads="1"/>
              </p:cNvSpPr>
              <p:nvPr/>
            </p:nvSpPr>
            <p:spPr bwMode="auto">
              <a:xfrm>
                <a:off x="3659151" y="4129014"/>
                <a:ext cx="4781402" cy="622632"/>
              </a:xfrm>
              <a:prstGeom prst="cloudCallout">
                <a:avLst>
                  <a:gd name="adj1" fmla="val -56587"/>
                  <a:gd name="adj2" fmla="val 2250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032496" y="4210544"/>
                <a:ext cx="4821093" cy="4150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我搭的从三个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方向看都不一样。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50265" y="699542"/>
            <a:ext cx="1230883" cy="1208266"/>
            <a:chOff x="4850898" y="2283718"/>
            <a:chExt cx="1062384" cy="1008112"/>
          </a:xfrm>
        </p:grpSpPr>
        <p:sp>
          <p:nvSpPr>
            <p:cNvPr id="26" name="立方体 25"/>
            <p:cNvSpPr/>
            <p:nvPr/>
          </p:nvSpPr>
          <p:spPr>
            <a:xfrm>
              <a:off x="4850898" y="2715766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立方体 26"/>
            <p:cNvSpPr/>
            <p:nvPr/>
          </p:nvSpPr>
          <p:spPr>
            <a:xfrm>
              <a:off x="5292080" y="2715766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5292080" y="2283718"/>
              <a:ext cx="621202" cy="576064"/>
            </a:xfrm>
            <a:prstGeom prst="cub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956860" y="699542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956860" y="1222362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445351" y="1217370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458314" y="706059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458314" y="1228879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7233690" y="973125"/>
            <a:ext cx="522820" cy="1034329"/>
            <a:chOff x="6439484" y="1612157"/>
            <a:chExt cx="522820" cy="1034329"/>
          </a:xfrm>
        </p:grpSpPr>
        <p:sp>
          <p:nvSpPr>
            <p:cNvPr id="35" name="矩形 34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1425712" y="414412"/>
            <a:ext cx="7322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    搭在一起，从不同方向观察，说一说看到的是什么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图形，试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着画出来。</a:t>
            </a:r>
            <a:endParaRPr lang="zh-CN" altLang="en-US" sz="1600" b="1" dirty="0"/>
          </a:p>
        </p:txBody>
      </p:sp>
      <p:sp>
        <p:nvSpPr>
          <p:cNvPr id="23" name="立方体 22"/>
          <p:cNvSpPr/>
          <p:nvPr/>
        </p:nvSpPr>
        <p:spPr>
          <a:xfrm>
            <a:off x="2651563" y="411510"/>
            <a:ext cx="576000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1602524" y="2434051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2043487" y="2434051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1475656" y="2566675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1907184" y="2568019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24862" y="3363838"/>
            <a:ext cx="7275530" cy="1252674"/>
            <a:chOff x="824862" y="3363838"/>
            <a:chExt cx="7275530" cy="1252674"/>
          </a:xfrm>
        </p:grpSpPr>
        <p:grpSp>
          <p:nvGrpSpPr>
            <p:cNvPr id="13" name="组合 12"/>
            <p:cNvGrpSpPr/>
            <p:nvPr/>
          </p:nvGrpSpPr>
          <p:grpSpPr>
            <a:xfrm>
              <a:off x="2039140" y="3435846"/>
              <a:ext cx="6061252" cy="936262"/>
              <a:chOff x="2901912" y="3686304"/>
              <a:chExt cx="3313113" cy="936262"/>
            </a:xfrm>
            <a:solidFill>
              <a:schemeClr val="bg1"/>
            </a:solidFill>
          </p:grpSpPr>
          <p:sp>
            <p:nvSpPr>
              <p:cNvPr id="14" name="AutoShape 27"/>
              <p:cNvSpPr>
                <a:spLocks noChangeArrowheads="1"/>
              </p:cNvSpPr>
              <p:nvPr/>
            </p:nvSpPr>
            <p:spPr bwMode="auto">
              <a:xfrm>
                <a:off x="2901912" y="3686304"/>
                <a:ext cx="3313113" cy="936262"/>
              </a:xfrm>
              <a:prstGeom prst="cloudCallout">
                <a:avLst>
                  <a:gd name="adj1" fmla="val -58244"/>
                  <a:gd name="adj2" fmla="val 5295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186291" y="3758312"/>
                <a:ext cx="298937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我搭的立体从前面、侧面看，都是拼在一起的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个正方形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4862" y="3363838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 rot="16200000">
            <a:off x="3587442" y="1730697"/>
            <a:ext cx="454769" cy="871021"/>
            <a:chOff x="6439484" y="1612157"/>
            <a:chExt cx="522820" cy="1034329"/>
          </a:xfrm>
        </p:grpSpPr>
        <p:sp>
          <p:nvSpPr>
            <p:cNvPr id="36" name="矩形 35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3345742" y="2704394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732240" y="2701717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4932040" y="2701717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rot="16200000">
            <a:off x="5237161" y="1716465"/>
            <a:ext cx="454769" cy="871021"/>
            <a:chOff x="6439484" y="1612157"/>
            <a:chExt cx="522820" cy="1034329"/>
          </a:xfrm>
        </p:grpSpPr>
        <p:sp>
          <p:nvSpPr>
            <p:cNvPr id="48" name="矩形 47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16200000">
            <a:off x="6970037" y="1716465"/>
            <a:ext cx="454769" cy="871021"/>
            <a:chOff x="6439484" y="1612157"/>
            <a:chExt cx="522820" cy="1034329"/>
          </a:xfrm>
        </p:grpSpPr>
        <p:sp>
          <p:nvSpPr>
            <p:cNvPr id="51" name="矩形 50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6200000">
            <a:off x="6970037" y="1261696"/>
            <a:ext cx="454769" cy="871021"/>
            <a:chOff x="6439484" y="1612157"/>
            <a:chExt cx="522820" cy="1034329"/>
          </a:xfrm>
        </p:grpSpPr>
        <p:sp>
          <p:nvSpPr>
            <p:cNvPr id="54" name="矩形 53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8170" y="3260430"/>
            <a:ext cx="7064444" cy="1243634"/>
            <a:chOff x="1368170" y="3260430"/>
            <a:chExt cx="7064444" cy="1243634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4889" y="3260430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" name="组合 15"/>
            <p:cNvGrpSpPr/>
            <p:nvPr/>
          </p:nvGrpSpPr>
          <p:grpSpPr>
            <a:xfrm rot="21426189">
              <a:off x="1368170" y="3414196"/>
              <a:ext cx="5631296" cy="965745"/>
              <a:chOff x="3021358" y="3921362"/>
              <a:chExt cx="2206785" cy="721681"/>
            </a:xfrm>
            <a:solidFill>
              <a:schemeClr val="bg1"/>
            </a:solidFill>
          </p:grpSpPr>
          <p:sp>
            <p:nvSpPr>
              <p:cNvPr id="17" name="AutoShape 27"/>
              <p:cNvSpPr>
                <a:spLocks noChangeArrowheads="1"/>
              </p:cNvSpPr>
              <p:nvPr/>
            </p:nvSpPr>
            <p:spPr bwMode="auto">
              <a:xfrm flipH="1">
                <a:off x="3021358" y="3921362"/>
                <a:ext cx="2201036" cy="699532"/>
              </a:xfrm>
              <a:prstGeom prst="cloudCallout">
                <a:avLst>
                  <a:gd name="adj1" fmla="val -57638"/>
                  <a:gd name="adj2" fmla="val 8528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73811">
                <a:off x="3247105" y="3966857"/>
                <a:ext cx="1981038" cy="6761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我搭的立体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从上面看，是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个拼在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一起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的正方形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339771" y="414412"/>
            <a:ext cx="83352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    搭在一起，从不同方向观察，说一说看到的是什么图形。试着画出来。</a:t>
            </a:r>
            <a:endParaRPr lang="zh-CN" altLang="en-US" sz="1600" b="1" dirty="0"/>
          </a:p>
        </p:txBody>
      </p:sp>
      <p:sp>
        <p:nvSpPr>
          <p:cNvPr id="28" name="立方体 27"/>
          <p:cNvSpPr/>
          <p:nvPr/>
        </p:nvSpPr>
        <p:spPr>
          <a:xfrm>
            <a:off x="5640586" y="1999413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立方体 28"/>
          <p:cNvSpPr/>
          <p:nvPr/>
        </p:nvSpPr>
        <p:spPr>
          <a:xfrm>
            <a:off x="6085289" y="1999418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0" name="立方体 29"/>
          <p:cNvSpPr/>
          <p:nvPr/>
        </p:nvSpPr>
        <p:spPr>
          <a:xfrm>
            <a:off x="6514874" y="1999414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立方体 30"/>
          <p:cNvSpPr/>
          <p:nvPr/>
        </p:nvSpPr>
        <p:spPr>
          <a:xfrm>
            <a:off x="5640586" y="1563638"/>
            <a:ext cx="577406" cy="579795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5" name="组合 34"/>
          <p:cNvGrpSpPr/>
          <p:nvPr/>
        </p:nvGrpSpPr>
        <p:grpSpPr>
          <a:xfrm>
            <a:off x="2627784" y="1650141"/>
            <a:ext cx="454769" cy="871021"/>
            <a:chOff x="6439484" y="1612157"/>
            <a:chExt cx="522820" cy="1034329"/>
          </a:xfrm>
        </p:grpSpPr>
        <p:sp>
          <p:nvSpPr>
            <p:cNvPr id="36" name="矩形 35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63888" y="2047125"/>
            <a:ext cx="1301770" cy="454770"/>
            <a:chOff x="6293266" y="2073033"/>
            <a:chExt cx="1301770" cy="454770"/>
          </a:xfrm>
        </p:grpSpPr>
        <p:sp>
          <p:nvSpPr>
            <p:cNvPr id="38" name="矩形 37"/>
            <p:cNvSpPr/>
            <p:nvPr/>
          </p:nvSpPr>
          <p:spPr>
            <a:xfrm>
              <a:off x="6293266" y="2073034"/>
              <a:ext cx="430748" cy="45476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9" name="矩形 38"/>
            <p:cNvSpPr/>
            <p:nvPr/>
          </p:nvSpPr>
          <p:spPr>
            <a:xfrm>
              <a:off x="6733539" y="2073034"/>
              <a:ext cx="430748" cy="45476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7164288" y="2073033"/>
              <a:ext cx="430748" cy="45476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827584" y="2809242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742788" y="2806565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372395" y="2806565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0755" y="1635646"/>
            <a:ext cx="1301770" cy="909538"/>
            <a:chOff x="680755" y="2406314"/>
            <a:chExt cx="1301770" cy="909538"/>
          </a:xfrm>
        </p:grpSpPr>
        <p:grpSp>
          <p:nvGrpSpPr>
            <p:cNvPr id="47" name="组合 46"/>
            <p:cNvGrpSpPr/>
            <p:nvPr/>
          </p:nvGrpSpPr>
          <p:grpSpPr>
            <a:xfrm>
              <a:off x="680755" y="2861082"/>
              <a:ext cx="1301770" cy="454770"/>
              <a:chOff x="6293266" y="2073033"/>
              <a:chExt cx="1301770" cy="45477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293266" y="2073034"/>
                <a:ext cx="430748" cy="45476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733539" y="2073034"/>
                <a:ext cx="430748" cy="45476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164288" y="2073033"/>
                <a:ext cx="430748" cy="45476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680755" y="2406314"/>
              <a:ext cx="430748" cy="45476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立方体 33"/>
          <p:cNvSpPr/>
          <p:nvPr/>
        </p:nvSpPr>
        <p:spPr>
          <a:xfrm>
            <a:off x="1547664" y="411510"/>
            <a:ext cx="576000" cy="57606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7584" y="33950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把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搭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成一个从前面看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，从左面看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的立体。</a:t>
            </a:r>
            <a:endParaRPr lang="zh-CN" altLang="en-US" sz="1600" b="1" dirty="0"/>
          </a:p>
        </p:txBody>
      </p:sp>
      <p:sp>
        <p:nvSpPr>
          <p:cNvPr id="19" name="立方体 18"/>
          <p:cNvSpPr/>
          <p:nvPr/>
        </p:nvSpPr>
        <p:spPr>
          <a:xfrm>
            <a:off x="3491944" y="483518"/>
            <a:ext cx="576000" cy="576000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39752" y="1009162"/>
            <a:ext cx="900000" cy="900000"/>
            <a:chOff x="4492539" y="1447585"/>
            <a:chExt cx="1023018" cy="1045640"/>
          </a:xfrm>
        </p:grpSpPr>
        <p:sp>
          <p:nvSpPr>
            <p:cNvPr id="22" name="矩形 21"/>
            <p:cNvSpPr/>
            <p:nvPr/>
          </p:nvSpPr>
          <p:spPr>
            <a:xfrm>
              <a:off x="5004048" y="1447585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04048" y="1970405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492539" y="1965413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56176" y="1059582"/>
            <a:ext cx="900000" cy="900000"/>
            <a:chOff x="7156835" y="1710076"/>
            <a:chExt cx="1023020" cy="1040648"/>
          </a:xfrm>
        </p:grpSpPr>
        <p:sp>
          <p:nvSpPr>
            <p:cNvPr id="29" name="矩形 28"/>
            <p:cNvSpPr/>
            <p:nvPr/>
          </p:nvSpPr>
          <p:spPr>
            <a:xfrm>
              <a:off x="7156835" y="1710076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668345" y="2227904"/>
              <a:ext cx="511510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156835" y="2227904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立方体 34"/>
          <p:cNvSpPr/>
          <p:nvPr/>
        </p:nvSpPr>
        <p:spPr>
          <a:xfrm>
            <a:off x="2470218" y="2585522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2988176" y="2585522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2981373" y="2067694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2816467" y="2758132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5724128" y="2817416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6466813" y="2644806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6466813" y="2126978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6286517" y="2817416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043" y="22117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法一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83968" y="22117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法二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4251" y="3128505"/>
            <a:ext cx="8296181" cy="1565508"/>
            <a:chOff x="164251" y="3128505"/>
            <a:chExt cx="8296181" cy="1565508"/>
          </a:xfrm>
        </p:grpSpPr>
        <p:pic>
          <p:nvPicPr>
            <p:cNvPr id="32" name="Picture 4" descr="E:\课件专用人物图\2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251" y="3128505"/>
              <a:ext cx="1959477" cy="1565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1608389" y="3579862"/>
              <a:ext cx="6852043" cy="747707"/>
            </a:xfrm>
            <a:prstGeom prst="cloudCallout">
              <a:avLst>
                <a:gd name="adj1" fmla="val -53194"/>
                <a:gd name="adj2" fmla="val 5320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835696" y="3723878"/>
              <a:ext cx="6570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你搭的是什么样的！向大家展示一下你的搭法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24" grpId="0" animBg="1"/>
      <p:bldP spid="25" grpId="0" animBg="1"/>
      <p:bldP spid="26" grpId="0" animBg="1"/>
      <p:bldP spid="27" grpId="0" animBg="1"/>
      <p:bldP spid="7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246584" y="339502"/>
            <a:ext cx="84298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下面哪些立体从左面看到的图形是        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6200000">
            <a:off x="6987995" y="155756"/>
            <a:ext cx="522820" cy="1034329"/>
            <a:chOff x="6439484" y="1612157"/>
            <a:chExt cx="522820" cy="1034329"/>
          </a:xfrm>
        </p:grpSpPr>
        <p:sp>
          <p:nvSpPr>
            <p:cNvPr id="28" name="矩形 27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立方体 29"/>
          <p:cNvSpPr/>
          <p:nvPr/>
        </p:nvSpPr>
        <p:spPr>
          <a:xfrm>
            <a:off x="1062361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1779415" y="126078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1628124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3499507" y="126078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2772152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4829955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4829955" y="915566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5386653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6887742" y="142954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7452672" y="1433395"/>
            <a:ext cx="719728" cy="69043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56254" y="20676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236525" y="20676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08733" y="20676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64640" y="20676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1364487" y="2666766"/>
            <a:ext cx="522820" cy="1034329"/>
            <a:chOff x="6439484" y="1612157"/>
            <a:chExt cx="522820" cy="1034329"/>
          </a:xfrm>
        </p:grpSpPr>
        <p:sp>
          <p:nvSpPr>
            <p:cNvPr id="46" name="矩形 45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16200000">
            <a:off x="3152452" y="2658797"/>
            <a:ext cx="522820" cy="1034329"/>
            <a:chOff x="6439484" y="1612157"/>
            <a:chExt cx="522820" cy="1034329"/>
          </a:xfrm>
        </p:grpSpPr>
        <p:sp>
          <p:nvSpPr>
            <p:cNvPr id="49" name="矩形 48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201308" y="2617541"/>
            <a:ext cx="522820" cy="1034329"/>
            <a:chOff x="6439484" y="1612157"/>
            <a:chExt cx="522820" cy="1034329"/>
          </a:xfrm>
        </p:grpSpPr>
        <p:sp>
          <p:nvSpPr>
            <p:cNvPr id="52" name="矩形 51"/>
            <p:cNvSpPr/>
            <p:nvPr/>
          </p:nvSpPr>
          <p:spPr>
            <a:xfrm rot="5400000">
              <a:off x="6445139" y="160650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5400000">
              <a:off x="6445139" y="2129322"/>
              <a:ext cx="511509" cy="5228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7300851" y="2906877"/>
            <a:ext cx="511509" cy="5228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51386" y="3481863"/>
            <a:ext cx="5736609" cy="1250128"/>
            <a:chOff x="1251386" y="3481863"/>
            <a:chExt cx="5736609" cy="1250128"/>
          </a:xfrm>
        </p:grpSpPr>
        <p:grpSp>
          <p:nvGrpSpPr>
            <p:cNvPr id="8" name="组合 7"/>
            <p:cNvGrpSpPr/>
            <p:nvPr/>
          </p:nvGrpSpPr>
          <p:grpSpPr>
            <a:xfrm>
              <a:off x="1251386" y="3481863"/>
              <a:ext cx="5736609" cy="1250128"/>
              <a:chOff x="1251386" y="3481863"/>
              <a:chExt cx="5736609" cy="1250128"/>
            </a:xfrm>
          </p:grpSpPr>
          <p:sp>
            <p:nvSpPr>
              <p:cNvPr id="44" name="AutoShape 27"/>
              <p:cNvSpPr>
                <a:spLocks noChangeArrowheads="1"/>
              </p:cNvSpPr>
              <p:nvPr/>
            </p:nvSpPr>
            <p:spPr bwMode="auto">
              <a:xfrm>
                <a:off x="2347852" y="3710841"/>
                <a:ext cx="4640143" cy="1021149"/>
              </a:xfrm>
              <a:prstGeom prst="cloudCallout">
                <a:avLst>
                  <a:gd name="adj1" fmla="val -60529"/>
                  <a:gd name="adj2" fmla="val 3306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200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1386" y="3481863"/>
                <a:ext cx="872342" cy="1250128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2763011" y="3804748"/>
              <a:ext cx="3897221" cy="8552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我们将左面看到的图形都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出来，选出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正确选项。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2" grpId="0"/>
      <p:bldP spid="3" grpId="0"/>
      <p:bldP spid="4" grpId="0"/>
      <p:bldP spid="5" grpId="0"/>
      <p:bldP spid="5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WPS 演示</Application>
  <PresentationFormat>全屏显示(16:9)</PresentationFormat>
  <Paragraphs>171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幼圆</vt:lpstr>
      <vt:lpstr>Times New Roman</vt:lpstr>
      <vt:lpstr>微软雅黑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