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9"/>
  </p:notesMasterIdLst>
  <p:sldIdLst>
    <p:sldId id="571" r:id="rId4"/>
    <p:sldId id="562" r:id="rId5"/>
    <p:sldId id="563" r:id="rId6"/>
    <p:sldId id="564" r:id="rId7"/>
    <p:sldId id="561" r:id="rId8"/>
    <p:sldId id="566" r:id="rId10"/>
    <p:sldId id="567" r:id="rId11"/>
    <p:sldId id="565" r:id="rId12"/>
    <p:sldId id="556" r:id="rId13"/>
    <p:sldId id="568" r:id="rId14"/>
    <p:sldId id="569" r:id="rId15"/>
    <p:sldId id="570" r:id="rId16"/>
    <p:sldId id="507" r:id="rId17"/>
    <p:sldId id="572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00"/>
    <a:srgbClr val="2E09B7"/>
    <a:srgbClr val="339933"/>
    <a:srgbClr val="0000FF"/>
    <a:srgbClr val="009900"/>
    <a:srgbClr val="FFCC66"/>
    <a:srgbClr val="FF9933"/>
    <a:srgbClr val="AFF22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3" autoAdjust="0"/>
    <p:restoredTop sz="99556" autoAdjust="0"/>
  </p:normalViewPr>
  <p:slideViewPr>
    <p:cSldViewPr>
      <p:cViewPr varScale="1">
        <p:scale>
          <a:sx n="70" d="100"/>
          <a:sy n="70" d="100"/>
        </p:scale>
        <p:origin x="-576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7"/>
            <a:ext cx="4572000" cy="246499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分数的意义和性质 分数的意义（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9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6.png"/><Relationship Id="rId7" Type="http://schemas.openxmlformats.org/officeDocument/2006/relationships/slide" Target="slide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10735" y="1435155"/>
            <a:ext cx="651203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分数的意义（</a:t>
            </a:r>
            <a:r>
              <a:rPr lang="en-US" altLang="zh-CN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10271" y="130319"/>
            <a:ext cx="245057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395536" y="339502"/>
            <a:ext cx="19767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971600" y="1494699"/>
            <a:ext cx="3515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 是        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59"/>
          <p:cNvGrpSpPr/>
          <p:nvPr/>
        </p:nvGrpSpPr>
        <p:grpSpPr bwMode="auto">
          <a:xfrm>
            <a:off x="2676481" y="1298675"/>
            <a:ext cx="1147286" cy="915267"/>
            <a:chOff x="3429566" y="3436274"/>
            <a:chExt cx="843503" cy="1219899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Box 3"/>
            <p:cNvSpPr txBox="1">
              <a:spLocks noChangeArrowheads="1"/>
            </p:cNvSpPr>
            <p:nvPr/>
          </p:nvSpPr>
          <p:spPr bwMode="auto">
            <a:xfrm>
              <a:off x="3429566" y="4040852"/>
              <a:ext cx="84350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3"/>
            <p:cNvSpPr txBox="1">
              <a:spLocks noChangeArrowheads="1"/>
            </p:cNvSpPr>
            <p:nvPr/>
          </p:nvSpPr>
          <p:spPr bwMode="auto">
            <a:xfrm>
              <a:off x="3429566" y="3436274"/>
              <a:ext cx="84350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3" name="TextBox 1"/>
          <p:cNvSpPr txBox="1"/>
          <p:nvPr/>
        </p:nvSpPr>
        <p:spPr>
          <a:xfrm>
            <a:off x="3173348" y="1749762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1"/>
          <p:cNvSpPr txBox="1"/>
          <p:nvPr/>
        </p:nvSpPr>
        <p:spPr>
          <a:xfrm>
            <a:off x="4843842" y="1498730"/>
            <a:ext cx="3515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 是        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59"/>
          <p:cNvGrpSpPr/>
          <p:nvPr/>
        </p:nvGrpSpPr>
        <p:grpSpPr bwMode="auto">
          <a:xfrm>
            <a:off x="6548723" y="1302706"/>
            <a:ext cx="1147286" cy="915267"/>
            <a:chOff x="3429566" y="3436274"/>
            <a:chExt cx="843503" cy="1219899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TextBox 3"/>
            <p:cNvSpPr txBox="1">
              <a:spLocks noChangeArrowheads="1"/>
            </p:cNvSpPr>
            <p:nvPr/>
          </p:nvSpPr>
          <p:spPr bwMode="auto">
            <a:xfrm>
              <a:off x="3429566" y="4040852"/>
              <a:ext cx="84350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TextBox 3"/>
            <p:cNvSpPr txBox="1">
              <a:spLocks noChangeArrowheads="1"/>
            </p:cNvSpPr>
            <p:nvPr/>
          </p:nvSpPr>
          <p:spPr bwMode="auto">
            <a:xfrm>
              <a:off x="3429566" y="3436274"/>
              <a:ext cx="84350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9" name="TextBox 1"/>
          <p:cNvSpPr txBox="1"/>
          <p:nvPr/>
        </p:nvSpPr>
        <p:spPr>
          <a:xfrm>
            <a:off x="971600" y="2724069"/>
            <a:ext cx="7188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 是        ，是（   ）。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59"/>
          <p:cNvGrpSpPr/>
          <p:nvPr/>
        </p:nvGrpSpPr>
        <p:grpSpPr bwMode="auto">
          <a:xfrm>
            <a:off x="2676481" y="2528045"/>
            <a:ext cx="1147286" cy="915267"/>
            <a:chOff x="3429566" y="3436274"/>
            <a:chExt cx="843503" cy="1219899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TextBox 3"/>
            <p:cNvSpPr txBox="1">
              <a:spLocks noChangeArrowheads="1"/>
            </p:cNvSpPr>
            <p:nvPr/>
          </p:nvSpPr>
          <p:spPr bwMode="auto">
            <a:xfrm>
              <a:off x="3429566" y="4040852"/>
              <a:ext cx="84350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3" name="TextBox 3"/>
            <p:cNvSpPr txBox="1">
              <a:spLocks noChangeArrowheads="1"/>
            </p:cNvSpPr>
            <p:nvPr/>
          </p:nvSpPr>
          <p:spPr bwMode="auto">
            <a:xfrm>
              <a:off x="3429566" y="3436274"/>
              <a:ext cx="84350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9" name="组合 59"/>
          <p:cNvGrpSpPr/>
          <p:nvPr/>
        </p:nvGrpSpPr>
        <p:grpSpPr bwMode="auto">
          <a:xfrm>
            <a:off x="1803369" y="1298675"/>
            <a:ext cx="565742" cy="872409"/>
            <a:chOff x="3599217" y="3459462"/>
            <a:chExt cx="927764" cy="1162776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TextBox 3"/>
            <p:cNvSpPr txBox="1">
              <a:spLocks noChangeArrowheads="1"/>
            </p:cNvSpPr>
            <p:nvPr/>
          </p:nvSpPr>
          <p:spPr bwMode="auto">
            <a:xfrm>
              <a:off x="3683478" y="4006916"/>
              <a:ext cx="84350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6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7" name="组合 59"/>
          <p:cNvGrpSpPr/>
          <p:nvPr/>
        </p:nvGrpSpPr>
        <p:grpSpPr bwMode="auto">
          <a:xfrm>
            <a:off x="1784139" y="2570902"/>
            <a:ext cx="514360" cy="899157"/>
            <a:chOff x="3567680" y="3459462"/>
            <a:chExt cx="843502" cy="1198427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9" name="TextBox 3"/>
            <p:cNvSpPr txBox="1">
              <a:spLocks noChangeArrowheads="1"/>
            </p:cNvSpPr>
            <p:nvPr/>
          </p:nvSpPr>
          <p:spPr bwMode="auto">
            <a:xfrm>
              <a:off x="3567680" y="4042566"/>
              <a:ext cx="843502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0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1" name="组合 59"/>
          <p:cNvGrpSpPr/>
          <p:nvPr/>
        </p:nvGrpSpPr>
        <p:grpSpPr bwMode="auto">
          <a:xfrm>
            <a:off x="5584735" y="1273214"/>
            <a:ext cx="565742" cy="872409"/>
            <a:chOff x="3599217" y="3459462"/>
            <a:chExt cx="927764" cy="1162776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3" name="TextBox 3"/>
            <p:cNvSpPr txBox="1">
              <a:spLocks noChangeArrowheads="1"/>
            </p:cNvSpPr>
            <p:nvPr/>
          </p:nvSpPr>
          <p:spPr bwMode="auto">
            <a:xfrm>
              <a:off x="3683478" y="4006916"/>
              <a:ext cx="84350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4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TextBox 1"/>
          <p:cNvSpPr txBox="1"/>
          <p:nvPr/>
        </p:nvSpPr>
        <p:spPr>
          <a:xfrm>
            <a:off x="3216363" y="1225284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1"/>
          <p:cNvSpPr txBox="1"/>
          <p:nvPr/>
        </p:nvSpPr>
        <p:spPr>
          <a:xfrm>
            <a:off x="7046297" y="1734879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1"/>
          <p:cNvSpPr txBox="1"/>
          <p:nvPr/>
        </p:nvSpPr>
        <p:spPr>
          <a:xfrm>
            <a:off x="7078540" y="1203598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1"/>
          <p:cNvSpPr txBox="1"/>
          <p:nvPr/>
        </p:nvSpPr>
        <p:spPr>
          <a:xfrm>
            <a:off x="3144260" y="2956188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1"/>
          <p:cNvSpPr txBox="1"/>
          <p:nvPr/>
        </p:nvSpPr>
        <p:spPr>
          <a:xfrm>
            <a:off x="3176546" y="2483889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1"/>
          <p:cNvSpPr txBox="1"/>
          <p:nvPr/>
        </p:nvSpPr>
        <p:spPr>
          <a:xfrm>
            <a:off x="5422233" y="2696766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402659" y="339502"/>
            <a:ext cx="2153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539552" y="1304383"/>
            <a:ext cx="82124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①把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平均分成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份，每份是       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     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两货车运输一批货物，平均每辆车运输这批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货物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        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组合 59"/>
          <p:cNvGrpSpPr/>
          <p:nvPr/>
        </p:nvGrpSpPr>
        <p:grpSpPr bwMode="auto">
          <a:xfrm>
            <a:off x="4791532" y="1099411"/>
            <a:ext cx="1147286" cy="915267"/>
            <a:chOff x="3429566" y="3436274"/>
            <a:chExt cx="843503" cy="1219899"/>
          </a:xfrm>
        </p:grpSpPr>
        <p:cxnSp>
          <p:nvCxnSpPr>
            <p:cNvPr id="81" name="直接连接符 80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2" name="TextBox 3"/>
            <p:cNvSpPr txBox="1">
              <a:spLocks noChangeArrowheads="1"/>
            </p:cNvSpPr>
            <p:nvPr/>
          </p:nvSpPr>
          <p:spPr bwMode="auto">
            <a:xfrm>
              <a:off x="3429566" y="4040852"/>
              <a:ext cx="84350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3" name="TextBox 3"/>
            <p:cNvSpPr txBox="1">
              <a:spLocks noChangeArrowheads="1"/>
            </p:cNvSpPr>
            <p:nvPr/>
          </p:nvSpPr>
          <p:spPr bwMode="auto">
            <a:xfrm>
              <a:off x="3429566" y="3436274"/>
              <a:ext cx="84350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4" name="组合 59"/>
          <p:cNvGrpSpPr/>
          <p:nvPr/>
        </p:nvGrpSpPr>
        <p:grpSpPr bwMode="auto">
          <a:xfrm>
            <a:off x="7084440" y="1069920"/>
            <a:ext cx="1147286" cy="915267"/>
            <a:chOff x="3429566" y="3436274"/>
            <a:chExt cx="843503" cy="1219899"/>
          </a:xfrm>
        </p:grpSpPr>
        <p:cxnSp>
          <p:nvCxnSpPr>
            <p:cNvPr id="85" name="直接连接符 84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TextBox 3"/>
            <p:cNvSpPr txBox="1">
              <a:spLocks noChangeArrowheads="1"/>
            </p:cNvSpPr>
            <p:nvPr/>
          </p:nvSpPr>
          <p:spPr bwMode="auto">
            <a:xfrm>
              <a:off x="3429566" y="4040852"/>
              <a:ext cx="84350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7" name="TextBox 3"/>
            <p:cNvSpPr txBox="1">
              <a:spLocks noChangeArrowheads="1"/>
            </p:cNvSpPr>
            <p:nvPr/>
          </p:nvSpPr>
          <p:spPr bwMode="auto">
            <a:xfrm>
              <a:off x="3429566" y="3436274"/>
              <a:ext cx="84350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8" name="组合 59"/>
          <p:cNvGrpSpPr/>
          <p:nvPr/>
        </p:nvGrpSpPr>
        <p:grpSpPr bwMode="auto">
          <a:xfrm>
            <a:off x="1597029" y="2728764"/>
            <a:ext cx="1147286" cy="915267"/>
            <a:chOff x="3429566" y="3436274"/>
            <a:chExt cx="843503" cy="1219899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0" name="TextBox 3"/>
            <p:cNvSpPr txBox="1">
              <a:spLocks noChangeArrowheads="1"/>
            </p:cNvSpPr>
            <p:nvPr/>
          </p:nvSpPr>
          <p:spPr bwMode="auto">
            <a:xfrm>
              <a:off x="3429566" y="4040852"/>
              <a:ext cx="84350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1" name="TextBox 3"/>
            <p:cNvSpPr txBox="1">
              <a:spLocks noChangeArrowheads="1"/>
            </p:cNvSpPr>
            <p:nvPr/>
          </p:nvSpPr>
          <p:spPr bwMode="auto">
            <a:xfrm>
              <a:off x="3429566" y="3436274"/>
              <a:ext cx="84350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2" name="TextBox 1"/>
          <p:cNvSpPr txBox="1"/>
          <p:nvPr/>
        </p:nvSpPr>
        <p:spPr>
          <a:xfrm>
            <a:off x="5329465" y="1504438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1"/>
          <p:cNvSpPr txBox="1"/>
          <p:nvPr/>
        </p:nvSpPr>
        <p:spPr>
          <a:xfrm>
            <a:off x="5365175" y="1030670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TextBox 1"/>
          <p:cNvSpPr txBox="1"/>
          <p:nvPr/>
        </p:nvSpPr>
        <p:spPr>
          <a:xfrm>
            <a:off x="7602639" y="1504438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TextBox 1"/>
          <p:cNvSpPr txBox="1"/>
          <p:nvPr/>
        </p:nvSpPr>
        <p:spPr>
          <a:xfrm>
            <a:off x="7658083" y="987574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Box 1"/>
          <p:cNvSpPr txBox="1"/>
          <p:nvPr/>
        </p:nvSpPr>
        <p:spPr>
          <a:xfrm>
            <a:off x="2064808" y="3151589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TextBox 1"/>
          <p:cNvSpPr txBox="1"/>
          <p:nvPr/>
        </p:nvSpPr>
        <p:spPr>
          <a:xfrm>
            <a:off x="2065705" y="2643758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  <p:bldP spid="94" grpId="0"/>
      <p:bldP spid="95" grpId="0"/>
      <p:bldP spid="96" grpId="0"/>
      <p:bldP spid="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92028" y="392863"/>
            <a:ext cx="82124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亮亮有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本故事书，是明明的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明明有几本故事书？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59"/>
          <p:cNvGrpSpPr/>
          <p:nvPr/>
        </p:nvGrpSpPr>
        <p:grpSpPr bwMode="auto">
          <a:xfrm>
            <a:off x="5734450" y="291023"/>
            <a:ext cx="565742" cy="876269"/>
            <a:chOff x="3599217" y="3459462"/>
            <a:chExt cx="927764" cy="1167921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3683479" y="4012060"/>
              <a:ext cx="843502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903214" y="1419622"/>
            <a:ext cx="61950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055614" y="1572022"/>
            <a:ext cx="61950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208014" y="1724422"/>
            <a:ext cx="61950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182683" y="1432061"/>
            <a:ext cx="61950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335083" y="1584461"/>
            <a:ext cx="61950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487483" y="1736861"/>
            <a:ext cx="61950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59"/>
          <p:cNvGrpSpPr/>
          <p:nvPr/>
        </p:nvGrpSpPr>
        <p:grpSpPr bwMode="auto">
          <a:xfrm>
            <a:off x="1908641" y="1491631"/>
            <a:ext cx="565742" cy="876268"/>
            <a:chOff x="3599217" y="3459462"/>
            <a:chExt cx="927764" cy="1167919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TextBox 3"/>
            <p:cNvSpPr txBox="1">
              <a:spLocks noChangeArrowheads="1"/>
            </p:cNvSpPr>
            <p:nvPr/>
          </p:nvSpPr>
          <p:spPr bwMode="auto">
            <a:xfrm>
              <a:off x="3683479" y="4012059"/>
              <a:ext cx="843502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Box 3"/>
            <p:cNvSpPr txBox="1">
              <a:spLocks noChangeArrowheads="1"/>
            </p:cNvSpPr>
            <p:nvPr/>
          </p:nvSpPr>
          <p:spPr bwMode="auto">
            <a:xfrm>
              <a:off x="3683479" y="3459462"/>
              <a:ext cx="428627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2" name="TextBox 1"/>
          <p:cNvSpPr txBox="1"/>
          <p:nvPr/>
        </p:nvSpPr>
        <p:spPr>
          <a:xfrm>
            <a:off x="532773" y="2645468"/>
            <a:ext cx="36791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把单位“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”平均分成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份，取其中的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"/>
          <p:cNvSpPr txBox="1"/>
          <p:nvPr/>
        </p:nvSpPr>
        <p:spPr>
          <a:xfrm>
            <a:off x="5457889" y="2959385"/>
            <a:ext cx="2179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3×2=6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1"/>
          <p:cNvSpPr txBox="1"/>
          <p:nvPr/>
        </p:nvSpPr>
        <p:spPr>
          <a:xfrm>
            <a:off x="5283023" y="3488690"/>
            <a:ext cx="2817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答：明明有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TextBox 1"/>
          <p:cNvSpPr txBox="1"/>
          <p:nvPr/>
        </p:nvSpPr>
        <p:spPr>
          <a:xfrm>
            <a:off x="1268639" y="2139702"/>
            <a:ext cx="66877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可以把一个或者几个事物看作一个整体，用单位“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”表示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把单位“</a:t>
            </a:r>
            <a:r>
              <a:rPr lang="en-US" altLang="zh-CN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”平均分成若干份，表示这样的一份或者几份的数，叫做分数。</a:t>
            </a:r>
            <a:endParaRPr lang="zh-CN" altLang="en-US" sz="2800" b="1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27784" y="1707654"/>
            <a:ext cx="4536504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2599212" y="669925"/>
            <a:ext cx="43490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一米长的彩纸平均分成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份。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507" name="组合 9"/>
          <p:cNvGrpSpPr/>
          <p:nvPr/>
        </p:nvGrpSpPr>
        <p:grpSpPr bwMode="auto">
          <a:xfrm>
            <a:off x="2537742" y="1171703"/>
            <a:ext cx="4125516" cy="967999"/>
            <a:chOff x="1285852" y="1357298"/>
            <a:chExt cx="5500726" cy="1290087"/>
          </a:xfrm>
        </p:grpSpPr>
        <p:grpSp>
          <p:nvGrpSpPr>
            <p:cNvPr id="21508" name="组合 6"/>
            <p:cNvGrpSpPr/>
            <p:nvPr/>
          </p:nvGrpSpPr>
          <p:grpSpPr bwMode="auto">
            <a:xfrm>
              <a:off x="1285852" y="1357298"/>
              <a:ext cx="5500726" cy="500066"/>
              <a:chOff x="1142976" y="1357298"/>
              <a:chExt cx="5500726" cy="500066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142976" y="1357298"/>
                <a:ext cx="1428760" cy="499839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2571736" y="1357298"/>
                <a:ext cx="1428760" cy="499839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3857620" y="1357298"/>
                <a:ext cx="1428760" cy="499839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214942" y="1357298"/>
                <a:ext cx="1428760" cy="499839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" name="左大括号 7"/>
            <p:cNvSpPr/>
            <p:nvPr/>
          </p:nvSpPr>
          <p:spPr>
            <a:xfrm rot="16200000">
              <a:off x="3821998" y="-679008"/>
              <a:ext cx="428433" cy="5500726"/>
            </a:xfrm>
            <a:prstGeom prst="leftBrace">
              <a:avLst>
                <a:gd name="adj1" fmla="val 58225"/>
                <a:gd name="adj2" fmla="val 50000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Box 3"/>
            <p:cNvSpPr txBox="1">
              <a:spLocks noChangeArrowheads="1"/>
            </p:cNvSpPr>
            <p:nvPr/>
          </p:nvSpPr>
          <p:spPr bwMode="auto">
            <a:xfrm>
              <a:off x="3714743" y="2093636"/>
              <a:ext cx="785817" cy="5537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米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515" name="TextBox 3"/>
          <p:cNvSpPr txBox="1">
            <a:spLocks noChangeArrowheads="1"/>
          </p:cNvSpPr>
          <p:nvPr/>
        </p:nvSpPr>
        <p:spPr bwMode="auto">
          <a:xfrm>
            <a:off x="899592" y="2067694"/>
            <a:ext cx="70794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）每份是这条彩纸的几分之几？是几分之几米？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6" name="TextBox 3"/>
          <p:cNvSpPr txBox="1">
            <a:spLocks noChangeArrowheads="1"/>
          </p:cNvSpPr>
          <p:nvPr/>
        </p:nvSpPr>
        <p:spPr bwMode="auto">
          <a:xfrm>
            <a:off x="899592" y="3459535"/>
            <a:ext cx="70246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份是这条彩纸的几分之几？是几分之几米？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30"/>
          <p:cNvGrpSpPr/>
          <p:nvPr/>
        </p:nvGrpSpPr>
        <p:grpSpPr bwMode="auto">
          <a:xfrm>
            <a:off x="1596108" y="2528466"/>
            <a:ext cx="5287912" cy="1065549"/>
            <a:chOff x="357126" y="3544900"/>
            <a:chExt cx="5929386" cy="1420730"/>
          </a:xfrm>
        </p:grpSpPr>
        <p:sp>
          <p:nvSpPr>
            <p:cNvPr id="13" name="TextBox 3"/>
            <p:cNvSpPr txBox="1">
              <a:spLocks noChangeArrowheads="1"/>
            </p:cNvSpPr>
            <p:nvPr/>
          </p:nvSpPr>
          <p:spPr bwMode="auto">
            <a:xfrm>
              <a:off x="357126" y="3857636"/>
              <a:ext cx="5929386" cy="11079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每份是这条彩纸的       ，    米。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1519" name="组合 13"/>
            <p:cNvGrpSpPr/>
            <p:nvPr/>
          </p:nvGrpSpPr>
          <p:grpSpPr bwMode="auto">
            <a:xfrm>
              <a:off x="3857607" y="3544900"/>
              <a:ext cx="642954" cy="1200545"/>
              <a:chOff x="3714729" y="3402243"/>
              <a:chExt cx="642960" cy="1200095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3714729" y="3986224"/>
                <a:ext cx="357196" cy="1586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21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22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402243"/>
                <a:ext cx="428628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1523" name="组合 17"/>
            <p:cNvGrpSpPr/>
            <p:nvPr/>
          </p:nvGrpSpPr>
          <p:grpSpPr bwMode="auto">
            <a:xfrm>
              <a:off x="4714867" y="3544900"/>
              <a:ext cx="642953" cy="1200545"/>
              <a:chOff x="3714730" y="3402243"/>
              <a:chExt cx="642959" cy="120009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3714730" y="3986224"/>
                <a:ext cx="357196" cy="1586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25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26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" name="组合 32"/>
          <p:cNvGrpSpPr/>
          <p:nvPr/>
        </p:nvGrpSpPr>
        <p:grpSpPr bwMode="auto">
          <a:xfrm>
            <a:off x="1649686" y="3973889"/>
            <a:ext cx="5234334" cy="1011971"/>
            <a:chOff x="428596" y="5545480"/>
            <a:chExt cx="5929386" cy="1348459"/>
          </a:xfrm>
        </p:grpSpPr>
        <p:sp>
          <p:nvSpPr>
            <p:cNvPr id="22" name="TextBox 3"/>
            <p:cNvSpPr txBox="1">
              <a:spLocks noChangeArrowheads="1"/>
            </p:cNvSpPr>
            <p:nvPr/>
          </p:nvSpPr>
          <p:spPr bwMode="auto">
            <a:xfrm>
              <a:off x="428596" y="5786629"/>
              <a:ext cx="5929386" cy="1107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份是这条彩纸的       ，    米。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1529" name="组合 22"/>
            <p:cNvGrpSpPr/>
            <p:nvPr/>
          </p:nvGrpSpPr>
          <p:grpSpPr bwMode="auto">
            <a:xfrm>
              <a:off x="3714750" y="5545480"/>
              <a:ext cx="642938" cy="1056655"/>
              <a:chOff x="3714746" y="3473971"/>
              <a:chExt cx="642943" cy="1056259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3714757" y="3986224"/>
                <a:ext cx="357195" cy="1586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31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15288"/>
                <a:ext cx="642943" cy="6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32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73971"/>
                <a:ext cx="428628" cy="6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1533" name="组合 26"/>
            <p:cNvGrpSpPr/>
            <p:nvPr/>
          </p:nvGrpSpPr>
          <p:grpSpPr bwMode="auto">
            <a:xfrm>
              <a:off x="4643444" y="5545480"/>
              <a:ext cx="642938" cy="1056655"/>
              <a:chOff x="3714746" y="3473971"/>
              <a:chExt cx="642943" cy="1056259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3714763" y="3986224"/>
                <a:ext cx="357194" cy="1586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35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15288"/>
                <a:ext cx="642943" cy="6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36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73971"/>
                <a:ext cx="428628" cy="6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3"/>
          <p:cNvGrpSpPr/>
          <p:nvPr/>
        </p:nvGrpSpPr>
        <p:grpSpPr bwMode="auto">
          <a:xfrm>
            <a:off x="4542606" y="1682775"/>
            <a:ext cx="4133850" cy="1393031"/>
            <a:chOff x="3500430" y="142876"/>
            <a:chExt cx="5511326" cy="1857388"/>
          </a:xfrm>
        </p:grpSpPr>
        <p:pic>
          <p:nvPicPr>
            <p:cNvPr id="22531" name="图片 1" descr="QQ截图20150202142017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8082" y="142876"/>
              <a:ext cx="1653674" cy="185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云形标注 2"/>
            <p:cNvSpPr/>
            <p:nvPr/>
          </p:nvSpPr>
          <p:spPr bwMode="auto">
            <a:xfrm>
              <a:off x="3500430" y="571504"/>
              <a:ext cx="3643000" cy="714380"/>
            </a:xfrm>
            <a:prstGeom prst="cloudCallout">
              <a:avLst>
                <a:gd name="adj1" fmla="val 54757"/>
                <a:gd name="adj2" fmla="val 27377"/>
              </a:avLst>
            </a:prstGeom>
            <a:no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份、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份呢？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图片 4" descr="QQ截图2015020411513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6" y="2813595"/>
            <a:ext cx="1107281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QQ截图2015020412003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594" y="2760017"/>
            <a:ext cx="1125141" cy="102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0"/>
          <p:cNvGrpSpPr/>
          <p:nvPr/>
        </p:nvGrpSpPr>
        <p:grpSpPr bwMode="auto">
          <a:xfrm>
            <a:off x="5268516" y="2706440"/>
            <a:ext cx="1875234" cy="1126331"/>
            <a:chOff x="5143504" y="2071678"/>
            <a:chExt cx="2500330" cy="1500992"/>
          </a:xfrm>
        </p:grpSpPr>
        <p:grpSp>
          <p:nvGrpSpPr>
            <p:cNvPr id="22536" name="组合 20"/>
            <p:cNvGrpSpPr/>
            <p:nvPr/>
          </p:nvGrpSpPr>
          <p:grpSpPr bwMode="auto">
            <a:xfrm>
              <a:off x="5143504" y="2071678"/>
              <a:ext cx="2500330" cy="1500992"/>
              <a:chOff x="5143504" y="2071678"/>
              <a:chExt cx="2500330" cy="1500992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143504" y="2071678"/>
                <a:ext cx="2500330" cy="1499405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 rot="5400000">
                <a:off x="5285170" y="2857080"/>
                <a:ext cx="1429592" cy="1588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rot="5400000">
                <a:off x="6178919" y="2820587"/>
                <a:ext cx="1356605" cy="1588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pic>
          <p:nvPicPr>
            <p:cNvPr id="22540" name="图片 21" descr="QQ截图20150204115147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5522" y="2357430"/>
              <a:ext cx="495238" cy="504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1" name="图片 22" descr="QQ截图20150204115154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5074" y="2285992"/>
              <a:ext cx="600000" cy="561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2" name="图片 23" descr="QQ截图20150204115147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9256" y="2852800"/>
              <a:ext cx="495238" cy="504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3" name="图片 24" descr="QQ截图20150204115154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5074" y="2867095"/>
              <a:ext cx="600000" cy="561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4" name="图片 25" descr="QQ截图20150204115154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0958" y="2285992"/>
              <a:ext cx="600000" cy="561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5" name="图片 26" descr="QQ截图20150204115154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0958" y="2867095"/>
              <a:ext cx="600000" cy="561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31"/>
          <p:cNvGrpSpPr/>
          <p:nvPr/>
        </p:nvGrpSpPr>
        <p:grpSpPr bwMode="auto">
          <a:xfrm>
            <a:off x="4036219" y="3811340"/>
            <a:ext cx="482204" cy="900410"/>
            <a:chOff x="3714739" y="3402243"/>
            <a:chExt cx="642950" cy="1200095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254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4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35"/>
          <p:cNvGrpSpPr/>
          <p:nvPr/>
        </p:nvGrpSpPr>
        <p:grpSpPr bwMode="auto">
          <a:xfrm>
            <a:off x="6125766" y="3831580"/>
            <a:ext cx="482203" cy="900410"/>
            <a:chOff x="3714739" y="3402243"/>
            <a:chExt cx="642950" cy="1200094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3714739" y="3986223"/>
              <a:ext cx="357194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2552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5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9552" y="994842"/>
            <a:ext cx="7029400" cy="1360884"/>
            <a:chOff x="1143000" y="1448991"/>
            <a:chExt cx="7029400" cy="1360884"/>
          </a:xfrm>
        </p:grpSpPr>
        <p:grpSp>
          <p:nvGrpSpPr>
            <p:cNvPr id="9" name="组合 106"/>
            <p:cNvGrpSpPr/>
            <p:nvPr/>
          </p:nvGrpSpPr>
          <p:grpSpPr bwMode="auto">
            <a:xfrm>
              <a:off x="1143000" y="1448991"/>
              <a:ext cx="7029400" cy="1360884"/>
              <a:chOff x="0" y="1285860"/>
              <a:chExt cx="9372563" cy="1815202"/>
            </a:xfrm>
          </p:grpSpPr>
          <p:pic>
            <p:nvPicPr>
              <p:cNvPr id="22555" name="图片 104" descr="小兔子8.png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285860"/>
                <a:ext cx="1571604" cy="18152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6" name="云形标注 105"/>
              <p:cNvSpPr/>
              <p:nvPr/>
            </p:nvSpPr>
            <p:spPr bwMode="auto">
              <a:xfrm>
                <a:off x="1428754" y="1643182"/>
                <a:ext cx="7943809" cy="1000506"/>
              </a:xfrm>
              <a:prstGeom prst="cloudCallout">
                <a:avLst>
                  <a:gd name="adj1" fmla="val -53576"/>
                  <a:gd name="adj2" fmla="val 19602"/>
                </a:avLst>
              </a:prstGeom>
              <a:noFill/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2555166" y="1822053"/>
              <a:ext cx="54012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你能说出下面每个分数表示的意义吗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/>
          <p:nvPr/>
        </p:nvGrpSpPr>
        <p:grpSpPr bwMode="auto">
          <a:xfrm>
            <a:off x="1327695" y="1177092"/>
            <a:ext cx="3430191" cy="483394"/>
            <a:chOff x="285720" y="4786322"/>
            <a:chExt cx="4572826" cy="644530"/>
          </a:xfrm>
        </p:grpSpPr>
        <p:grpSp>
          <p:nvGrpSpPr>
            <p:cNvPr id="23555" name="组合 75"/>
            <p:cNvGrpSpPr/>
            <p:nvPr/>
          </p:nvGrpSpPr>
          <p:grpSpPr bwMode="auto">
            <a:xfrm>
              <a:off x="285720" y="5214950"/>
              <a:ext cx="4572826" cy="215902"/>
              <a:chOff x="784992" y="5500702"/>
              <a:chExt cx="4572826" cy="215902"/>
            </a:xfrm>
          </p:grpSpPr>
          <p:grpSp>
            <p:nvGrpSpPr>
              <p:cNvPr id="23556" name="组合 46"/>
              <p:cNvGrpSpPr/>
              <p:nvPr/>
            </p:nvGrpSpPr>
            <p:grpSpPr bwMode="auto">
              <a:xfrm>
                <a:off x="784992" y="5500702"/>
                <a:ext cx="572298" cy="215902"/>
                <a:chOff x="784992" y="5500702"/>
                <a:chExt cx="572298" cy="215902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>
                  <a:off x="786580" y="5715016"/>
                  <a:ext cx="571405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 rot="5400000" flipH="1" flipV="1">
                  <a:off x="678629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 rot="5400000" flipH="1" flipV="1">
                  <a:off x="1250034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560" name="组合 47"/>
              <p:cNvGrpSpPr/>
              <p:nvPr/>
            </p:nvGrpSpPr>
            <p:grpSpPr bwMode="auto">
              <a:xfrm>
                <a:off x="1356496" y="5500702"/>
                <a:ext cx="572298" cy="215902"/>
                <a:chOff x="784992" y="5500702"/>
                <a:chExt cx="572298" cy="215902"/>
              </a:xfrm>
            </p:grpSpPr>
            <p:cxnSp>
              <p:nvCxnSpPr>
                <p:cNvPr id="31" name="直接连接符 30"/>
                <p:cNvCxnSpPr/>
                <p:nvPr/>
              </p:nvCxnSpPr>
              <p:spPr>
                <a:xfrm>
                  <a:off x="786481" y="5715016"/>
                  <a:ext cx="571405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 rot="5400000" flipH="1" flipV="1">
                  <a:off x="678530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 rot="5400000" flipH="1" flipV="1">
                  <a:off x="1249935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564" name="组合 51"/>
              <p:cNvGrpSpPr/>
              <p:nvPr/>
            </p:nvGrpSpPr>
            <p:grpSpPr bwMode="auto">
              <a:xfrm>
                <a:off x="1928000" y="5500702"/>
                <a:ext cx="572298" cy="215902"/>
                <a:chOff x="784992" y="5500702"/>
                <a:chExt cx="572298" cy="215902"/>
              </a:xfrm>
            </p:grpSpPr>
            <p:cxnSp>
              <p:nvCxnSpPr>
                <p:cNvPr id="28" name="直接连接符 27"/>
                <p:cNvCxnSpPr/>
                <p:nvPr/>
              </p:nvCxnSpPr>
              <p:spPr>
                <a:xfrm>
                  <a:off x="786382" y="5715016"/>
                  <a:ext cx="571405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 rot="5400000" flipH="1" flipV="1">
                  <a:off x="678431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 rot="5400000" flipH="1" flipV="1">
                  <a:off x="1249836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568" name="组合 55"/>
              <p:cNvGrpSpPr/>
              <p:nvPr/>
            </p:nvGrpSpPr>
            <p:grpSpPr bwMode="auto">
              <a:xfrm>
                <a:off x="2499504" y="5500702"/>
                <a:ext cx="572298" cy="215902"/>
                <a:chOff x="784992" y="5500702"/>
                <a:chExt cx="572298" cy="215902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>
                  <a:off x="786282" y="5715016"/>
                  <a:ext cx="571405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 rot="5400000" flipH="1" flipV="1">
                  <a:off x="678331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 rot="5400000" flipH="1" flipV="1">
                  <a:off x="1249736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572" name="组合 59"/>
              <p:cNvGrpSpPr/>
              <p:nvPr/>
            </p:nvGrpSpPr>
            <p:grpSpPr bwMode="auto">
              <a:xfrm>
                <a:off x="3071008" y="5500702"/>
                <a:ext cx="572298" cy="215902"/>
                <a:chOff x="784992" y="5500702"/>
                <a:chExt cx="572298" cy="215902"/>
              </a:xfrm>
            </p:grpSpPr>
            <p:cxnSp>
              <p:nvCxnSpPr>
                <p:cNvPr id="22" name="直接连接符 21"/>
                <p:cNvCxnSpPr/>
                <p:nvPr/>
              </p:nvCxnSpPr>
              <p:spPr>
                <a:xfrm>
                  <a:off x="786183" y="5715016"/>
                  <a:ext cx="571405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 rot="5400000" flipH="1" flipV="1">
                  <a:off x="678232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 rot="5400000" flipH="1" flipV="1">
                  <a:off x="1249637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576" name="组合 63"/>
              <p:cNvGrpSpPr/>
              <p:nvPr/>
            </p:nvGrpSpPr>
            <p:grpSpPr bwMode="auto">
              <a:xfrm>
                <a:off x="3642512" y="5500702"/>
                <a:ext cx="572298" cy="215902"/>
                <a:chOff x="784992" y="5500702"/>
                <a:chExt cx="572298" cy="215902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>
                  <a:off x="786084" y="5715016"/>
                  <a:ext cx="571405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rot="5400000" flipH="1" flipV="1">
                  <a:off x="678133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 rot="5400000" flipH="1" flipV="1">
                  <a:off x="1249538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580" name="组合 67"/>
              <p:cNvGrpSpPr/>
              <p:nvPr/>
            </p:nvGrpSpPr>
            <p:grpSpPr bwMode="auto">
              <a:xfrm>
                <a:off x="4214016" y="5500702"/>
                <a:ext cx="572298" cy="215902"/>
                <a:chOff x="784992" y="5500702"/>
                <a:chExt cx="572298" cy="215902"/>
              </a:xfrm>
            </p:grpSpPr>
            <p:cxnSp>
              <p:nvCxnSpPr>
                <p:cNvPr id="16" name="直接连接符 15"/>
                <p:cNvCxnSpPr/>
                <p:nvPr/>
              </p:nvCxnSpPr>
              <p:spPr>
                <a:xfrm>
                  <a:off x="785985" y="5715016"/>
                  <a:ext cx="571405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 rot="5400000" flipH="1" flipV="1">
                  <a:off x="678034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 rot="5400000" flipH="1" flipV="1">
                  <a:off x="1249439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584" name="组合 71"/>
              <p:cNvGrpSpPr/>
              <p:nvPr/>
            </p:nvGrpSpPr>
            <p:grpSpPr bwMode="auto">
              <a:xfrm>
                <a:off x="4785520" y="5500702"/>
                <a:ext cx="572298" cy="215902"/>
                <a:chOff x="784992" y="5500702"/>
                <a:chExt cx="572298" cy="215902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>
                  <a:off x="785885" y="5715016"/>
                  <a:ext cx="571405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 rot="5400000" flipH="1" flipV="1">
                  <a:off x="677934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rot="5400000" flipH="1" flipV="1">
                  <a:off x="1249339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" name="右大括号 3"/>
            <p:cNvSpPr/>
            <p:nvPr/>
          </p:nvSpPr>
          <p:spPr>
            <a:xfrm rot="16200000">
              <a:off x="964232" y="4107810"/>
              <a:ext cx="357190" cy="1714214"/>
            </a:xfrm>
            <a:prstGeom prst="rightBrace">
              <a:avLst>
                <a:gd name="adj1" fmla="val 68204"/>
                <a:gd name="adj2" fmla="val 50000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589" name="组合 36"/>
          <p:cNvGrpSpPr/>
          <p:nvPr/>
        </p:nvGrpSpPr>
        <p:grpSpPr bwMode="auto">
          <a:xfrm>
            <a:off x="5453211" y="1499750"/>
            <a:ext cx="2143125" cy="161925"/>
            <a:chOff x="5785652" y="5643578"/>
            <a:chExt cx="2858314" cy="215902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5787239" y="5857893"/>
              <a:ext cx="570075" cy="1587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5400000" flipH="1" flipV="1">
              <a:off x="5679288" y="5749942"/>
              <a:ext cx="214315" cy="1587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357315" y="5857893"/>
              <a:ext cx="571663" cy="1587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5400000" flipH="1" flipV="1">
              <a:off x="6250157" y="5750736"/>
              <a:ext cx="214315" cy="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28978" y="5857893"/>
              <a:ext cx="571663" cy="1587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5400000" flipH="1" flipV="1">
              <a:off x="6821820" y="5750736"/>
              <a:ext cx="214315" cy="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7500640" y="5857893"/>
              <a:ext cx="571663" cy="1587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5400000" flipH="1" flipV="1">
              <a:off x="7393482" y="5750736"/>
              <a:ext cx="214315" cy="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8072303" y="5857893"/>
              <a:ext cx="571663" cy="1587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5400000" flipH="1" flipV="1">
              <a:off x="7965145" y="5750736"/>
              <a:ext cx="214315" cy="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5400000" flipH="1" flipV="1">
              <a:off x="8536014" y="5749942"/>
              <a:ext cx="214315" cy="1588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3601" name="右大括号 48"/>
          <p:cNvSpPr/>
          <p:nvPr/>
        </p:nvSpPr>
        <p:spPr bwMode="auto">
          <a:xfrm rot="-5400000">
            <a:off x="5587156" y="1151493"/>
            <a:ext cx="160735" cy="428625"/>
          </a:xfrm>
          <a:prstGeom prst="rightBrace">
            <a:avLst>
              <a:gd name="adj1" fmla="val 66667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round/>
              </a14:hiddenLine>
            </a:ext>
          </a:extLst>
        </p:spPr>
        <p:txBody>
          <a:bodyPr vert="eaVert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602" name="右大括号 49"/>
          <p:cNvSpPr/>
          <p:nvPr/>
        </p:nvSpPr>
        <p:spPr bwMode="auto">
          <a:xfrm rot="-5400000">
            <a:off x="6631929" y="481766"/>
            <a:ext cx="267891" cy="1660922"/>
          </a:xfrm>
          <a:prstGeom prst="rightBrace">
            <a:avLst>
              <a:gd name="adj1" fmla="val 68200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round/>
              </a14:hiddenLine>
            </a:ext>
          </a:extLst>
        </p:spPr>
        <p:txBody>
          <a:bodyPr vert="eaVert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603" name="组合 50"/>
          <p:cNvGrpSpPr/>
          <p:nvPr/>
        </p:nvGrpSpPr>
        <p:grpSpPr bwMode="auto">
          <a:xfrm>
            <a:off x="5560367" y="374611"/>
            <a:ext cx="482203" cy="900410"/>
            <a:chOff x="3714739" y="3402243"/>
            <a:chExt cx="642950" cy="1200095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60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60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607" name="组合 54"/>
          <p:cNvGrpSpPr/>
          <p:nvPr/>
        </p:nvGrpSpPr>
        <p:grpSpPr bwMode="auto">
          <a:xfrm>
            <a:off x="6631930" y="374611"/>
            <a:ext cx="482203" cy="900410"/>
            <a:chOff x="3714739" y="3402243"/>
            <a:chExt cx="642950" cy="1200095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60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61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611" name="右大括号 58"/>
          <p:cNvSpPr/>
          <p:nvPr/>
        </p:nvSpPr>
        <p:spPr bwMode="auto">
          <a:xfrm rot="5400000">
            <a:off x="6796606" y="958438"/>
            <a:ext cx="428625" cy="2143125"/>
          </a:xfrm>
          <a:prstGeom prst="rightBrace">
            <a:avLst>
              <a:gd name="adj1" fmla="val 68194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round/>
              </a14:hiddenLine>
            </a:ext>
          </a:extLst>
        </p:spPr>
        <p:txBody>
          <a:bodyPr rot="10800000" vert="eaVert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612" name="组合 59"/>
          <p:cNvGrpSpPr/>
          <p:nvPr/>
        </p:nvGrpSpPr>
        <p:grpSpPr bwMode="auto">
          <a:xfrm>
            <a:off x="1863476" y="374611"/>
            <a:ext cx="482204" cy="900410"/>
            <a:chOff x="3714739" y="3402243"/>
            <a:chExt cx="642950" cy="1200095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614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61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616" name="TextBox 3"/>
          <p:cNvSpPr txBox="1">
            <a:spLocks noChangeArrowheads="1"/>
          </p:cNvSpPr>
          <p:nvPr/>
        </p:nvSpPr>
        <p:spPr bwMode="auto">
          <a:xfrm>
            <a:off x="6012160" y="1606029"/>
            <a:ext cx="9644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620" name="TextBox 3"/>
          <p:cNvSpPr txBox="1">
            <a:spLocks noChangeArrowheads="1"/>
          </p:cNvSpPr>
          <p:nvPr/>
        </p:nvSpPr>
        <p:spPr bwMode="auto">
          <a:xfrm>
            <a:off x="755575" y="3489851"/>
            <a:ext cx="760991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”平均分成若干份，表示这样的一份或几份的数，叫做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5" name="图片 7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68694" y="2067694"/>
            <a:ext cx="77637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一块月饼、一个图形、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面小旗、一段线段、一个计量单位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都可以看作一个整体，用自然数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来表示，通常把它叫做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20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/>
        </p:nvSpPr>
        <p:spPr>
          <a:xfrm>
            <a:off x="714112" y="468143"/>
            <a:ext cx="7890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里面有几个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几分之几？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59"/>
          <p:cNvGrpSpPr/>
          <p:nvPr/>
        </p:nvGrpSpPr>
        <p:grpSpPr bwMode="auto">
          <a:xfrm>
            <a:off x="499554" y="351289"/>
            <a:ext cx="482204" cy="900410"/>
            <a:chOff x="3714739" y="3402243"/>
            <a:chExt cx="642950" cy="12000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59"/>
          <p:cNvGrpSpPr/>
          <p:nvPr/>
        </p:nvGrpSpPr>
        <p:grpSpPr bwMode="auto">
          <a:xfrm>
            <a:off x="3018368" y="279548"/>
            <a:ext cx="482204" cy="900410"/>
            <a:chOff x="3714739" y="3402243"/>
            <a:chExt cx="642950" cy="1200095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59"/>
          <p:cNvGrpSpPr/>
          <p:nvPr/>
        </p:nvGrpSpPr>
        <p:grpSpPr bwMode="auto">
          <a:xfrm>
            <a:off x="4780785" y="267494"/>
            <a:ext cx="482204" cy="900410"/>
            <a:chOff x="3714739" y="3402243"/>
            <a:chExt cx="642950" cy="1200095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TextBox 1"/>
          <p:cNvSpPr txBox="1"/>
          <p:nvPr/>
        </p:nvSpPr>
        <p:spPr>
          <a:xfrm>
            <a:off x="800450" y="1851670"/>
            <a:ext cx="77319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分子是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    里面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 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   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59"/>
          <p:cNvGrpSpPr/>
          <p:nvPr/>
        </p:nvGrpSpPr>
        <p:grpSpPr bwMode="auto">
          <a:xfrm>
            <a:off x="1065460" y="1671340"/>
            <a:ext cx="482204" cy="900410"/>
            <a:chOff x="3714739" y="3402243"/>
            <a:chExt cx="642950" cy="1200095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59"/>
          <p:cNvGrpSpPr/>
          <p:nvPr/>
        </p:nvGrpSpPr>
        <p:grpSpPr bwMode="auto">
          <a:xfrm>
            <a:off x="4809876" y="1671340"/>
            <a:ext cx="482204" cy="900410"/>
            <a:chOff x="3714739" y="3402243"/>
            <a:chExt cx="642950" cy="120009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组合 59"/>
          <p:cNvGrpSpPr/>
          <p:nvPr/>
        </p:nvGrpSpPr>
        <p:grpSpPr bwMode="auto">
          <a:xfrm>
            <a:off x="7740352" y="1635026"/>
            <a:ext cx="482204" cy="900410"/>
            <a:chOff x="3714739" y="3402243"/>
            <a:chExt cx="642950" cy="1200095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59"/>
          <p:cNvGrpSpPr/>
          <p:nvPr/>
        </p:nvGrpSpPr>
        <p:grpSpPr bwMode="auto">
          <a:xfrm>
            <a:off x="1641524" y="2607444"/>
            <a:ext cx="482204" cy="900410"/>
            <a:chOff x="3714739" y="3402243"/>
            <a:chExt cx="642950" cy="1200095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组合 59"/>
          <p:cNvGrpSpPr/>
          <p:nvPr/>
        </p:nvGrpSpPr>
        <p:grpSpPr bwMode="auto">
          <a:xfrm>
            <a:off x="2649636" y="2607444"/>
            <a:ext cx="482204" cy="900410"/>
            <a:chOff x="3714739" y="3402243"/>
            <a:chExt cx="642950" cy="1200095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/>
        </p:nvSpPr>
        <p:spPr>
          <a:xfrm>
            <a:off x="354071" y="526927"/>
            <a:ext cx="7901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里面有几个   ，几个    ， 几个    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59"/>
          <p:cNvGrpSpPr/>
          <p:nvPr/>
        </p:nvGrpSpPr>
        <p:grpSpPr bwMode="auto">
          <a:xfrm>
            <a:off x="2793652" y="338332"/>
            <a:ext cx="482204" cy="900410"/>
            <a:chOff x="3714739" y="3402243"/>
            <a:chExt cx="642950" cy="1200095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59"/>
          <p:cNvGrpSpPr/>
          <p:nvPr/>
        </p:nvGrpSpPr>
        <p:grpSpPr bwMode="auto">
          <a:xfrm>
            <a:off x="4626647" y="326278"/>
            <a:ext cx="593425" cy="924518"/>
            <a:chOff x="3599450" y="3402243"/>
            <a:chExt cx="791247" cy="1232227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xtBox 3"/>
            <p:cNvSpPr txBox="1">
              <a:spLocks noChangeArrowheads="1"/>
            </p:cNvSpPr>
            <p:nvPr/>
          </p:nvSpPr>
          <p:spPr bwMode="auto">
            <a:xfrm>
              <a:off x="3599450" y="4019148"/>
              <a:ext cx="791247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TextBox 1"/>
          <p:cNvSpPr txBox="1"/>
          <p:nvPr/>
        </p:nvSpPr>
        <p:spPr>
          <a:xfrm>
            <a:off x="1343490" y="1586476"/>
            <a:ext cx="6612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的分母是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 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59"/>
          <p:cNvGrpSpPr/>
          <p:nvPr/>
        </p:nvGrpSpPr>
        <p:grpSpPr bwMode="auto">
          <a:xfrm>
            <a:off x="1431904" y="1479571"/>
            <a:ext cx="482204" cy="900410"/>
            <a:chOff x="3714739" y="3402243"/>
            <a:chExt cx="642950" cy="1200095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7" name="组合 59"/>
          <p:cNvGrpSpPr/>
          <p:nvPr/>
        </p:nvGrpSpPr>
        <p:grpSpPr bwMode="auto">
          <a:xfrm>
            <a:off x="6930903" y="351088"/>
            <a:ext cx="593425" cy="924518"/>
            <a:chOff x="3599450" y="3402243"/>
            <a:chExt cx="791247" cy="1232227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9" name="TextBox 3"/>
            <p:cNvSpPr txBox="1">
              <a:spLocks noChangeArrowheads="1"/>
            </p:cNvSpPr>
            <p:nvPr/>
          </p:nvSpPr>
          <p:spPr bwMode="auto">
            <a:xfrm>
              <a:off x="3599450" y="4019148"/>
              <a:ext cx="791247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组合 59"/>
          <p:cNvGrpSpPr/>
          <p:nvPr/>
        </p:nvGrpSpPr>
        <p:grpSpPr bwMode="auto">
          <a:xfrm>
            <a:off x="6574182" y="1419622"/>
            <a:ext cx="482204" cy="900410"/>
            <a:chOff x="3714739" y="3402243"/>
            <a:chExt cx="642950" cy="1200095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3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5" name="TextBox 1"/>
          <p:cNvSpPr txBox="1"/>
          <p:nvPr/>
        </p:nvSpPr>
        <p:spPr>
          <a:xfrm>
            <a:off x="1329255" y="2394775"/>
            <a:ext cx="6612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的分母是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 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9"/>
          <p:cNvGrpSpPr/>
          <p:nvPr/>
        </p:nvGrpSpPr>
        <p:grpSpPr bwMode="auto">
          <a:xfrm>
            <a:off x="1329255" y="2287870"/>
            <a:ext cx="632617" cy="900410"/>
            <a:chOff x="3596850" y="3402243"/>
            <a:chExt cx="843504" cy="1200095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TextBox 3"/>
            <p:cNvSpPr txBox="1">
              <a:spLocks noChangeArrowheads="1"/>
            </p:cNvSpPr>
            <p:nvPr/>
          </p:nvSpPr>
          <p:spPr bwMode="auto">
            <a:xfrm>
              <a:off x="3596850" y="3987016"/>
              <a:ext cx="843504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 bwMode="auto">
          <a:xfrm>
            <a:off x="6786909" y="2268430"/>
            <a:ext cx="639519" cy="890128"/>
            <a:chOff x="3574303" y="3402243"/>
            <a:chExt cx="852707" cy="1186391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2" name="TextBox 3"/>
            <p:cNvSpPr txBox="1">
              <a:spLocks noChangeArrowheads="1"/>
            </p:cNvSpPr>
            <p:nvPr/>
          </p:nvSpPr>
          <p:spPr bwMode="auto">
            <a:xfrm>
              <a:off x="3574303" y="3973312"/>
              <a:ext cx="852707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4" name="TextBox 1"/>
          <p:cNvSpPr txBox="1"/>
          <p:nvPr/>
        </p:nvSpPr>
        <p:spPr>
          <a:xfrm>
            <a:off x="1329255" y="3208649"/>
            <a:ext cx="6612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的分母是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 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59"/>
          <p:cNvGrpSpPr/>
          <p:nvPr/>
        </p:nvGrpSpPr>
        <p:grpSpPr bwMode="auto">
          <a:xfrm>
            <a:off x="1329255" y="3101744"/>
            <a:ext cx="632617" cy="900410"/>
            <a:chOff x="3596850" y="3402243"/>
            <a:chExt cx="843504" cy="1200095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7" name="TextBox 3"/>
            <p:cNvSpPr txBox="1">
              <a:spLocks noChangeArrowheads="1"/>
            </p:cNvSpPr>
            <p:nvPr/>
          </p:nvSpPr>
          <p:spPr bwMode="auto">
            <a:xfrm>
              <a:off x="3596850" y="3987016"/>
              <a:ext cx="843504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 bwMode="auto">
          <a:xfrm>
            <a:off x="6786909" y="3082304"/>
            <a:ext cx="639519" cy="890128"/>
            <a:chOff x="3574303" y="3402243"/>
            <a:chExt cx="852707" cy="1186391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1" name="TextBox 3"/>
            <p:cNvSpPr txBox="1">
              <a:spLocks noChangeArrowheads="1"/>
            </p:cNvSpPr>
            <p:nvPr/>
          </p:nvSpPr>
          <p:spPr bwMode="auto">
            <a:xfrm>
              <a:off x="3574303" y="3973312"/>
              <a:ext cx="852707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4" name="图片 7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5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/>
        </p:nvSpPr>
        <p:spPr>
          <a:xfrm>
            <a:off x="323528" y="267494"/>
            <a:ext cx="7557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维修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一条公路，计划用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周完成。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）平均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周要维修这条公路的几分之几？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）平均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天要维修这条公路的几分之几？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1"/>
          <p:cNvSpPr txBox="1"/>
          <p:nvPr/>
        </p:nvSpPr>
        <p:spPr>
          <a:xfrm>
            <a:off x="1803628" y="2256288"/>
            <a:ext cx="4758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周，平均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59"/>
          <p:cNvGrpSpPr/>
          <p:nvPr/>
        </p:nvGrpSpPr>
        <p:grpSpPr bwMode="auto">
          <a:xfrm>
            <a:off x="5917045" y="2067694"/>
            <a:ext cx="645470" cy="899817"/>
            <a:chOff x="3714739" y="3402243"/>
            <a:chExt cx="860641" cy="1199304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7" name="TextBox 3"/>
            <p:cNvSpPr txBox="1">
              <a:spLocks noChangeArrowheads="1"/>
            </p:cNvSpPr>
            <p:nvPr/>
          </p:nvSpPr>
          <p:spPr bwMode="auto">
            <a:xfrm>
              <a:off x="3731876" y="3986225"/>
              <a:ext cx="843504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3" name="TextBox 1"/>
          <p:cNvSpPr txBox="1"/>
          <p:nvPr/>
        </p:nvSpPr>
        <p:spPr>
          <a:xfrm>
            <a:off x="1115616" y="3202540"/>
            <a:ext cx="6817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周，就是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天，平均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59"/>
          <p:cNvGrpSpPr/>
          <p:nvPr/>
        </p:nvGrpSpPr>
        <p:grpSpPr bwMode="auto">
          <a:xfrm>
            <a:off x="6891711" y="3014240"/>
            <a:ext cx="632617" cy="883272"/>
            <a:chOff x="3554526" y="3402243"/>
            <a:chExt cx="843503" cy="1177253"/>
          </a:xfrm>
        </p:grpSpPr>
        <p:cxnSp>
          <p:nvCxnSpPr>
            <p:cNvPr id="75" name="直接连接符 74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6" name="TextBox 3"/>
            <p:cNvSpPr txBox="1">
              <a:spLocks noChangeArrowheads="1"/>
            </p:cNvSpPr>
            <p:nvPr/>
          </p:nvSpPr>
          <p:spPr bwMode="auto">
            <a:xfrm>
              <a:off x="3554526" y="3964174"/>
              <a:ext cx="84350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14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/>
        </p:nvSpPr>
        <p:spPr>
          <a:xfrm>
            <a:off x="899592" y="1169333"/>
            <a:ext cx="73448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可以把一个或者几个事物看作一个整体，用单位“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把单位“</a:t>
            </a:r>
            <a:r>
              <a:rPr lang="en-US" altLang="zh-CN" sz="32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”平均分成若干份，表示这样的一份或者几份的数，叫做分数。</a:t>
            </a:r>
            <a:endParaRPr lang="zh-CN" altLang="en-US" sz="3200" b="1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861799" y="843558"/>
            <a:ext cx="21980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056290" y="1795598"/>
            <a:ext cx="73879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     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 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中有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   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59"/>
          <p:cNvGrpSpPr/>
          <p:nvPr/>
        </p:nvGrpSpPr>
        <p:grpSpPr bwMode="auto">
          <a:xfrm>
            <a:off x="1053930" y="1699016"/>
            <a:ext cx="565742" cy="872409"/>
            <a:chOff x="3599217" y="3459462"/>
            <a:chExt cx="927764" cy="1162776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Box 3"/>
            <p:cNvSpPr txBox="1">
              <a:spLocks noChangeArrowheads="1"/>
            </p:cNvSpPr>
            <p:nvPr/>
          </p:nvSpPr>
          <p:spPr bwMode="auto">
            <a:xfrm>
              <a:off x="3683478" y="4006916"/>
              <a:ext cx="84350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59"/>
          <p:cNvGrpSpPr/>
          <p:nvPr/>
        </p:nvGrpSpPr>
        <p:grpSpPr bwMode="auto">
          <a:xfrm>
            <a:off x="3563888" y="1655874"/>
            <a:ext cx="565742" cy="872409"/>
            <a:chOff x="3599217" y="3459462"/>
            <a:chExt cx="927764" cy="1162776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TextBox 3"/>
            <p:cNvSpPr txBox="1">
              <a:spLocks noChangeArrowheads="1"/>
            </p:cNvSpPr>
            <p:nvPr/>
          </p:nvSpPr>
          <p:spPr bwMode="auto">
            <a:xfrm>
              <a:off x="3683478" y="4006916"/>
              <a:ext cx="84350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组合 59"/>
          <p:cNvGrpSpPr/>
          <p:nvPr/>
        </p:nvGrpSpPr>
        <p:grpSpPr bwMode="auto">
          <a:xfrm>
            <a:off x="4742304" y="1635647"/>
            <a:ext cx="514360" cy="872411"/>
            <a:chOff x="3536596" y="3459462"/>
            <a:chExt cx="843502" cy="1162778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TextBox 3"/>
            <p:cNvSpPr txBox="1">
              <a:spLocks noChangeArrowheads="1"/>
            </p:cNvSpPr>
            <p:nvPr/>
          </p:nvSpPr>
          <p:spPr bwMode="auto">
            <a:xfrm>
              <a:off x="3536596" y="4006917"/>
              <a:ext cx="843502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59"/>
          <p:cNvGrpSpPr/>
          <p:nvPr/>
        </p:nvGrpSpPr>
        <p:grpSpPr bwMode="auto">
          <a:xfrm>
            <a:off x="7252261" y="1635646"/>
            <a:ext cx="514360" cy="859568"/>
            <a:chOff x="3507310" y="3459462"/>
            <a:chExt cx="843502" cy="1145661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TextBox 3"/>
            <p:cNvSpPr txBox="1">
              <a:spLocks noChangeArrowheads="1"/>
            </p:cNvSpPr>
            <p:nvPr/>
          </p:nvSpPr>
          <p:spPr bwMode="auto">
            <a:xfrm>
              <a:off x="3507310" y="3989800"/>
              <a:ext cx="843502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59"/>
          <p:cNvGrpSpPr/>
          <p:nvPr/>
        </p:nvGrpSpPr>
        <p:grpSpPr bwMode="auto">
          <a:xfrm>
            <a:off x="3563888" y="2969902"/>
            <a:ext cx="565742" cy="872409"/>
            <a:chOff x="3599217" y="3459462"/>
            <a:chExt cx="927764" cy="1162776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TextBox 3"/>
            <p:cNvSpPr txBox="1">
              <a:spLocks noChangeArrowheads="1"/>
            </p:cNvSpPr>
            <p:nvPr/>
          </p:nvSpPr>
          <p:spPr bwMode="auto">
            <a:xfrm>
              <a:off x="3683478" y="4006916"/>
              <a:ext cx="84350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组合 59"/>
          <p:cNvGrpSpPr/>
          <p:nvPr/>
        </p:nvGrpSpPr>
        <p:grpSpPr bwMode="auto">
          <a:xfrm>
            <a:off x="7297094" y="2914803"/>
            <a:ext cx="514360" cy="859568"/>
            <a:chOff x="3507310" y="3459462"/>
            <a:chExt cx="843502" cy="1145661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TextBox 3"/>
            <p:cNvSpPr txBox="1">
              <a:spLocks noChangeArrowheads="1"/>
            </p:cNvSpPr>
            <p:nvPr/>
          </p:nvSpPr>
          <p:spPr bwMode="auto">
            <a:xfrm>
              <a:off x="3507310" y="3989800"/>
              <a:ext cx="843502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0" name="TextBox 1"/>
          <p:cNvSpPr txBox="1"/>
          <p:nvPr/>
        </p:nvSpPr>
        <p:spPr>
          <a:xfrm>
            <a:off x="2578886" y="1760498"/>
            <a:ext cx="405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"/>
          <p:cNvSpPr txBox="1"/>
          <p:nvPr/>
        </p:nvSpPr>
        <p:spPr>
          <a:xfrm>
            <a:off x="6273847" y="1760498"/>
            <a:ext cx="405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1"/>
          <p:cNvSpPr txBox="1"/>
          <p:nvPr/>
        </p:nvSpPr>
        <p:spPr>
          <a:xfrm>
            <a:off x="2577301" y="3056642"/>
            <a:ext cx="405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"/>
          <p:cNvSpPr txBox="1"/>
          <p:nvPr/>
        </p:nvSpPr>
        <p:spPr>
          <a:xfrm>
            <a:off x="6259125" y="3051096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1157</Words>
  <Application>WPS 演示</Application>
  <PresentationFormat>全屏显示(16:9)</PresentationFormat>
  <Paragraphs>355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楷体</vt:lpstr>
      <vt:lpstr>Times New Roman</vt:lpstr>
      <vt:lpstr>幼圆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2021-02-25T00:36:38Z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