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19" r:id="rId4"/>
    <p:sldId id="510" r:id="rId5"/>
    <p:sldId id="472" r:id="rId6"/>
    <p:sldId id="511" r:id="rId8"/>
    <p:sldId id="512" r:id="rId9"/>
    <p:sldId id="513" r:id="rId10"/>
    <p:sldId id="518" r:id="rId11"/>
    <p:sldId id="502" r:id="rId12"/>
    <p:sldId id="517" r:id="rId13"/>
    <p:sldId id="507" r:id="rId14"/>
    <p:sldId id="522" r:id="rId15"/>
    <p:sldId id="520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49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86814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808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小数加法和减法 小数连加和简便运算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7.xml"/><Relationship Id="rId5" Type="http://schemas.openxmlformats.org/officeDocument/2006/relationships/slide" Target="slide12.xml"/><Relationship Id="rId4" Type="http://schemas.openxmlformats.org/officeDocument/2006/relationships/slide" Target="slide1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1.jpeg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4344" y="1435155"/>
            <a:ext cx="7784824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小数</a:t>
            </a: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</a:t>
            </a:r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加和简便运算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小数加法和减法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75856" y="115957"/>
            <a:ext cx="302433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279480" y="2072918"/>
            <a:ext cx="6532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小数加法的估算：估算小数连加时，可以按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四舍五入法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把每个小数都看成与它接近的整数进行计算，如果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其中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的两个小数的和正好是整数，也可以先把这两个小数相加，再把所得结果与其他估算后的数相加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632" y="2338883"/>
            <a:ext cx="63367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小数的连加计算：计算小数的连加时，既可以列竖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式计算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，也可以根据小数的特点灵活选择简便算法脱式计算。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339752" y="1673245"/>
            <a:ext cx="439248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2483768" y="762839"/>
            <a:ext cx="4824536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整数的连加和简便运算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3688" y="1635646"/>
            <a:ext cx="279908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98+164+236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262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+236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=498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90400" y="1635646"/>
            <a:ext cx="266192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419+115+281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419+281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+115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=815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716016" y="2931790"/>
            <a:ext cx="3469640" cy="1722363"/>
            <a:chOff x="4496435" y="3075806"/>
            <a:chExt cx="3469640" cy="1722363"/>
          </a:xfrm>
        </p:grpSpPr>
        <p:pic>
          <p:nvPicPr>
            <p:cNvPr id="14" name="图片 13" descr="18"/>
            <p:cNvPicPr>
              <a:picLocks noChangeAspect="1"/>
            </p:cNvPicPr>
            <p:nvPr/>
          </p:nvPicPr>
          <p:blipFill>
            <a:blip r:embed="rId1"/>
            <a:srcRect l="14006" t="17480" r="17975" b="12448"/>
            <a:stretch>
              <a:fillRect/>
            </a:stretch>
          </p:blipFill>
          <p:spPr>
            <a:xfrm>
              <a:off x="6610687" y="3867894"/>
              <a:ext cx="1129665" cy="930275"/>
            </a:xfrm>
            <a:prstGeom prst="rect">
              <a:avLst/>
            </a:prstGeom>
          </p:spPr>
        </p:pic>
        <p:sp>
          <p:nvSpPr>
            <p:cNvPr id="3" name="云形标注 2"/>
            <p:cNvSpPr/>
            <p:nvPr/>
          </p:nvSpPr>
          <p:spPr>
            <a:xfrm>
              <a:off x="4496435" y="3111500"/>
              <a:ext cx="3469640" cy="842645"/>
            </a:xfrm>
            <a:prstGeom prst="cloudCallout">
              <a:avLst>
                <a:gd name="adj1" fmla="val 17196"/>
                <a:gd name="adj2" fmla="val 6580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 sz="1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951691" y="3075806"/>
              <a:ext cx="286066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一袋奶粉和一袋豆粉正好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83568" y="546750"/>
            <a:ext cx="7989262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）估算一下，买下面几样食品各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袋，大约共需多少元钱？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6662" t="41308" r="39834" b="42550"/>
          <a:stretch>
            <a:fillRect/>
          </a:stretch>
        </p:blipFill>
        <p:spPr>
          <a:xfrm>
            <a:off x="1835696" y="1419622"/>
            <a:ext cx="4710879" cy="12763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18722" y="2581756"/>
            <a:ext cx="1390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11.3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41395" y="2614141"/>
            <a:ext cx="1390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16.9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76056" y="2612236"/>
            <a:ext cx="1390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8.7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24554" y="3003798"/>
            <a:ext cx="4091462" cy="1656184"/>
            <a:chOff x="624554" y="3003659"/>
            <a:chExt cx="4091462" cy="1656184"/>
          </a:xfrm>
        </p:grpSpPr>
        <p:pic>
          <p:nvPicPr>
            <p:cNvPr id="16" name="图片 15" descr="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4554" y="3691820"/>
              <a:ext cx="1211142" cy="968023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886331" y="3003659"/>
              <a:ext cx="3829685" cy="864235"/>
              <a:chOff x="387" y="4831"/>
              <a:chExt cx="6031" cy="1361"/>
            </a:xfrm>
          </p:grpSpPr>
          <p:sp>
            <p:nvSpPr>
              <p:cNvPr id="19" name="云形标注 18"/>
              <p:cNvSpPr/>
              <p:nvPr/>
            </p:nvSpPr>
            <p:spPr>
              <a:xfrm>
                <a:off x="387" y="4917"/>
                <a:ext cx="6031" cy="1275"/>
              </a:xfrm>
              <a:prstGeom prst="cloudCallout">
                <a:avLst>
                  <a:gd name="adj1" fmla="val -35898"/>
                  <a:gd name="adj2" fmla="val 71912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047" y="4831"/>
                <a:ext cx="5232" cy="13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按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“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四舍五入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”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法把他们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都看成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整数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钱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……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988556" y="1203598"/>
            <a:ext cx="2903924" cy="1844174"/>
            <a:chOff x="5844540" y="1329690"/>
            <a:chExt cx="2903924" cy="1844174"/>
          </a:xfrm>
        </p:grpSpPr>
        <p:pic>
          <p:nvPicPr>
            <p:cNvPr id="15" name="图片 14" descr="14"/>
            <p:cNvPicPr>
              <a:picLocks noChangeAspect="1"/>
            </p:cNvPicPr>
            <p:nvPr/>
          </p:nvPicPr>
          <p:blipFill>
            <a:blip r:embed="rId7"/>
            <a:srcRect l="18010" t="12470" r="19986" b="9954"/>
            <a:stretch>
              <a:fillRect/>
            </a:stretch>
          </p:blipFill>
          <p:spPr>
            <a:xfrm>
              <a:off x="7524328" y="2067694"/>
              <a:ext cx="1106170" cy="1106170"/>
            </a:xfrm>
            <a:prstGeom prst="rect">
              <a:avLst/>
            </a:prstGeom>
          </p:spPr>
        </p:pic>
        <p:sp>
          <p:nvSpPr>
            <p:cNvPr id="12" name="云形标注 11"/>
            <p:cNvSpPr/>
            <p:nvPr/>
          </p:nvSpPr>
          <p:spPr>
            <a:xfrm>
              <a:off x="5844540" y="1329690"/>
              <a:ext cx="2828290" cy="911225"/>
            </a:xfrm>
            <a:prstGeom prst="cloudCallout">
              <a:avLst>
                <a:gd name="adj1" fmla="val 15627"/>
                <a:gd name="adj2" fmla="val 89060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992137" y="1347614"/>
              <a:ext cx="27563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把你的估算方法和大家交流一下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79512" y="339502"/>
            <a:ext cx="5743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）算一算实际需要多少钱？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1187624" y="915566"/>
            <a:ext cx="1788795" cy="664210"/>
          </a:xfrm>
          <a:prstGeom prst="cloudCallout">
            <a:avLst>
              <a:gd name="adj1" fmla="val 13868"/>
              <a:gd name="adj2" fmla="val 78980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这样算：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1560" y="1635646"/>
            <a:ext cx="40671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11.3+16.9+8.7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19450" y="1850911"/>
            <a:ext cx="2361544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11.3+8.7+16.9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=20+16.9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=36.9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20550" y="2043951"/>
            <a:ext cx="14285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11.3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16.9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+    8.7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187624" y="3219822"/>
            <a:ext cx="1717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070790" y="3131706"/>
            <a:ext cx="16795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36.9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79887" y="3651870"/>
            <a:ext cx="626046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整数加法的运算定律同样适用于小数。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64088" y="1052155"/>
            <a:ext cx="2558390" cy="583491"/>
            <a:chOff x="5364088" y="1052155"/>
            <a:chExt cx="2558390" cy="583491"/>
          </a:xfrm>
        </p:grpSpPr>
        <p:sp>
          <p:nvSpPr>
            <p:cNvPr id="10" name="云形标注 9"/>
            <p:cNvSpPr/>
            <p:nvPr/>
          </p:nvSpPr>
          <p:spPr>
            <a:xfrm>
              <a:off x="5364088" y="1052155"/>
              <a:ext cx="2352718" cy="583491"/>
            </a:xfrm>
            <a:prstGeom prst="cloudCallout">
              <a:avLst>
                <a:gd name="adj1" fmla="val -5925"/>
                <a:gd name="adj2" fmla="val 109622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580112" y="1101973"/>
              <a:ext cx="23423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这样算简便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901273" y="1635646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36.9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/>
      <p:bldP spid="20" grpId="0"/>
      <p:bldP spid="24" grpId="0"/>
      <p:bldP spid="26" grpId="0"/>
      <p:bldP spid="28" grpId="0"/>
      <p:bldP spid="28" grpId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142207" y="843558"/>
            <a:ext cx="45180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3.25+1.6+0.68= 12.6+3.7+0.74=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6.54+70.61+7.8=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0.25+0.85+0.75+0.15=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9.08+15.14+0.92=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2.56+7.24+7.44+3.76=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 rot="10800000" flipH="1" flipV="1">
            <a:off x="4860032" y="843559"/>
            <a:ext cx="10801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5.53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4860032" y="1275606"/>
            <a:ext cx="8875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5.7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5004048" y="1707654"/>
            <a:ext cx="13291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84.95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5926283" y="2139702"/>
            <a:ext cx="445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5187066" y="2571750"/>
            <a:ext cx="13291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25.14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5868144" y="3003798"/>
            <a:ext cx="6667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95536" y="339502"/>
            <a:ext cx="1414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我会填！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9592" y="1059582"/>
            <a:ext cx="7679569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）估算小数连加时，可以按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把每个小数都看成与它接近的（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）进行计算；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如果其中两个小数的和正好是（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），也可以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先把这两个小数相加，再把所得的结果与其他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估算后的数相加。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）估算购买物品所需要的钱数时，通常需要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），以保证所带钱数充足。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64088" y="1491630"/>
            <a:ext cx="882151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整数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95100" y="1059582"/>
            <a:ext cx="190123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四舍五入法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46033" y="1940312"/>
            <a:ext cx="882151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整数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74620" y="3694261"/>
            <a:ext cx="190123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估大不估小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27584" y="906855"/>
            <a:ext cx="15131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补空缺。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767080" y="1635646"/>
            <a:ext cx="79813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         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）         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1552575" y="2073161"/>
            <a:ext cx="1474470" cy="0"/>
          </a:xfrm>
          <a:prstGeom prst="straightConnector1">
            <a:avLst/>
          </a:prstGeom>
          <a:ln w="28575" cmpd="sng"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717550" y="2734196"/>
            <a:ext cx="79813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45.61         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）        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4924425" y="2073161"/>
            <a:ext cx="1384300" cy="0"/>
          </a:xfrm>
          <a:prstGeom prst="straightConnector1">
            <a:avLst/>
          </a:prstGeom>
          <a:ln w="28575" cmpd="sng"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5123180" y="3204731"/>
            <a:ext cx="1384300" cy="0"/>
          </a:xfrm>
          <a:prstGeom prst="straightConnector1">
            <a:avLst/>
          </a:prstGeom>
          <a:ln w="28575" cmpd="sng"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1822450" y="3204731"/>
            <a:ext cx="1384300" cy="0"/>
          </a:xfrm>
          <a:prstGeom prst="straightConnector1">
            <a:avLst/>
          </a:prstGeom>
          <a:ln w="28575" cmpd="sng"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724025" y="1616482"/>
            <a:ext cx="1191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+3.87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04048" y="1563638"/>
            <a:ext cx="1332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+1.56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28895" y="2734196"/>
            <a:ext cx="14593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+10.42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39821" y="2734196"/>
            <a:ext cx="975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+8.4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88055" y="1779662"/>
            <a:ext cx="975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7.37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08373" y="1760498"/>
            <a:ext cx="975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8.93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797548" y="2840618"/>
            <a:ext cx="1206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54.01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20272" y="2859782"/>
            <a:ext cx="12677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64.43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29" grpId="2"/>
      <p:bldP spid="29" grpId="3"/>
      <p:bldP spid="30" grpId="0"/>
      <p:bldP spid="30" grpId="1"/>
      <p:bldP spid="30" grpId="2"/>
      <p:bldP spid="30" grpId="3"/>
      <p:bldP spid="31" grpId="0"/>
      <p:bldP spid="31" grpId="1"/>
      <p:bldP spid="31" grpId="2"/>
      <p:bldP spid="31" grpId="3"/>
      <p:bldP spid="32" grpId="0"/>
      <p:bldP spid="32" grpId="1"/>
      <p:bldP spid="32" grpId="2"/>
      <p:bldP spid="32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25"/>
          <p:cNvSpPr txBox="1">
            <a:spLocks noChangeArrowheads="1"/>
          </p:cNvSpPr>
          <p:nvPr/>
        </p:nvSpPr>
        <p:spPr bwMode="auto">
          <a:xfrm>
            <a:off x="678879" y="1563638"/>
            <a:ext cx="8429625" cy="1754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(1)5.2+0.74+4.8=5.2+    +0.74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(2)8.1+6.25+1.9+1.45=(8.1+    )+(6.25+    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(3)20.6+3.7+5.3=20.6   (           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67543" y="342404"/>
            <a:ext cx="845046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  里填上适当的数，在   里填上适当的运算符号。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483518"/>
            <a:ext cx="359574" cy="3600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148059" y="483518"/>
            <a:ext cx="360045" cy="360045"/>
          </a:xfrm>
          <a:prstGeom prst="ellipse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7468" y="1707654"/>
            <a:ext cx="57658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" name="矩形 7"/>
          <p:cNvSpPr/>
          <p:nvPr/>
        </p:nvSpPr>
        <p:spPr>
          <a:xfrm>
            <a:off x="5507588" y="2279302"/>
            <a:ext cx="57658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" name="矩形 8"/>
          <p:cNvSpPr/>
          <p:nvPr/>
        </p:nvSpPr>
        <p:spPr>
          <a:xfrm>
            <a:off x="7667828" y="2283718"/>
            <a:ext cx="57658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0" name="椭圆 9"/>
          <p:cNvSpPr/>
          <p:nvPr/>
        </p:nvSpPr>
        <p:spPr>
          <a:xfrm>
            <a:off x="4499987" y="2859777"/>
            <a:ext cx="360045" cy="360045"/>
          </a:xfrm>
          <a:prstGeom prst="ellipse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1" name="椭圆 10"/>
          <p:cNvSpPr/>
          <p:nvPr/>
        </p:nvSpPr>
        <p:spPr>
          <a:xfrm>
            <a:off x="5804917" y="2905412"/>
            <a:ext cx="360045" cy="360045"/>
          </a:xfrm>
          <a:prstGeom prst="ellipse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2" name="矩形 11"/>
          <p:cNvSpPr/>
          <p:nvPr/>
        </p:nvSpPr>
        <p:spPr>
          <a:xfrm>
            <a:off x="5105147" y="2887632"/>
            <a:ext cx="57658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" name="矩形 12"/>
          <p:cNvSpPr/>
          <p:nvPr/>
        </p:nvSpPr>
        <p:spPr>
          <a:xfrm>
            <a:off x="6290057" y="2887632"/>
            <a:ext cx="57658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4355976" y="1635646"/>
            <a:ext cx="9271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36096" y="2211710"/>
            <a:ext cx="9271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52437" y="2186558"/>
            <a:ext cx="9271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08996" y="2787774"/>
            <a:ext cx="9271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38472" y="2851437"/>
            <a:ext cx="9271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3.7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28184" y="2787774"/>
            <a:ext cx="9271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04917" y="2787774"/>
            <a:ext cx="4857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9625" y="330791"/>
            <a:ext cx="43043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怎样算简便就怎么算。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87371" y="1347614"/>
            <a:ext cx="2681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5.4+2.3+7.7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26251" y="1347614"/>
            <a:ext cx="3350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13.7+15.6+52.3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15616" y="1878474"/>
            <a:ext cx="2816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=5.4+(2.3+7.7)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=5.4+10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=15.4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26251" y="1851670"/>
            <a:ext cx="40971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=13.7+52.3+15.6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=66+15.6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=81.6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1226</Words>
  <Application>WPS 演示</Application>
  <PresentationFormat>全屏显示(16:9)</PresentationFormat>
  <Paragraphs>196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黑体</vt:lpstr>
      <vt:lpstr>等线</vt:lpstr>
      <vt:lpstr>楷体</vt:lpstr>
      <vt:lpstr>幼圆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20</cp:revision>
  <dcterms:created xsi:type="dcterms:W3CDTF">2017-03-17T02:28:00Z</dcterms:created>
  <dcterms:modified xsi:type="dcterms:W3CDTF">2021-02-25T00:49:42Z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