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67" r:id="rId3"/>
  </p:sldMasterIdLst>
  <p:notesMasterIdLst>
    <p:notesMasterId r:id="rId7"/>
  </p:notesMasterIdLst>
  <p:sldIdLst>
    <p:sldId id="527" r:id="rId4"/>
    <p:sldId id="510" r:id="rId5"/>
    <p:sldId id="472" r:id="rId6"/>
    <p:sldId id="511" r:id="rId8"/>
    <p:sldId id="512" r:id="rId9"/>
    <p:sldId id="518" r:id="rId10"/>
    <p:sldId id="526" r:id="rId11"/>
    <p:sldId id="515" r:id="rId12"/>
    <p:sldId id="507" r:id="rId13"/>
    <p:sldId id="530" r:id="rId14"/>
    <p:sldId id="528" r:id="rId15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19"/>
    </p:embeddedFont>
    <p:embeddedFont>
      <p:font typeface="楷体" panose="02010609060101010101" pitchFamily="49" charset="-122"/>
      <p:regular r:id="rId20"/>
    </p:embeddedFont>
    <p:embeddedFont>
      <p:font typeface="幼圆" panose="02010509060101010101" pitchFamily="49" charset="-122"/>
      <p:regular r:id="rId21"/>
    </p:embeddedFont>
    <p:embeddedFont>
      <p:font typeface="Calibri" panose="020F0502020204030204" pitchFamily="34" charset="0"/>
      <p:regular r:id="rId22"/>
      <p:bold r:id="rId23"/>
      <p:italic r:id="rId24"/>
      <p:boldItalic r:id="rId25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FF0000"/>
    <a:srgbClr val="0000FF"/>
    <a:srgbClr val="FF9933"/>
    <a:srgbClr val="AFF22A"/>
    <a:srgbClr val="FFFFFF"/>
    <a:srgbClr val="CC9900"/>
    <a:srgbClr val="FF6600"/>
    <a:srgbClr val="0070C0"/>
    <a:srgbClr val="FF9F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245" autoAdjust="0"/>
    <p:restoredTop sz="99556" autoAdjust="0"/>
  </p:normalViewPr>
  <p:slideViewPr>
    <p:cSldViewPr>
      <p:cViewPr>
        <p:scale>
          <a:sx n="70" d="100"/>
          <a:sy n="70" d="100"/>
        </p:scale>
        <p:origin x="-115" y="-77"/>
      </p:cViewPr>
      <p:guideLst>
        <p:guide orient="horz" pos="1584"/>
        <p:guide pos="286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5" Type="http://schemas.openxmlformats.org/officeDocument/2006/relationships/font" Target="fonts/font7.fntdata"/><Relationship Id="rId24" Type="http://schemas.openxmlformats.org/officeDocument/2006/relationships/font" Target="fonts/font6.fntdata"/><Relationship Id="rId23" Type="http://schemas.openxmlformats.org/officeDocument/2006/relationships/font" Target="fonts/font5.fntdata"/><Relationship Id="rId22" Type="http://schemas.openxmlformats.org/officeDocument/2006/relationships/font" Target="fonts/font4.fntdata"/><Relationship Id="rId21" Type="http://schemas.openxmlformats.org/officeDocument/2006/relationships/font" Target="fonts/font3.fntdata"/><Relationship Id="rId20" Type="http://schemas.openxmlformats.org/officeDocument/2006/relationships/font" Target="fonts/font2.fntdata"/><Relationship Id="rId2" Type="http://schemas.openxmlformats.org/officeDocument/2006/relationships/theme" Target="theme/theme1.xml"/><Relationship Id="rId19" Type="http://schemas.openxmlformats.org/officeDocument/2006/relationships/font" Target="fonts/font1.fntdata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20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9" Type="http://schemas.openxmlformats.org/officeDocument/2006/relationships/image" Target="../media/image1.png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7.xml"/><Relationship Id="rId8" Type="http://schemas.openxmlformats.org/officeDocument/2006/relationships/slideLayout" Target="../slideLayouts/slideLayout26.xml"/><Relationship Id="rId7" Type="http://schemas.openxmlformats.org/officeDocument/2006/relationships/slideLayout" Target="../slideLayouts/slideLayout25.xml"/><Relationship Id="rId6" Type="http://schemas.openxmlformats.org/officeDocument/2006/relationships/slideLayout" Target="../slideLayouts/slideLayout24.xml"/><Relationship Id="rId5" Type="http://schemas.openxmlformats.org/officeDocument/2006/relationships/slideLayout" Target="../slideLayouts/slideLayout23.xml"/><Relationship Id="rId4" Type="http://schemas.openxmlformats.org/officeDocument/2006/relationships/slideLayout" Target="../slideLayouts/slideLayout22.xml"/><Relationship Id="rId3" Type="http://schemas.openxmlformats.org/officeDocument/2006/relationships/slideLayout" Target="../slideLayouts/slideLayout21.xml"/><Relationship Id="rId28" Type="http://schemas.openxmlformats.org/officeDocument/2006/relationships/theme" Target="../theme/theme2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43.xml"/><Relationship Id="rId24" Type="http://schemas.openxmlformats.org/officeDocument/2006/relationships/slideLayout" Target="../slideLayouts/slideLayout42.xml"/><Relationship Id="rId23" Type="http://schemas.openxmlformats.org/officeDocument/2006/relationships/slideLayout" Target="../slideLayouts/slideLayout41.xml"/><Relationship Id="rId22" Type="http://schemas.openxmlformats.org/officeDocument/2006/relationships/slideLayout" Target="../slideLayouts/slideLayout40.xml"/><Relationship Id="rId21" Type="http://schemas.openxmlformats.org/officeDocument/2006/relationships/slideLayout" Target="../slideLayouts/slideLayout39.xml"/><Relationship Id="rId20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0.xml"/><Relationship Id="rId19" Type="http://schemas.openxmlformats.org/officeDocument/2006/relationships/slideLayout" Target="../slideLayouts/slideLayout37.xml"/><Relationship Id="rId18" Type="http://schemas.openxmlformats.org/officeDocument/2006/relationships/slideLayout" Target="../slideLayouts/slideLayout36.xml"/><Relationship Id="rId17" Type="http://schemas.openxmlformats.org/officeDocument/2006/relationships/slideLayout" Target="../slideLayouts/slideLayout35.xml"/><Relationship Id="rId16" Type="http://schemas.openxmlformats.org/officeDocument/2006/relationships/slideLayout" Target="../slideLayouts/slideLayout34.xml"/><Relationship Id="rId15" Type="http://schemas.openxmlformats.org/officeDocument/2006/relationships/slideLayout" Target="../slideLayouts/slideLayout33.xml"/><Relationship Id="rId14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28.xml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19442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小数的认识 小数的认识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193237" y="92978"/>
            <a:ext cx="14927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百分数（二） 折扣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679" r:id="rId12"/>
    <p:sldLayoutId id="2147483680" r:id="rId13"/>
    <p:sldLayoutId id="2147483681" r:id="rId14"/>
    <p:sldLayoutId id="2147483682" r:id="rId15"/>
    <p:sldLayoutId id="2147483683" r:id="rId16"/>
    <p:sldLayoutId id="2147483684" r:id="rId17"/>
    <p:sldLayoutId id="2147483685" r:id="rId18"/>
    <p:sldLayoutId id="2147483686" r:id="rId19"/>
    <p:sldLayoutId id="2147483687" r:id="rId20"/>
    <p:sldLayoutId id="2147483688" r:id="rId21"/>
    <p:sldLayoutId id="2147483689" r:id="rId22"/>
    <p:sldLayoutId id="2147483690" r:id="rId23"/>
    <p:sldLayoutId id="2147483691" r:id="rId24"/>
    <p:sldLayoutId id="2147483692" r:id="rId2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6" Type="http://schemas.openxmlformats.org/officeDocument/2006/relationships/slide" Target="slide6.xml"/><Relationship Id="rId5" Type="http://schemas.openxmlformats.org/officeDocument/2006/relationships/slide" Target="slide11.xml"/><Relationship Id="rId4" Type="http://schemas.openxmlformats.org/officeDocument/2006/relationships/slide" Target="slide9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6.emf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8.png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slide" Target="slide1.xml"/><Relationship Id="rId4" Type="http://schemas.openxmlformats.org/officeDocument/2006/relationships/image" Target="../media/image12.png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8.png"/><Relationship Id="rId2" Type="http://schemas.openxmlformats.org/officeDocument/2006/relationships/slide" Target="slide1.xml"/><Relationship Id="rId1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8.png"/><Relationship Id="rId1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8.png"/><Relationship Id="rId2" Type="http://schemas.openxmlformats.org/officeDocument/2006/relationships/slide" Target="slide1.xml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8.png"/><Relationship Id="rId1" Type="http://schemas.openxmlformats.org/officeDocument/2006/relationships/slide" Target="slide1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8.png"/><Relationship Id="rId2" Type="http://schemas.openxmlformats.org/officeDocument/2006/relationships/slide" Target="slide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17.png"/><Relationship Id="rId1" Type="http://schemas.openxmlformats.org/officeDocument/2006/relationships/image" Target="../media/image1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四年级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273527" y="1435155"/>
            <a:ext cx="4386457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小数的认识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情境导入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711320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 smtClean="0">
                <a:solidFill>
                  <a:srgbClr val="0050AA"/>
                </a:solidFill>
                <a:latin typeface="+mj-ea"/>
                <a:ea typeface="+mj-ea"/>
              </a:rPr>
              <a:t>小数的认识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6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15616" y="2144926"/>
            <a:ext cx="669674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小数的读法：先读整数部分，按照整数的读法来读，如果整数的部分是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，就直接读作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“0”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，中间的小数点读作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点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，小数部分按照从左往右的顺序依次读出每一位上的数，小数部分有几个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就读出几个零。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555776" y="1673245"/>
            <a:ext cx="4032448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71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72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19505" t="26297" r="25027" b="39787"/>
          <a:stretch>
            <a:fillRect/>
          </a:stretch>
        </p:blipFill>
        <p:spPr>
          <a:xfrm>
            <a:off x="1546054" y="1851670"/>
            <a:ext cx="5978274" cy="2055598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259632" y="852119"/>
            <a:ext cx="6264696" cy="1503607"/>
            <a:chOff x="395536" y="1316552"/>
            <a:chExt cx="6264696" cy="1503607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5536" y="1635646"/>
              <a:ext cx="1273757" cy="11845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24" name="组合 23"/>
            <p:cNvGrpSpPr/>
            <p:nvPr/>
          </p:nvGrpSpPr>
          <p:grpSpPr>
            <a:xfrm>
              <a:off x="1403648" y="1316552"/>
              <a:ext cx="5256584" cy="679134"/>
              <a:chOff x="1687833" y="1316585"/>
              <a:chExt cx="6986953" cy="679017"/>
            </a:xfrm>
            <a:solidFill>
              <a:schemeClr val="accent6">
                <a:lumMod val="40000"/>
                <a:lumOff val="60000"/>
              </a:schemeClr>
            </a:solidFill>
          </p:grpSpPr>
          <p:sp>
            <p:nvSpPr>
              <p:cNvPr id="3" name="云形标注 5"/>
              <p:cNvSpPr>
                <a:spLocks noChangeArrowheads="1"/>
              </p:cNvSpPr>
              <p:nvPr/>
            </p:nvSpPr>
            <p:spPr bwMode="auto">
              <a:xfrm>
                <a:off x="1687833" y="1316585"/>
                <a:ext cx="6701554" cy="679017"/>
              </a:xfrm>
              <a:prstGeom prst="cloudCallout">
                <a:avLst>
                  <a:gd name="adj1" fmla="val -45870"/>
                  <a:gd name="adj2" fmla="val 98375"/>
                </a:avLst>
              </a:prstGeom>
              <a:noFill/>
              <a:ln w="19050" algn="ctr">
                <a:solidFill>
                  <a:schemeClr val="accent1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" name="矩形 4"/>
              <p:cNvSpPr>
                <a:spLocks noChangeArrowheads="1"/>
              </p:cNvSpPr>
              <p:nvPr/>
            </p:nvSpPr>
            <p:spPr bwMode="auto">
              <a:xfrm>
                <a:off x="2166392" y="1380739"/>
                <a:ext cx="6508394" cy="461586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观察下图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，你能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得到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什么信息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？</a:t>
                </a:r>
                <a:endPara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16" name="文本框 15"/>
          <p:cNvSpPr txBox="1"/>
          <p:nvPr/>
        </p:nvSpPr>
        <p:spPr>
          <a:xfrm>
            <a:off x="2123728" y="3632706"/>
            <a:ext cx="10887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0.5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606357" y="3560698"/>
            <a:ext cx="12698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0.71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TextBox 71"/>
          <p:cNvSpPr txBox="1">
            <a:spLocks noChangeArrowheads="1"/>
          </p:cNvSpPr>
          <p:nvPr/>
        </p:nvSpPr>
        <p:spPr bwMode="auto">
          <a:xfrm>
            <a:off x="827584" y="771550"/>
            <a:ext cx="738031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把下面的数填在小数数位表中并读出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来。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l="36513" t="40343" r="10894" b="18870"/>
          <a:stretch>
            <a:fillRect/>
          </a:stretch>
        </p:blipFill>
        <p:spPr>
          <a:xfrm>
            <a:off x="2291231" y="1892750"/>
            <a:ext cx="4369001" cy="1687112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339752" y="1413902"/>
            <a:ext cx="12715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172.31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158848" y="1413902"/>
            <a:ext cx="12715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30.402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073925" y="1413902"/>
            <a:ext cx="10903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0.098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4560570" y="3459326"/>
            <a:ext cx="4104640" cy="1056640"/>
            <a:chOff x="7182" y="5406"/>
            <a:chExt cx="6464" cy="1664"/>
          </a:xfrm>
        </p:grpSpPr>
        <p:pic>
          <p:nvPicPr>
            <p:cNvPr id="12" name="图片 11" descr="57"/>
            <p:cNvPicPr>
              <a:picLocks noChangeAspect="1"/>
            </p:cNvPicPr>
            <p:nvPr/>
          </p:nvPicPr>
          <p:blipFill>
            <a:blip r:embed="rId2"/>
            <a:srcRect l="10002" t="7496" r="19986" b="14991"/>
            <a:stretch>
              <a:fillRect/>
            </a:stretch>
          </p:blipFill>
          <p:spPr>
            <a:xfrm>
              <a:off x="11849" y="5406"/>
              <a:ext cx="1797" cy="1592"/>
            </a:xfrm>
            <a:prstGeom prst="rect">
              <a:avLst/>
            </a:prstGeom>
          </p:spPr>
        </p:pic>
        <p:sp>
          <p:nvSpPr>
            <p:cNvPr id="39" name="AutoShape 27"/>
            <p:cNvSpPr>
              <a:spLocks noChangeArrowheads="1"/>
            </p:cNvSpPr>
            <p:nvPr/>
          </p:nvSpPr>
          <p:spPr bwMode="auto">
            <a:xfrm>
              <a:off x="7182" y="5638"/>
              <a:ext cx="4667" cy="1432"/>
            </a:xfrm>
            <a:prstGeom prst="wedgeRoundRectCallout">
              <a:avLst>
                <a:gd name="adj1" fmla="val 57688"/>
                <a:gd name="adj2" fmla="val 7836"/>
                <a:gd name="adj3" fmla="val 16667"/>
              </a:avLst>
            </a:prstGeom>
            <a:no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10000"/>
                </a:lnSpc>
                <a:defRPr/>
              </a:pPr>
              <a:endParaRPr lang="zh-CN" altLang="en-US" sz="20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7200" y="5638"/>
              <a:ext cx="5234" cy="1427"/>
              <a:chOff x="7200" y="5638"/>
              <a:chExt cx="5234" cy="1427"/>
            </a:xfrm>
          </p:grpSpPr>
          <p:sp>
            <p:nvSpPr>
              <p:cNvPr id="14" name="文本框 13"/>
              <p:cNvSpPr txBox="1"/>
              <p:nvPr/>
            </p:nvSpPr>
            <p:spPr>
              <a:xfrm>
                <a:off x="7200" y="5756"/>
                <a:ext cx="5234" cy="13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这个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“1”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表示    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，  也就是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0.01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。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17" name="组合 16"/>
              <p:cNvGrpSpPr/>
              <p:nvPr/>
            </p:nvGrpSpPr>
            <p:grpSpPr>
              <a:xfrm>
                <a:off x="10524" y="5638"/>
                <a:ext cx="890" cy="912"/>
                <a:chOff x="12648" y="2774"/>
                <a:chExt cx="890" cy="912"/>
              </a:xfrm>
            </p:grpSpPr>
            <p:sp>
              <p:nvSpPr>
                <p:cNvPr id="15" name="文本框 14"/>
                <p:cNvSpPr txBox="1"/>
                <p:nvPr/>
              </p:nvSpPr>
              <p:spPr>
                <a:xfrm>
                  <a:off x="12648" y="2774"/>
                  <a:ext cx="890" cy="91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1600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1</a:t>
                  </a:r>
                  <a:endParaRPr lang="en-US" altLang="zh-CN" sz="1600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  <a:p>
                  <a:r>
                    <a:rPr lang="en-US" altLang="zh-CN" sz="1600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100</a:t>
                  </a:r>
                  <a:endParaRPr lang="en-US" altLang="zh-CN" sz="1600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cxnSp>
              <p:nvCxnSpPr>
                <p:cNvPr id="16" name="直接连接符 15"/>
                <p:cNvCxnSpPr>
                  <a:stCxn id="15" idx="1"/>
                  <a:endCxn id="15" idx="3"/>
                </p:cNvCxnSpPr>
                <p:nvPr/>
              </p:nvCxnSpPr>
              <p:spPr>
                <a:xfrm>
                  <a:off x="12648" y="3230"/>
                  <a:ext cx="890" cy="0"/>
                </a:xfrm>
                <a:prstGeom prst="line">
                  <a:avLst/>
                </a:prstGeom>
                <a:ln w="222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26" name="组合 25"/>
          <p:cNvGrpSpPr/>
          <p:nvPr/>
        </p:nvGrpSpPr>
        <p:grpSpPr>
          <a:xfrm>
            <a:off x="107504" y="3507854"/>
            <a:ext cx="4248785" cy="1259840"/>
            <a:chOff x="750" y="5480"/>
            <a:chExt cx="6691" cy="1984"/>
          </a:xfrm>
        </p:grpSpPr>
        <p:pic>
          <p:nvPicPr>
            <p:cNvPr id="13" name="图片 12" descr="58"/>
            <p:cNvPicPr>
              <a:picLocks noChangeAspect="1"/>
            </p:cNvPicPr>
            <p:nvPr/>
          </p:nvPicPr>
          <p:blipFill>
            <a:blip r:embed="rId3"/>
            <a:srcRect l="8273" t="4718" r="19721" b="12787"/>
            <a:stretch>
              <a:fillRect/>
            </a:stretch>
          </p:blipFill>
          <p:spPr>
            <a:xfrm>
              <a:off x="750" y="5480"/>
              <a:ext cx="2165" cy="1985"/>
            </a:xfrm>
            <a:prstGeom prst="rect">
              <a:avLst/>
            </a:prstGeom>
          </p:spPr>
        </p:pic>
        <p:sp>
          <p:nvSpPr>
            <p:cNvPr id="25" name="圆角矩形标注 24"/>
            <p:cNvSpPr/>
            <p:nvPr/>
          </p:nvSpPr>
          <p:spPr>
            <a:xfrm>
              <a:off x="2999" y="5901"/>
              <a:ext cx="4442" cy="907"/>
            </a:xfrm>
            <a:prstGeom prst="wedgeRoundRectCallout">
              <a:avLst>
                <a:gd name="adj1" fmla="val -59362"/>
                <a:gd name="adj2" fmla="val 53866"/>
                <a:gd name="adj3" fmla="val 16667"/>
              </a:avLst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这个</a:t>
              </a:r>
              <a:r>
                <a:rPr lang="en-US" altLang="zh-CN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“1”</a:t>
              </a:r>
              <a:r>
                <a:rPr lang="zh-CN" altLang="en-US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表示</a:t>
              </a:r>
              <a:r>
                <a:rPr lang="en-US" altLang="zh-CN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100</a:t>
              </a:r>
              <a:r>
                <a:rPr lang="zh-CN" altLang="en-US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cxnSp>
        <p:nvCxnSpPr>
          <p:cNvPr id="27" name="直接连接符 26"/>
          <p:cNvCxnSpPr/>
          <p:nvPr/>
        </p:nvCxnSpPr>
        <p:spPr>
          <a:xfrm flipH="1">
            <a:off x="3383868" y="3579718"/>
            <a:ext cx="180020" cy="216168"/>
          </a:xfrm>
          <a:prstGeom prst="line">
            <a:avLst/>
          </a:prstGeom>
          <a:ln w="444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5364088" y="3507854"/>
            <a:ext cx="221785" cy="288176"/>
          </a:xfrm>
          <a:prstGeom prst="line">
            <a:avLst/>
          </a:prstGeom>
          <a:ln w="444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图片 2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30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2" name="图片 31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3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56"/>
          <p:cNvSpPr txBox="1">
            <a:spLocks noChangeArrowheads="1"/>
          </p:cNvSpPr>
          <p:nvPr/>
        </p:nvSpPr>
        <p:spPr bwMode="auto">
          <a:xfrm>
            <a:off x="2067560" y="2928620"/>
            <a:ext cx="5286375" cy="1643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172.31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读作：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一百七十二点三一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30.402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读作：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三十点四零二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0.098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读作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零点零九八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rcRect l="31446" t="44133" r="27560" b="15724"/>
          <a:stretch>
            <a:fillRect/>
          </a:stretch>
        </p:blipFill>
        <p:spPr>
          <a:xfrm>
            <a:off x="2483768" y="339502"/>
            <a:ext cx="4133691" cy="2276447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56"/>
          <p:cNvSpPr txBox="1">
            <a:spLocks noChangeArrowheads="1"/>
          </p:cNvSpPr>
          <p:nvPr/>
        </p:nvSpPr>
        <p:spPr bwMode="auto">
          <a:xfrm>
            <a:off x="153980" y="689664"/>
            <a:ext cx="8810508" cy="3539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）在数位顺序表中，小数点左边第一位是（  ）位，右边第一位是（   ）位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，小数点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左边第二位是（   ）位，右边第二位是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）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小数点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左边第三位是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）位，右边第三位是（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）位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万分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位在小数点（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）边第（    ）位。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0.06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是一个（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位小数，计数单位是（   ），有（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个这样的计数单位。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15.6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是一个（   ）位小数，计数单位是（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），有（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）个这样的计数单位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524328" y="699542"/>
            <a:ext cx="3060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627784" y="1131590"/>
            <a:ext cx="11004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十分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956376" y="1161207"/>
            <a:ext cx="4349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347864" y="1573661"/>
            <a:ext cx="10676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百分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270686" y="1563638"/>
            <a:ext cx="7658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百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347864" y="1995686"/>
            <a:ext cx="10393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千分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028384" y="1965343"/>
            <a:ext cx="7658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右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429926" y="2427734"/>
            <a:ext cx="7658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374142" y="2859782"/>
            <a:ext cx="7658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618080" y="2859782"/>
            <a:ext cx="9863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0.01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043608" y="3262213"/>
            <a:ext cx="7658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7236296" y="3262213"/>
            <a:ext cx="7658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3059832" y="3694261"/>
            <a:ext cx="7658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0.1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5030326" y="3694261"/>
            <a:ext cx="7658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156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9" name="图片 28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1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3" grpId="0"/>
      <p:bldP spid="24" grpId="0"/>
      <p:bldP spid="25" grpId="0"/>
      <p:bldP spid="26" grpId="0"/>
      <p:bldP spid="27" grpId="0"/>
      <p:bldP spid="40" grpId="0"/>
      <p:bldP spid="41" grpId="0"/>
      <p:bldP spid="42" grpId="0"/>
      <p:bldP spid="4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251520" y="1408584"/>
            <a:ext cx="8522476" cy="35394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hangingPunct="1">
              <a:lnSpc>
                <a:spcPct val="140000"/>
              </a:lnSpc>
              <a:spcBef>
                <a:spcPct val="0"/>
              </a:spcBef>
              <a:buFontTx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12.345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是由（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）个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，（   ）个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0.1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，（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）个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0.01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个（     ）组成的。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eaLnBrk="1" hangingPunct="1">
              <a:lnSpc>
                <a:spcPct val="140000"/>
              </a:lnSpc>
              <a:spcBef>
                <a:spcPct val="0"/>
              </a:spcBef>
              <a:buFontTx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0.808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左边的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“8”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是右边的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“8”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）倍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eaLnBrk="1" hangingPunct="1">
              <a:lnSpc>
                <a:spcPct val="140000"/>
              </a:lnSpc>
              <a:spcBef>
                <a:spcPct val="0"/>
              </a:spcBef>
              <a:buFontTx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）一个数，千位和千分位上都是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，其余数位上都是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，这个数写作（          ）。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827584" y="843558"/>
            <a:ext cx="151315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填一填。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347864" y="1515899"/>
            <a:ext cx="7304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641723" y="1491630"/>
            <a:ext cx="7304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089995" y="1460989"/>
            <a:ext cx="7304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595926" y="2056919"/>
            <a:ext cx="13280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0.001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742706" y="2696602"/>
            <a:ext cx="10696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488930" y="3867894"/>
            <a:ext cx="18031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6000.006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7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2" grpId="0"/>
      <p:bldP spid="23" grpId="0"/>
      <p:bldP spid="24" grpId="0"/>
      <p:bldP spid="25" grpId="0"/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323528" y="267494"/>
            <a:ext cx="151315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读一读。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4"/>
          <p:cNvSpPr>
            <a:spLocks noChangeArrowheads="1"/>
          </p:cNvSpPr>
          <p:nvPr/>
        </p:nvSpPr>
        <p:spPr bwMode="auto">
          <a:xfrm>
            <a:off x="1868716" y="1347614"/>
            <a:ext cx="6313805" cy="518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10.52</a:t>
            </a: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读作：</a:t>
            </a: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         </a:t>
            </a: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4"/>
          <p:cNvSpPr>
            <a:spLocks noChangeArrowheads="1"/>
          </p:cNvSpPr>
          <p:nvPr/>
        </p:nvSpPr>
        <p:spPr bwMode="auto">
          <a:xfrm>
            <a:off x="1852206" y="1833389"/>
            <a:ext cx="6313805" cy="518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9.004</a:t>
            </a: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读作：</a:t>
            </a: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          </a:t>
            </a: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4"/>
          <p:cNvSpPr>
            <a:spLocks noChangeArrowheads="1"/>
          </p:cNvSpPr>
          <p:nvPr/>
        </p:nvSpPr>
        <p:spPr bwMode="auto">
          <a:xfrm>
            <a:off x="1835696" y="2390919"/>
            <a:ext cx="6313805" cy="518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0.09</a:t>
            </a: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读作：（ </a:t>
            </a: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</a:t>
            </a: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4"/>
          <p:cNvSpPr>
            <a:spLocks noChangeArrowheads="1"/>
          </p:cNvSpPr>
          <p:nvPr/>
        </p:nvSpPr>
        <p:spPr bwMode="auto">
          <a:xfrm>
            <a:off x="1835696" y="2964959"/>
            <a:ext cx="6313805" cy="518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800.008</a:t>
            </a: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读作：（ </a:t>
            </a: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</a:t>
            </a: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403437" y="1347614"/>
            <a:ext cx="26168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十点五二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331429" y="1851670"/>
            <a:ext cx="26168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九点零零四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331429" y="2355726"/>
            <a:ext cx="26168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零点零九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691469" y="2984634"/>
            <a:ext cx="26168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八百点零零八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6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56"/>
          <p:cNvSpPr txBox="1">
            <a:spLocks noChangeArrowheads="1"/>
          </p:cNvSpPr>
          <p:nvPr/>
        </p:nvSpPr>
        <p:spPr bwMode="auto">
          <a:xfrm>
            <a:off x="288052" y="267494"/>
            <a:ext cx="313182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写一写，读一读。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rcRect l="10328" t="43339" r="19186" b="16860"/>
          <a:stretch>
            <a:fillRect/>
          </a:stretch>
        </p:blipFill>
        <p:spPr>
          <a:xfrm>
            <a:off x="1153062" y="843558"/>
            <a:ext cx="6731306" cy="2137008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755576" y="3003798"/>
            <a:ext cx="126669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写作：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读作：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616366" y="3003798"/>
            <a:ext cx="126669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写作：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读作：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716322" y="3003798"/>
            <a:ext cx="1271502" cy="5663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325.13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639638" y="3003798"/>
            <a:ext cx="1452642" cy="5663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314.203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645945" y="3435846"/>
            <a:ext cx="3070071" cy="5663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三百二十五点一三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533741" y="3445601"/>
            <a:ext cx="3430747" cy="5663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三百一十四点二零三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475656" y="2283718"/>
            <a:ext cx="5976664" cy="154657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小数的写法：先写整数部分，按照整数的写法来写，如果整数部分是零，就直接写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“0”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，再在个位的右下角点上小数点，最后依次写出小数部分每一位上的数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984</Words>
  <Application>WPS 演示</Application>
  <PresentationFormat>全屏显示(16:9)</PresentationFormat>
  <Paragraphs>166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3" baseType="lpstr">
      <vt:lpstr>Arial</vt:lpstr>
      <vt:lpstr>宋体</vt:lpstr>
      <vt:lpstr>Wingdings</vt:lpstr>
      <vt:lpstr>黑体</vt:lpstr>
      <vt:lpstr>等线</vt:lpstr>
      <vt:lpstr>楷体</vt:lpstr>
      <vt:lpstr>幼圆</vt:lpstr>
      <vt:lpstr>Calibri</vt:lpstr>
      <vt:lpstr>微软雅黑</vt:lpstr>
      <vt:lpstr>Arial Unicode MS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慢慢来</cp:lastModifiedBy>
  <cp:revision>13</cp:revision>
  <dcterms:created xsi:type="dcterms:W3CDTF">2017-03-17T02:28:00Z</dcterms:created>
  <dcterms:modified xsi:type="dcterms:W3CDTF">2021-02-25T00:52:22Z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