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1" r:id="rId3"/>
    <p:sldId id="510" r:id="rId4"/>
    <p:sldId id="472" r:id="rId5"/>
    <p:sldId id="522" r:id="rId7"/>
    <p:sldId id="523" r:id="rId8"/>
    <p:sldId id="514" r:id="rId9"/>
    <p:sldId id="524" r:id="rId10"/>
    <p:sldId id="525" r:id="rId11"/>
    <p:sldId id="526" r:id="rId12"/>
    <p:sldId id="527" r:id="rId13"/>
    <p:sldId id="528" r:id="rId14"/>
    <p:sldId id="529" r:id="rId15"/>
    <p:sldId id="530" r:id="rId16"/>
    <p:sldId id="518" r:id="rId17"/>
    <p:sldId id="502" r:id="rId18"/>
    <p:sldId id="507" r:id="rId19"/>
    <p:sldId id="532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多边形的认识 认识三角形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4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1.jpeg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1.jpeg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1.jpeg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0.png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9.GIF"/><Relationship Id="rId1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0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1.jpeg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27" y="1435155"/>
            <a:ext cx="438645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9144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认识三角形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探究新知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多边形的认识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3520210" y="1480270"/>
            <a:ext cx="1176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26643" y="2386609"/>
            <a:ext cx="3262554" cy="617189"/>
            <a:chOff x="1380566" y="5644488"/>
            <a:chExt cx="3262554" cy="617189"/>
          </a:xfrm>
        </p:grpSpPr>
        <p:pic>
          <p:nvPicPr>
            <p:cNvPr id="66" name="图片 65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0566" y="6014027"/>
              <a:ext cx="3262554" cy="247650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2273300" y="564448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232407" y="1317997"/>
            <a:ext cx="1907331" cy="605681"/>
            <a:chOff x="1463249" y="3706300"/>
            <a:chExt cx="1907331" cy="605681"/>
          </a:xfrm>
        </p:grpSpPr>
        <p:pic>
          <p:nvPicPr>
            <p:cNvPr id="69" name="图片 68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>
              <a:off x="1883391" y="3706300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180091" y="1851670"/>
            <a:ext cx="1907331" cy="613295"/>
            <a:chOff x="1463249" y="3698686"/>
            <a:chExt cx="1907331" cy="613295"/>
          </a:xfrm>
        </p:grpSpPr>
        <p:pic>
          <p:nvPicPr>
            <p:cNvPr id="72" name="图片 71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1883391" y="3698686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700416" y="2164816"/>
            <a:ext cx="3262554" cy="617189"/>
            <a:chOff x="1380566" y="5644488"/>
            <a:chExt cx="3262554" cy="617189"/>
          </a:xfrm>
        </p:grpSpPr>
        <p:pic>
          <p:nvPicPr>
            <p:cNvPr id="75" name="图片 74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0566" y="6014027"/>
              <a:ext cx="3262554" cy="247650"/>
            </a:xfrm>
            <a:prstGeom prst="rect">
              <a:avLst/>
            </a:prstGeom>
          </p:spPr>
        </p:pic>
        <p:sp>
          <p:nvSpPr>
            <p:cNvPr id="76" name="TextBox 75"/>
            <p:cNvSpPr txBox="1"/>
            <p:nvPr/>
          </p:nvSpPr>
          <p:spPr>
            <a:xfrm>
              <a:off x="2273300" y="564448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19584466">
            <a:off x="4427533" y="1528971"/>
            <a:ext cx="1907331" cy="589409"/>
            <a:chOff x="1463249" y="3722572"/>
            <a:chExt cx="1907331" cy="589409"/>
          </a:xfrm>
        </p:grpSpPr>
        <p:pic>
          <p:nvPicPr>
            <p:cNvPr id="78" name="图片 77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79" name="TextBox 78"/>
            <p:cNvSpPr txBox="1"/>
            <p:nvPr/>
          </p:nvSpPr>
          <p:spPr>
            <a:xfrm>
              <a:off x="1890597" y="3722572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 rot="2154022">
            <a:off x="6239805" y="1542231"/>
            <a:ext cx="1907331" cy="605055"/>
            <a:chOff x="1463249" y="3706926"/>
            <a:chExt cx="1907331" cy="605055"/>
          </a:xfrm>
        </p:grpSpPr>
        <p:pic>
          <p:nvPicPr>
            <p:cNvPr id="81" name="图片 80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1864211" y="3706926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4" name="Group 21"/>
          <p:cNvGrpSpPr/>
          <p:nvPr/>
        </p:nvGrpSpPr>
        <p:grpSpPr bwMode="auto">
          <a:xfrm>
            <a:off x="4716016" y="3075806"/>
            <a:ext cx="1773403" cy="1193801"/>
            <a:chOff x="0" y="0"/>
            <a:chExt cx="720" cy="752"/>
          </a:xfrm>
        </p:grpSpPr>
        <p:sp>
          <p:nvSpPr>
            <p:cNvPr id="85" name="Text Box 22"/>
            <p:cNvSpPr txBox="1">
              <a:spLocks noChangeArrowheads="1"/>
            </p:cNvSpPr>
            <p:nvPr/>
          </p:nvSpPr>
          <p:spPr bwMode="auto">
            <a:xfrm>
              <a:off x="55" y="0"/>
              <a:ext cx="665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3&gt;5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Text Box 24"/>
            <p:cNvSpPr txBox="1">
              <a:spLocks noChangeArrowheads="1"/>
            </p:cNvSpPr>
            <p:nvPr/>
          </p:nvSpPr>
          <p:spPr bwMode="auto">
            <a:xfrm>
              <a:off x="46" y="422"/>
              <a:ext cx="657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5&gt;3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0" y="150"/>
              <a:ext cx="56" cy="485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Group 26"/>
          <p:cNvGrpSpPr/>
          <p:nvPr/>
        </p:nvGrpSpPr>
        <p:grpSpPr bwMode="auto">
          <a:xfrm>
            <a:off x="6532980" y="3110972"/>
            <a:ext cx="1578294" cy="1193801"/>
            <a:chOff x="11" y="0"/>
            <a:chExt cx="697" cy="752"/>
          </a:xfrm>
        </p:grpSpPr>
        <p:sp>
          <p:nvSpPr>
            <p:cNvPr id="89" name="Text Box 27"/>
            <p:cNvSpPr txBox="1">
              <a:spLocks noChangeArrowheads="1"/>
            </p:cNvSpPr>
            <p:nvPr/>
          </p:nvSpPr>
          <p:spPr bwMode="auto">
            <a:xfrm>
              <a:off x="55" y="0"/>
              <a:ext cx="653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3&lt;3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Text Box 29"/>
            <p:cNvSpPr txBox="1">
              <a:spLocks noChangeArrowheads="1"/>
            </p:cNvSpPr>
            <p:nvPr/>
          </p:nvSpPr>
          <p:spPr bwMode="auto">
            <a:xfrm>
              <a:off x="46" y="422"/>
              <a:ext cx="587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3&lt;5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AutoShape 30"/>
            <p:cNvSpPr/>
            <p:nvPr/>
          </p:nvSpPr>
          <p:spPr bwMode="auto">
            <a:xfrm>
              <a:off x="11" y="128"/>
              <a:ext cx="56" cy="485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88609" y="298131"/>
            <a:ext cx="8290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摆一摆，我们选下面其中的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个木棒来摆一些三角形，看一看有什么发现。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39909" y="3147814"/>
            <a:ext cx="3930859" cy="1239775"/>
            <a:chOff x="139909" y="3435846"/>
            <a:chExt cx="3930859" cy="1239775"/>
          </a:xfrm>
        </p:grpSpPr>
        <p:pic>
          <p:nvPicPr>
            <p:cNvPr id="47" name="Picture 2" descr="E:\课件专用人物图\2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909" y="3435846"/>
              <a:ext cx="1551771" cy="1239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云形标注 47"/>
            <p:cNvSpPr/>
            <p:nvPr/>
          </p:nvSpPr>
          <p:spPr>
            <a:xfrm>
              <a:off x="1528536" y="3579862"/>
              <a:ext cx="2517677" cy="881095"/>
            </a:xfrm>
            <a:prstGeom prst="cloudCallout">
              <a:avLst>
                <a:gd name="adj1" fmla="val -64935"/>
                <a:gd name="adj2" fmla="val -7881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763688" y="3579862"/>
              <a:ext cx="2307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三条边的长度有什么关系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3480304" y="1599698"/>
            <a:ext cx="1176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758434" y="1347614"/>
            <a:ext cx="1333500" cy="623484"/>
            <a:chOff x="4279900" y="2657144"/>
            <a:chExt cx="1333500" cy="623484"/>
          </a:xfrm>
        </p:grpSpPr>
        <p:pic>
          <p:nvPicPr>
            <p:cNvPr id="41" name="图片 40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08087" y="3032978"/>
              <a:ext cx="1124973" cy="24765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4279900" y="2657144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02919" y="2288838"/>
            <a:ext cx="3082252" cy="638036"/>
            <a:chOff x="1380566" y="6014027"/>
            <a:chExt cx="3262554" cy="638036"/>
          </a:xfrm>
        </p:grpSpPr>
        <p:pic>
          <p:nvPicPr>
            <p:cNvPr id="44" name="图片 43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0566" y="6014027"/>
              <a:ext cx="3262554" cy="24765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2409778" y="619039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63742" y="1899090"/>
            <a:ext cx="1907331" cy="619503"/>
            <a:chOff x="1463249" y="3692478"/>
            <a:chExt cx="1907331" cy="619503"/>
          </a:xfrm>
        </p:grpSpPr>
        <p:pic>
          <p:nvPicPr>
            <p:cNvPr id="47" name="图片 46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1842448" y="369247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83568" y="2420381"/>
            <a:ext cx="3262554" cy="630837"/>
            <a:chOff x="1380566" y="5630840"/>
            <a:chExt cx="3262554" cy="630837"/>
          </a:xfrm>
        </p:grpSpPr>
        <p:pic>
          <p:nvPicPr>
            <p:cNvPr id="50" name="图片 49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0566" y="6014027"/>
              <a:ext cx="3262554" cy="247650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2450721" y="5630840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05990" y="1661887"/>
            <a:ext cx="1907331" cy="619503"/>
            <a:chOff x="1463249" y="3692478"/>
            <a:chExt cx="1907331" cy="619503"/>
          </a:xfrm>
        </p:grpSpPr>
        <p:pic>
          <p:nvPicPr>
            <p:cNvPr id="53" name="图片 52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1842448" y="369247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94592" y="1663782"/>
            <a:ext cx="1333500" cy="623484"/>
            <a:chOff x="4279900" y="2657144"/>
            <a:chExt cx="1333500" cy="623484"/>
          </a:xfrm>
        </p:grpSpPr>
        <p:pic>
          <p:nvPicPr>
            <p:cNvPr id="56" name="图片 55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08087" y="3032978"/>
              <a:ext cx="1124973" cy="247650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4279900" y="2657144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Group 10"/>
          <p:cNvGrpSpPr/>
          <p:nvPr/>
        </p:nvGrpSpPr>
        <p:grpSpPr bwMode="auto">
          <a:xfrm>
            <a:off x="4644008" y="3106141"/>
            <a:ext cx="1595313" cy="1193801"/>
            <a:chOff x="0" y="0"/>
            <a:chExt cx="705" cy="752"/>
          </a:xfrm>
        </p:grpSpPr>
        <p:sp>
          <p:nvSpPr>
            <p:cNvPr id="59" name="Text Box 11"/>
            <p:cNvSpPr txBox="1">
              <a:spLocks noChangeArrowheads="1"/>
            </p:cNvSpPr>
            <p:nvPr/>
          </p:nvSpPr>
          <p:spPr bwMode="auto">
            <a:xfrm>
              <a:off x="55" y="0"/>
              <a:ext cx="644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5&gt;3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Text Box 12"/>
            <p:cNvSpPr txBox="1">
              <a:spLocks noChangeArrowheads="1"/>
            </p:cNvSpPr>
            <p:nvPr/>
          </p:nvSpPr>
          <p:spPr bwMode="auto">
            <a:xfrm>
              <a:off x="55" y="211"/>
              <a:ext cx="638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5&gt;2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 Box 13"/>
            <p:cNvSpPr txBox="1">
              <a:spLocks noChangeArrowheads="1"/>
            </p:cNvSpPr>
            <p:nvPr/>
          </p:nvSpPr>
          <p:spPr bwMode="auto">
            <a:xfrm>
              <a:off x="46" y="422"/>
              <a:ext cx="659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3=5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AutoShape 14"/>
            <p:cNvSpPr/>
            <p:nvPr/>
          </p:nvSpPr>
          <p:spPr bwMode="auto">
            <a:xfrm>
              <a:off x="0" y="131"/>
              <a:ext cx="56" cy="485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Group 15"/>
          <p:cNvGrpSpPr/>
          <p:nvPr/>
        </p:nvGrpSpPr>
        <p:grpSpPr bwMode="auto">
          <a:xfrm>
            <a:off x="6754757" y="3106141"/>
            <a:ext cx="1639761" cy="1193801"/>
            <a:chOff x="0" y="0"/>
            <a:chExt cx="657" cy="752"/>
          </a:xfrm>
        </p:grpSpPr>
        <p:sp>
          <p:nvSpPr>
            <p:cNvPr id="92" name="Text Box 16"/>
            <p:cNvSpPr txBox="1">
              <a:spLocks noChangeArrowheads="1"/>
            </p:cNvSpPr>
            <p:nvPr/>
          </p:nvSpPr>
          <p:spPr bwMode="auto">
            <a:xfrm>
              <a:off x="55" y="0"/>
              <a:ext cx="59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2&lt;5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" name="Text Box 17"/>
            <p:cNvSpPr txBox="1">
              <a:spLocks noChangeArrowheads="1"/>
            </p:cNvSpPr>
            <p:nvPr/>
          </p:nvSpPr>
          <p:spPr bwMode="auto">
            <a:xfrm>
              <a:off x="55" y="211"/>
              <a:ext cx="53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3=2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" name="Text Box 18"/>
            <p:cNvSpPr txBox="1">
              <a:spLocks noChangeArrowheads="1"/>
            </p:cNvSpPr>
            <p:nvPr/>
          </p:nvSpPr>
          <p:spPr bwMode="auto">
            <a:xfrm>
              <a:off x="46" y="422"/>
              <a:ext cx="61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2=3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AutoShape 19"/>
            <p:cNvSpPr/>
            <p:nvPr/>
          </p:nvSpPr>
          <p:spPr bwMode="auto">
            <a:xfrm>
              <a:off x="0" y="131"/>
              <a:ext cx="56" cy="485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88609" y="298131"/>
            <a:ext cx="8290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摆一摆，我们选下面其中的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个木棒来摆一些三角形，看一看有什么发现。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39909" y="3147814"/>
            <a:ext cx="3930859" cy="1239775"/>
            <a:chOff x="139909" y="3435846"/>
            <a:chExt cx="3930859" cy="1239775"/>
          </a:xfrm>
        </p:grpSpPr>
        <p:pic>
          <p:nvPicPr>
            <p:cNvPr id="74" name="Picture 2" descr="E:\课件专用人物图\2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909" y="3435846"/>
              <a:ext cx="1551771" cy="1239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5" name="云形标注 74"/>
            <p:cNvSpPr/>
            <p:nvPr/>
          </p:nvSpPr>
          <p:spPr>
            <a:xfrm>
              <a:off x="1528536" y="3579862"/>
              <a:ext cx="2517677" cy="881095"/>
            </a:xfrm>
            <a:prstGeom prst="cloudCallout">
              <a:avLst>
                <a:gd name="adj1" fmla="val -64935"/>
                <a:gd name="adj2" fmla="val -7881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763688" y="3579862"/>
              <a:ext cx="2307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三条边的长度有什么关系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3520210" y="1480270"/>
            <a:ext cx="1176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552242" y="1347614"/>
            <a:ext cx="1333500" cy="593487"/>
            <a:chOff x="1511300" y="2710788"/>
            <a:chExt cx="1333500" cy="593487"/>
          </a:xfrm>
        </p:grpSpPr>
        <p:pic>
          <p:nvPicPr>
            <p:cNvPr id="66" name="图片 65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83054" y="3065581"/>
              <a:ext cx="625806" cy="238694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1511300" y="271078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61374" y="2499742"/>
            <a:ext cx="3262554" cy="603541"/>
            <a:chOff x="1380566" y="5658136"/>
            <a:chExt cx="3262554" cy="603541"/>
          </a:xfrm>
        </p:grpSpPr>
        <p:pic>
          <p:nvPicPr>
            <p:cNvPr id="69" name="图片 68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0566" y="6014027"/>
              <a:ext cx="3262554" cy="247650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>
              <a:off x="2273300" y="5658136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187624" y="1923678"/>
            <a:ext cx="1907331" cy="619503"/>
            <a:chOff x="1463249" y="3692478"/>
            <a:chExt cx="1907331" cy="619503"/>
          </a:xfrm>
        </p:grpSpPr>
        <p:pic>
          <p:nvPicPr>
            <p:cNvPr id="72" name="图片 71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1842448" y="369247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631805" y="1707654"/>
            <a:ext cx="2001007" cy="619503"/>
            <a:chOff x="1463249" y="3692478"/>
            <a:chExt cx="1907331" cy="619503"/>
          </a:xfrm>
        </p:grpSpPr>
        <p:pic>
          <p:nvPicPr>
            <p:cNvPr id="75" name="图片 74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76" name="TextBox 75"/>
            <p:cNvSpPr txBox="1"/>
            <p:nvPr/>
          </p:nvSpPr>
          <p:spPr>
            <a:xfrm>
              <a:off x="1842448" y="369247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628733" y="2355726"/>
            <a:ext cx="3246025" cy="692623"/>
            <a:chOff x="1380566" y="6218747"/>
            <a:chExt cx="3262554" cy="692623"/>
          </a:xfrm>
        </p:grpSpPr>
        <p:pic>
          <p:nvPicPr>
            <p:cNvPr id="78" name="图片 77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0566" y="6218747"/>
              <a:ext cx="3262554" cy="247650"/>
            </a:xfrm>
            <a:prstGeom prst="rect">
              <a:avLst/>
            </a:prstGeom>
          </p:spPr>
        </p:pic>
        <p:sp>
          <p:nvSpPr>
            <p:cNvPr id="79" name="TextBox 78"/>
            <p:cNvSpPr txBox="1"/>
            <p:nvPr/>
          </p:nvSpPr>
          <p:spPr>
            <a:xfrm>
              <a:off x="2450930" y="6449705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040921" y="1707654"/>
            <a:ext cx="1333500" cy="593487"/>
            <a:chOff x="1511300" y="2710788"/>
            <a:chExt cx="1333500" cy="593487"/>
          </a:xfrm>
        </p:grpSpPr>
        <p:pic>
          <p:nvPicPr>
            <p:cNvPr id="81" name="图片 80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83054" y="3065581"/>
              <a:ext cx="625806" cy="238694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1511300" y="271078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4" name="Group 20"/>
          <p:cNvGrpSpPr/>
          <p:nvPr/>
        </p:nvGrpSpPr>
        <p:grpSpPr bwMode="auto">
          <a:xfrm>
            <a:off x="4716016" y="3219993"/>
            <a:ext cx="1651355" cy="1171577"/>
            <a:chOff x="0" y="-37"/>
            <a:chExt cx="676" cy="738"/>
          </a:xfrm>
        </p:grpSpPr>
        <p:sp>
          <p:nvSpPr>
            <p:cNvPr id="85" name="Text Box 21"/>
            <p:cNvSpPr txBox="1">
              <a:spLocks noChangeArrowheads="1"/>
            </p:cNvSpPr>
            <p:nvPr/>
          </p:nvSpPr>
          <p:spPr bwMode="auto">
            <a:xfrm>
              <a:off x="55" y="-37"/>
              <a:ext cx="62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5&gt;3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Text Box 22"/>
            <p:cNvSpPr txBox="1">
              <a:spLocks noChangeArrowheads="1"/>
            </p:cNvSpPr>
            <p:nvPr/>
          </p:nvSpPr>
          <p:spPr bwMode="auto">
            <a:xfrm>
              <a:off x="55" y="190"/>
              <a:ext cx="57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5&gt;1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Text Box 23"/>
            <p:cNvSpPr txBox="1">
              <a:spLocks noChangeArrowheads="1"/>
            </p:cNvSpPr>
            <p:nvPr/>
          </p:nvSpPr>
          <p:spPr bwMode="auto">
            <a:xfrm>
              <a:off x="59" y="371"/>
              <a:ext cx="58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3&lt;5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AutoShape 24"/>
            <p:cNvSpPr/>
            <p:nvPr/>
          </p:nvSpPr>
          <p:spPr bwMode="auto">
            <a:xfrm>
              <a:off x="0" y="82"/>
              <a:ext cx="56" cy="485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9" name="Group 25"/>
          <p:cNvGrpSpPr/>
          <p:nvPr/>
        </p:nvGrpSpPr>
        <p:grpSpPr bwMode="auto">
          <a:xfrm>
            <a:off x="6648612" y="3148373"/>
            <a:ext cx="1668693" cy="1171577"/>
            <a:chOff x="0" y="-50"/>
            <a:chExt cx="696" cy="738"/>
          </a:xfrm>
        </p:grpSpPr>
        <p:sp>
          <p:nvSpPr>
            <p:cNvPr id="90" name="Text Box 26"/>
            <p:cNvSpPr txBox="1">
              <a:spLocks noChangeArrowheads="1"/>
            </p:cNvSpPr>
            <p:nvPr/>
          </p:nvSpPr>
          <p:spPr bwMode="auto">
            <a:xfrm>
              <a:off x="55" y="-50"/>
              <a:ext cx="58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1&lt;5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Text Box 27"/>
            <p:cNvSpPr txBox="1">
              <a:spLocks noChangeArrowheads="1"/>
            </p:cNvSpPr>
            <p:nvPr/>
          </p:nvSpPr>
          <p:spPr bwMode="auto">
            <a:xfrm>
              <a:off x="55" y="164"/>
              <a:ext cx="597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3&gt;1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Text Box 28"/>
            <p:cNvSpPr txBox="1">
              <a:spLocks noChangeArrowheads="1"/>
            </p:cNvSpPr>
            <p:nvPr/>
          </p:nvSpPr>
          <p:spPr bwMode="auto">
            <a:xfrm>
              <a:off x="56" y="358"/>
              <a:ext cx="64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1&gt;3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" name="AutoShape 29"/>
            <p:cNvSpPr/>
            <p:nvPr/>
          </p:nvSpPr>
          <p:spPr bwMode="auto">
            <a:xfrm>
              <a:off x="0" y="82"/>
              <a:ext cx="56" cy="485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9909" y="3147814"/>
            <a:ext cx="3930859" cy="1239775"/>
            <a:chOff x="139909" y="3435846"/>
            <a:chExt cx="3930859" cy="1239775"/>
          </a:xfrm>
        </p:grpSpPr>
        <p:pic>
          <p:nvPicPr>
            <p:cNvPr id="41" name="Picture 2" descr="E:\课件专用人物图\2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909" y="3435846"/>
              <a:ext cx="1551771" cy="1239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云形标注 44"/>
            <p:cNvSpPr/>
            <p:nvPr/>
          </p:nvSpPr>
          <p:spPr>
            <a:xfrm>
              <a:off x="1528536" y="3579862"/>
              <a:ext cx="2517677" cy="881095"/>
            </a:xfrm>
            <a:prstGeom prst="cloudCallout">
              <a:avLst>
                <a:gd name="adj1" fmla="val -64935"/>
                <a:gd name="adj2" fmla="val -7881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763688" y="3579862"/>
              <a:ext cx="2307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三条边的长度有什么关系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8609" y="298131"/>
            <a:ext cx="8290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摆一摆，我们选下面其中的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个木棒来摆一些三角形，看一看有什么发现。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323528" y="267494"/>
            <a:ext cx="559713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哪些摆成了三角形？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10435" y="1867666"/>
            <a:ext cx="2656925" cy="619466"/>
            <a:chOff x="4794767" y="3692830"/>
            <a:chExt cx="3262554" cy="619466"/>
          </a:xfrm>
        </p:grpSpPr>
        <p:sp>
          <p:nvSpPr>
            <p:cNvPr id="44" name="TextBox 43"/>
            <p:cNvSpPr txBox="1"/>
            <p:nvPr/>
          </p:nvSpPr>
          <p:spPr>
            <a:xfrm>
              <a:off x="5644283" y="3692830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5" name="图片 44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94767" y="4064646"/>
              <a:ext cx="3262554" cy="247650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222474">
            <a:off x="2221525" y="1109582"/>
            <a:ext cx="2044858" cy="612945"/>
            <a:chOff x="3367628" y="2839087"/>
            <a:chExt cx="2510903" cy="612945"/>
          </a:xfrm>
        </p:grpSpPr>
        <p:pic>
          <p:nvPicPr>
            <p:cNvPr id="47" name="图片 46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67628" y="3204382"/>
              <a:ext cx="2510903" cy="247650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3971294" y="2839087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18472483">
            <a:off x="760356" y="1208823"/>
            <a:ext cx="1670740" cy="646799"/>
            <a:chOff x="658017" y="2191198"/>
            <a:chExt cx="1907331" cy="646799"/>
          </a:xfrm>
        </p:grpSpPr>
        <p:pic>
          <p:nvPicPr>
            <p:cNvPr id="50" name="图片 49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8017" y="2590347"/>
              <a:ext cx="1907331" cy="247650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1037216" y="219119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703620" y="1882553"/>
            <a:ext cx="3262554" cy="617189"/>
            <a:chOff x="1380566" y="5644488"/>
            <a:chExt cx="3262554" cy="617189"/>
          </a:xfrm>
        </p:grpSpPr>
        <p:pic>
          <p:nvPicPr>
            <p:cNvPr id="53" name="图片 52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0566" y="6014027"/>
              <a:ext cx="3262554" cy="247650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2273300" y="564448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19584466">
            <a:off x="4433738" y="1256651"/>
            <a:ext cx="1907331" cy="578560"/>
            <a:chOff x="1463249" y="3733421"/>
            <a:chExt cx="1907331" cy="578560"/>
          </a:xfrm>
        </p:grpSpPr>
        <p:pic>
          <p:nvPicPr>
            <p:cNvPr id="56" name="图片 55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1883391" y="3733421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154022">
            <a:off x="6235241" y="1283946"/>
            <a:ext cx="1907331" cy="578560"/>
            <a:chOff x="1463249" y="3733421"/>
            <a:chExt cx="1907331" cy="578560"/>
          </a:xfrm>
        </p:grpSpPr>
        <p:pic>
          <p:nvPicPr>
            <p:cNvPr id="59" name="图片 58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1883391" y="3733421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Group 21"/>
          <p:cNvGrpSpPr/>
          <p:nvPr/>
        </p:nvGrpSpPr>
        <p:grpSpPr bwMode="auto">
          <a:xfrm>
            <a:off x="4796539" y="2499389"/>
            <a:ext cx="1692122" cy="873126"/>
            <a:chOff x="33" y="0"/>
            <a:chExt cx="687" cy="550"/>
          </a:xfrm>
        </p:grpSpPr>
        <p:sp>
          <p:nvSpPr>
            <p:cNvPr id="64" name="Text Box 22"/>
            <p:cNvSpPr txBox="1">
              <a:spLocks noChangeArrowheads="1"/>
            </p:cNvSpPr>
            <p:nvPr/>
          </p:nvSpPr>
          <p:spPr bwMode="auto">
            <a:xfrm>
              <a:off x="55" y="0"/>
              <a:ext cx="665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3&gt;5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Text Box 24"/>
            <p:cNvSpPr txBox="1">
              <a:spLocks noChangeArrowheads="1"/>
            </p:cNvSpPr>
            <p:nvPr/>
          </p:nvSpPr>
          <p:spPr bwMode="auto">
            <a:xfrm>
              <a:off x="46" y="259"/>
              <a:ext cx="657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5&gt;3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AutoShape 25"/>
            <p:cNvSpPr/>
            <p:nvPr/>
          </p:nvSpPr>
          <p:spPr bwMode="auto">
            <a:xfrm>
              <a:off x="33" y="113"/>
              <a:ext cx="46" cy="373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3" name="Group 26"/>
          <p:cNvGrpSpPr/>
          <p:nvPr/>
        </p:nvGrpSpPr>
        <p:grpSpPr bwMode="auto">
          <a:xfrm>
            <a:off x="6605428" y="2551157"/>
            <a:ext cx="1566972" cy="822326"/>
            <a:chOff x="16" y="0"/>
            <a:chExt cx="692" cy="518"/>
          </a:xfrm>
        </p:grpSpPr>
        <p:sp>
          <p:nvSpPr>
            <p:cNvPr id="94" name="Text Box 27"/>
            <p:cNvSpPr txBox="1">
              <a:spLocks noChangeArrowheads="1"/>
            </p:cNvSpPr>
            <p:nvPr/>
          </p:nvSpPr>
          <p:spPr bwMode="auto">
            <a:xfrm>
              <a:off x="55" y="0"/>
              <a:ext cx="653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3&lt;3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Text Box 29"/>
            <p:cNvSpPr txBox="1">
              <a:spLocks noChangeArrowheads="1"/>
            </p:cNvSpPr>
            <p:nvPr/>
          </p:nvSpPr>
          <p:spPr bwMode="auto">
            <a:xfrm>
              <a:off x="46" y="227"/>
              <a:ext cx="587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3&lt;5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" name="AutoShape 30"/>
            <p:cNvSpPr/>
            <p:nvPr/>
          </p:nvSpPr>
          <p:spPr bwMode="auto">
            <a:xfrm>
              <a:off x="16" y="82"/>
              <a:ext cx="46" cy="340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9" name="Group 11"/>
          <p:cNvGrpSpPr/>
          <p:nvPr/>
        </p:nvGrpSpPr>
        <p:grpSpPr bwMode="auto">
          <a:xfrm>
            <a:off x="1187624" y="2461827"/>
            <a:ext cx="1798196" cy="974019"/>
            <a:chOff x="27" y="63"/>
            <a:chExt cx="559" cy="568"/>
          </a:xfrm>
        </p:grpSpPr>
        <p:sp>
          <p:nvSpPr>
            <p:cNvPr id="100" name="Text Box 12"/>
            <p:cNvSpPr txBox="1">
              <a:spLocks noChangeArrowheads="1"/>
            </p:cNvSpPr>
            <p:nvPr/>
          </p:nvSpPr>
          <p:spPr bwMode="auto">
            <a:xfrm>
              <a:off x="55" y="63"/>
              <a:ext cx="531" cy="2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4&gt;5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Text Box 13"/>
            <p:cNvSpPr txBox="1">
              <a:spLocks noChangeArrowheads="1"/>
            </p:cNvSpPr>
            <p:nvPr/>
          </p:nvSpPr>
          <p:spPr bwMode="auto">
            <a:xfrm>
              <a:off x="55" y="211"/>
              <a:ext cx="514" cy="2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5&gt;4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" name="Text Box 14"/>
            <p:cNvSpPr txBox="1">
              <a:spLocks noChangeArrowheads="1"/>
            </p:cNvSpPr>
            <p:nvPr/>
          </p:nvSpPr>
          <p:spPr bwMode="auto">
            <a:xfrm>
              <a:off x="46" y="362"/>
              <a:ext cx="519" cy="2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5&gt;3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" name="AutoShape 15"/>
            <p:cNvSpPr/>
            <p:nvPr/>
          </p:nvSpPr>
          <p:spPr bwMode="auto">
            <a:xfrm>
              <a:off x="27" y="132"/>
              <a:ext cx="46" cy="445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4" name="Group 16"/>
          <p:cNvGrpSpPr/>
          <p:nvPr/>
        </p:nvGrpSpPr>
        <p:grpSpPr bwMode="auto">
          <a:xfrm>
            <a:off x="2704221" y="2479149"/>
            <a:ext cx="1743509" cy="955298"/>
            <a:chOff x="2" y="43"/>
            <a:chExt cx="542" cy="573"/>
          </a:xfrm>
        </p:grpSpPr>
        <p:sp>
          <p:nvSpPr>
            <p:cNvPr id="105" name="Text Box 17"/>
            <p:cNvSpPr txBox="1">
              <a:spLocks noChangeArrowheads="1"/>
            </p:cNvSpPr>
            <p:nvPr/>
          </p:nvSpPr>
          <p:spPr bwMode="auto">
            <a:xfrm>
              <a:off x="55" y="43"/>
              <a:ext cx="489" cy="2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4&lt;3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6" name="Text Box 18"/>
            <p:cNvSpPr txBox="1">
              <a:spLocks noChangeArrowheads="1"/>
            </p:cNvSpPr>
            <p:nvPr/>
          </p:nvSpPr>
          <p:spPr bwMode="auto">
            <a:xfrm>
              <a:off x="52" y="173"/>
              <a:ext cx="489" cy="2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3&lt;5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Text Box 19"/>
            <p:cNvSpPr txBox="1">
              <a:spLocks noChangeArrowheads="1"/>
            </p:cNvSpPr>
            <p:nvPr/>
          </p:nvSpPr>
          <p:spPr bwMode="auto">
            <a:xfrm>
              <a:off x="2" y="339"/>
              <a:ext cx="493" cy="2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5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3&lt;4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AutoShape 20"/>
            <p:cNvSpPr/>
            <p:nvPr/>
          </p:nvSpPr>
          <p:spPr bwMode="auto">
            <a:xfrm>
              <a:off x="17" y="143"/>
              <a:ext cx="52" cy="418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9" name="圆角矩形 108"/>
          <p:cNvSpPr/>
          <p:nvPr/>
        </p:nvSpPr>
        <p:spPr>
          <a:xfrm>
            <a:off x="1355578" y="3507854"/>
            <a:ext cx="6240758" cy="936000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>
              <a:defRPr/>
            </a:pPr>
            <a:r>
              <a:rPr lang="zh-CN" altLang="en-US" sz="2800" b="1" kern="0" dirty="0">
                <a:ea typeface="楷体" panose="02010609060101010101" pitchFamily="49" charset="-122"/>
              </a:rPr>
              <a:t>三角形的任意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两边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之和大于第三边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，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  <a:p>
            <a:pPr lvl="0" defTabSz="914400"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两边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之差小于第三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边</a:t>
            </a:r>
            <a:r>
              <a:rPr lang="zh-CN" altLang="en-US" sz="2800" b="1" kern="0" dirty="0">
                <a:ea typeface="楷体" panose="02010609060101010101" pitchFamily="49" charset="-122"/>
              </a:rPr>
              <a:t>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QQ截图2018032920033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656" y="1707654"/>
            <a:ext cx="6050178" cy="183259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55576" y="786066"/>
            <a:ext cx="78235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小兔子和小猴子都为自己的菜园子围起了篱笆，你认为谁的牢固一些？为什么？</a:t>
            </a:r>
            <a:endParaRPr lang="zh-CN" altLang="en-US" sz="3200" dirty="0"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1738" y="3157453"/>
            <a:ext cx="5988534" cy="1358513"/>
            <a:chOff x="1031738" y="3157453"/>
            <a:chExt cx="5988534" cy="1358513"/>
          </a:xfrm>
        </p:grpSpPr>
        <p:sp>
          <p:nvSpPr>
            <p:cNvPr id="34" name="AutoShape 27"/>
            <p:cNvSpPr>
              <a:spLocks noChangeArrowheads="1"/>
            </p:cNvSpPr>
            <p:nvPr/>
          </p:nvSpPr>
          <p:spPr bwMode="auto">
            <a:xfrm>
              <a:off x="2267745" y="3579862"/>
              <a:ext cx="4752527" cy="864095"/>
            </a:xfrm>
            <a:prstGeom prst="wedgeRoundRectCallout">
              <a:avLst>
                <a:gd name="adj1" fmla="val -60226"/>
                <a:gd name="adj2" fmla="val -46837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小猴子的牢固一些，小猴子围的是三角形，三角形具有稳定性。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738" y="3157453"/>
              <a:ext cx="947974" cy="135851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251520" y="282010"/>
            <a:ext cx="820891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三角形的两条边的长度分别是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那么第三条边可能是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多少厘米？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1855828" y="2051362"/>
            <a:ext cx="5591829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第三条边应当小于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7"/>
          <p:cNvSpPr txBox="1">
            <a:spLocks noChangeArrowheads="1"/>
          </p:cNvSpPr>
          <p:nvPr/>
        </p:nvSpPr>
        <p:spPr bwMode="auto">
          <a:xfrm>
            <a:off x="1810337" y="3042472"/>
            <a:ext cx="5803097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所以第三条边应当大于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8"/>
          <p:cNvSpPr txBox="1">
            <a:spLocks noChangeArrowheads="1"/>
          </p:cNvSpPr>
          <p:nvPr/>
        </p:nvSpPr>
        <p:spPr bwMode="auto">
          <a:xfrm>
            <a:off x="899592" y="3560698"/>
            <a:ext cx="7376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第三条边一定是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167031" y="1563638"/>
            <a:ext cx="455564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224717" y="2538416"/>
            <a:ext cx="4338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/>
      <p:bldP spid="57" grpId="0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13818" y="1995686"/>
            <a:ext cx="507046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的概念及其稳定特性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26822" y="2499742"/>
            <a:ext cx="658959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条边之间的关系：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2196625" y="3075806"/>
            <a:ext cx="4186995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任意两边之和大于第三边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48093" y="3579862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任意两边之差小于第三边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10"/>
          <a:stretch>
            <a:fillRect/>
          </a:stretch>
        </p:blipFill>
        <p:spPr bwMode="auto">
          <a:xfrm>
            <a:off x="526066" y="2238061"/>
            <a:ext cx="3037822" cy="2229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923928" y="3147814"/>
            <a:ext cx="4993267" cy="1269970"/>
            <a:chOff x="3923928" y="3147814"/>
            <a:chExt cx="4993267" cy="1269970"/>
          </a:xfrm>
        </p:grpSpPr>
        <p:pic>
          <p:nvPicPr>
            <p:cNvPr id="20" name="Picture 6" descr="E:\课件专用人物图\3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5" t="10492" r="12874" b="21745"/>
            <a:stretch>
              <a:fillRect/>
            </a:stretch>
          </p:blipFill>
          <p:spPr bwMode="auto">
            <a:xfrm>
              <a:off x="7020272" y="3147814"/>
              <a:ext cx="1896923" cy="1269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3923928" y="3435846"/>
              <a:ext cx="3697718" cy="512056"/>
            </a:xfrm>
            <a:prstGeom prst="wedgeRoundRectCallout">
              <a:avLst>
                <a:gd name="adj1" fmla="val 56003"/>
                <a:gd name="adj2" fmla="val -5528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看一看这些都是什么图形？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 descr="t01c63d6417a96464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788" y="1052466"/>
            <a:ext cx="2409864" cy="1536627"/>
          </a:xfrm>
          <a:prstGeom prst="rect">
            <a:avLst/>
          </a:prstGeom>
        </p:spPr>
      </p:pic>
      <p:pic>
        <p:nvPicPr>
          <p:cNvPr id="2052" name="Picture 4" descr="https://timgsa.baidu.com/timg?image&amp;quality=80&amp;size=b9999_10000&amp;sec=1533880766219&amp;di=4d5d736349c98f470ac051ee8c074ea0&amp;imgtype=0&amp;src=http%3A%2F%2Fimg.sucai.redocn.com%2Fattachments%2Fimages%2F201204%2F20120423%2FRedocn_201204230925137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0" b="21151"/>
          <a:stretch>
            <a:fillRect/>
          </a:stretch>
        </p:blipFill>
        <p:spPr bwMode="auto">
          <a:xfrm>
            <a:off x="3719406" y="843558"/>
            <a:ext cx="4106762" cy="232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803059" y="1131590"/>
            <a:ext cx="5145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找出下面图形中的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图片 55" descr="QQ截图201802172106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668" y="2150359"/>
            <a:ext cx="3238332" cy="2149582"/>
          </a:xfrm>
          <a:prstGeom prst="rect">
            <a:avLst/>
          </a:prstGeom>
        </p:spPr>
      </p:pic>
      <p:pic>
        <p:nvPicPr>
          <p:cNvPr id="57" name="图片 56" descr="QQ截图201802172106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2150359"/>
            <a:ext cx="3361443" cy="213626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2506420" y="2715766"/>
            <a:ext cx="913452" cy="633413"/>
            <a:chOff x="1966914" y="2800349"/>
            <a:chExt cx="913452" cy="633413"/>
          </a:xfrm>
        </p:grpSpPr>
        <p:cxnSp>
          <p:nvCxnSpPr>
            <p:cNvPr id="59" name="直接连接符 58"/>
            <p:cNvCxnSpPr/>
            <p:nvPr/>
          </p:nvCxnSpPr>
          <p:spPr>
            <a:xfrm rot="16200000" flipH="1">
              <a:off x="1783557" y="2983706"/>
              <a:ext cx="633413" cy="2667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 rot="10800000" flipV="1">
              <a:off x="2240281" y="2834642"/>
              <a:ext cx="640085" cy="594357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>
              <a:off x="1973583" y="2804163"/>
              <a:ext cx="891537" cy="38097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</p:grpSp>
      <p:grpSp>
        <p:nvGrpSpPr>
          <p:cNvPr id="62" name="组合 61"/>
          <p:cNvGrpSpPr/>
          <p:nvPr/>
        </p:nvGrpSpPr>
        <p:grpSpPr>
          <a:xfrm>
            <a:off x="6197059" y="2715766"/>
            <a:ext cx="751205" cy="1340485"/>
            <a:chOff x="8731" y="4334"/>
            <a:chExt cx="1183" cy="2111"/>
          </a:xfrm>
        </p:grpSpPr>
        <p:cxnSp>
          <p:nvCxnSpPr>
            <p:cNvPr id="63" name="直接连接符 62"/>
            <p:cNvCxnSpPr/>
            <p:nvPr/>
          </p:nvCxnSpPr>
          <p:spPr>
            <a:xfrm rot="10800000">
              <a:off x="8785" y="6145"/>
              <a:ext cx="1095" cy="3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64" name="直接连接符 63"/>
            <p:cNvCxnSpPr/>
            <p:nvPr/>
          </p:nvCxnSpPr>
          <p:spPr>
            <a:xfrm rot="16200000" flipH="1">
              <a:off x="8602" y="5122"/>
              <a:ext cx="2100" cy="525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 rot="5400000">
              <a:off x="8153" y="4958"/>
              <a:ext cx="1770" cy="615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QQ截图2018021721070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5308" y="1436817"/>
            <a:ext cx="3397522" cy="2143045"/>
          </a:xfrm>
          <a:prstGeom prst="rect">
            <a:avLst/>
          </a:prstGeom>
        </p:spPr>
      </p:pic>
      <p:pic>
        <p:nvPicPr>
          <p:cNvPr id="25" name="图片 24" descr="QQ截图201803291942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762" y="1475920"/>
            <a:ext cx="3196236" cy="209728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21395043">
            <a:off x="1921132" y="1732996"/>
            <a:ext cx="1831557" cy="968358"/>
            <a:chOff x="1857375" y="4733924"/>
            <a:chExt cx="1390653" cy="895354"/>
          </a:xfrm>
        </p:grpSpPr>
        <p:cxnSp>
          <p:nvCxnSpPr>
            <p:cNvPr id="27" name="直接连接符 26"/>
            <p:cNvCxnSpPr/>
            <p:nvPr/>
          </p:nvCxnSpPr>
          <p:spPr>
            <a:xfrm rot="10800000">
              <a:off x="1866902" y="5495925"/>
              <a:ext cx="1352548" cy="13335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28" name="直接连接符 27"/>
            <p:cNvCxnSpPr/>
            <p:nvPr/>
          </p:nvCxnSpPr>
          <p:spPr>
            <a:xfrm rot="16200000" flipH="1">
              <a:off x="2395539" y="4776789"/>
              <a:ext cx="895354" cy="809624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>
            <a:xfrm rot="5400000">
              <a:off x="1781176" y="4838699"/>
              <a:ext cx="742950" cy="590552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</p:grpSp>
      <p:grpSp>
        <p:nvGrpSpPr>
          <p:cNvPr id="30" name="组合 29"/>
          <p:cNvGrpSpPr/>
          <p:nvPr/>
        </p:nvGrpSpPr>
        <p:grpSpPr>
          <a:xfrm>
            <a:off x="5298679" y="1977452"/>
            <a:ext cx="1363797" cy="1473138"/>
            <a:chOff x="5276851" y="4886323"/>
            <a:chExt cx="1228725" cy="1362075"/>
          </a:xfrm>
        </p:grpSpPr>
        <p:cxnSp>
          <p:nvCxnSpPr>
            <p:cNvPr id="31" name="直接连接符 30"/>
            <p:cNvCxnSpPr/>
            <p:nvPr/>
          </p:nvCxnSpPr>
          <p:spPr>
            <a:xfrm rot="10800000" flipV="1">
              <a:off x="5276851" y="6191249"/>
              <a:ext cx="1228725" cy="57149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32" name="直接连接符 31"/>
            <p:cNvCxnSpPr/>
            <p:nvPr/>
          </p:nvCxnSpPr>
          <p:spPr>
            <a:xfrm rot="16200000" flipH="1">
              <a:off x="5853115" y="5519740"/>
              <a:ext cx="1285872" cy="19047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rot="5400000">
              <a:off x="5210174" y="4962525"/>
              <a:ext cx="1343029" cy="1190626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947075" y="483518"/>
            <a:ext cx="5145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找出下面图形中的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23"/>
          <p:cNvSpPr txBox="1"/>
          <p:nvPr/>
        </p:nvSpPr>
        <p:spPr>
          <a:xfrm>
            <a:off x="1259632" y="1383035"/>
            <a:ext cx="7128792" cy="1692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三角形的概念：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en-US" altLang="zh-CN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条不在同一直线上的线段，首尾依次相接组成的图形称为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 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83518"/>
            <a:ext cx="1166673" cy="1104903"/>
            <a:chOff x="670145" y="1403470"/>
            <a:chExt cx="1555361" cy="1473204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03470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475656" y="555526"/>
            <a:ext cx="72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用木条、钉子分别做一个三角形架和四边形架，拉一拉，你发现了什么？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 descr="QQ图片2018021721414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15616" y="1676456"/>
            <a:ext cx="7200367" cy="2186809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767582" y="3507854"/>
            <a:ext cx="215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稳定性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50935" y="3693714"/>
            <a:ext cx="215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不稳定性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5119748351407218256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027" y="1537928"/>
            <a:ext cx="2228229" cy="2053251"/>
          </a:xfrm>
          <a:prstGeom prst="rect">
            <a:avLst/>
          </a:prstGeom>
        </p:spPr>
      </p:pic>
      <p:pic>
        <p:nvPicPr>
          <p:cNvPr id="15" name="图片 14" descr="20140307-8f7e4f2a174ba8fd0097573b123befe2AA20562055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240" y="1491630"/>
            <a:ext cx="2228229" cy="205325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23527" y="342404"/>
            <a:ext cx="82556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用木条、钉子分别做一个三角形架和四边形架，拉一拉，你发现了什么？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62" y="427079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3</a:t>
              </a:r>
              <a:endParaRPr lang="zh-CN" altLang="en-US" sz="21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05457" y="1635646"/>
            <a:ext cx="1333500" cy="665495"/>
            <a:chOff x="1511300" y="2638780"/>
            <a:chExt cx="1333500" cy="665495"/>
          </a:xfrm>
        </p:grpSpPr>
        <p:pic>
          <p:nvPicPr>
            <p:cNvPr id="17" name="图片 16" descr="QQ截图20180217221438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3054" y="3065581"/>
              <a:ext cx="625806" cy="23869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511300" y="2638780"/>
              <a:ext cx="1333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32530" y="1635646"/>
            <a:ext cx="1333500" cy="695492"/>
            <a:chOff x="4279900" y="2585136"/>
            <a:chExt cx="1333500" cy="695492"/>
          </a:xfrm>
        </p:grpSpPr>
        <p:pic>
          <p:nvPicPr>
            <p:cNvPr id="20" name="图片 19" descr="QQ截图20180217221438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08087" y="3032978"/>
              <a:ext cx="1124973" cy="24765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4279900" y="2585136"/>
              <a:ext cx="1333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61774" y="3147814"/>
            <a:ext cx="3262554" cy="648072"/>
            <a:chOff x="1380566" y="5613605"/>
            <a:chExt cx="3262554" cy="648072"/>
          </a:xfrm>
        </p:grpSpPr>
        <p:pic>
          <p:nvPicPr>
            <p:cNvPr id="24" name="图片 23" descr="QQ截图20180217221438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0566" y="6014027"/>
              <a:ext cx="3262554" cy="24765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2273300" y="5613605"/>
              <a:ext cx="1333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38419" y="2283718"/>
            <a:ext cx="1907331" cy="691511"/>
            <a:chOff x="1463249" y="3620470"/>
            <a:chExt cx="1907331" cy="691511"/>
          </a:xfrm>
        </p:grpSpPr>
        <p:pic>
          <p:nvPicPr>
            <p:cNvPr id="27" name="图片 26" descr="QQ截图20180217221438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63249" y="4064331"/>
              <a:ext cx="1907331" cy="24765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842448" y="3620470"/>
              <a:ext cx="1333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41494" y="3128650"/>
            <a:ext cx="2510903" cy="667236"/>
            <a:chOff x="1481977" y="4638643"/>
            <a:chExt cx="2510903" cy="667236"/>
          </a:xfrm>
        </p:grpSpPr>
        <p:pic>
          <p:nvPicPr>
            <p:cNvPr id="30" name="图片 29" descr="QQ截图20180217221438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1977" y="5058229"/>
              <a:ext cx="2510903" cy="24765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2112938" y="4638643"/>
              <a:ext cx="1333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08631" y="2283718"/>
            <a:ext cx="1945431" cy="668537"/>
            <a:chOff x="4247089" y="3633170"/>
            <a:chExt cx="1945431" cy="668537"/>
          </a:xfrm>
        </p:grpSpPr>
        <p:pic>
          <p:nvPicPr>
            <p:cNvPr id="33" name="图片 32" descr="QQ截图20180217221438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47089" y="4054057"/>
              <a:ext cx="1945431" cy="24765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4624695" y="3633170"/>
              <a:ext cx="1333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691680" y="483518"/>
            <a:ext cx="6983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摆一摆，我们选下面其中的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个木棒来摆一些三角形，看一看有什么发现。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QQ截图201802172214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250" y="2327853"/>
            <a:ext cx="2510903" cy="247650"/>
          </a:xfrm>
          <a:prstGeom prst="rect">
            <a:avLst/>
          </a:prstGeom>
        </p:spPr>
      </p:pic>
      <p:pic>
        <p:nvPicPr>
          <p:cNvPr id="37" name="图片 36" descr="QQ截图201802172214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122" y="2945166"/>
            <a:ext cx="3262554" cy="24765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1203125" y="1290255"/>
            <a:ext cx="1907331" cy="646799"/>
            <a:chOff x="658017" y="2191198"/>
            <a:chExt cx="1907331" cy="646799"/>
          </a:xfrm>
        </p:grpSpPr>
        <p:pic>
          <p:nvPicPr>
            <p:cNvPr id="39" name="图片 38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8017" y="2590347"/>
              <a:ext cx="1907331" cy="247650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1037216" y="219119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582316" y="1966069"/>
            <a:ext cx="133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848555" y="2436438"/>
            <a:ext cx="3262554" cy="619466"/>
            <a:chOff x="4794767" y="3692830"/>
            <a:chExt cx="3262554" cy="619466"/>
          </a:xfrm>
        </p:grpSpPr>
        <p:sp>
          <p:nvSpPr>
            <p:cNvPr id="43" name="TextBox 42"/>
            <p:cNvSpPr txBox="1"/>
            <p:nvPr/>
          </p:nvSpPr>
          <p:spPr>
            <a:xfrm>
              <a:off x="5644283" y="3692830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4" name="图片 43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94767" y="4064646"/>
              <a:ext cx="3262554" cy="247650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 rot="2222474">
            <a:off x="5946252" y="1609992"/>
            <a:ext cx="2510903" cy="612945"/>
            <a:chOff x="3367628" y="2839087"/>
            <a:chExt cx="2510903" cy="612945"/>
          </a:xfrm>
        </p:grpSpPr>
        <p:pic>
          <p:nvPicPr>
            <p:cNvPr id="46" name="图片 45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67628" y="3204382"/>
              <a:ext cx="2510903" cy="24765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3971294" y="2839087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18472483">
            <a:off x="4317088" y="1660413"/>
            <a:ext cx="1907331" cy="646799"/>
            <a:chOff x="658017" y="2191198"/>
            <a:chExt cx="1907331" cy="646799"/>
          </a:xfrm>
        </p:grpSpPr>
        <p:pic>
          <p:nvPicPr>
            <p:cNvPr id="49" name="图片 48" descr="QQ截图2018021722143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8017" y="2590347"/>
              <a:ext cx="1907331" cy="247650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1037216" y="2191198"/>
              <a:ext cx="133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654324" y="2571750"/>
            <a:ext cx="133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Group 11"/>
          <p:cNvGrpSpPr/>
          <p:nvPr/>
        </p:nvGrpSpPr>
        <p:grpSpPr bwMode="auto">
          <a:xfrm>
            <a:off x="4642796" y="3219822"/>
            <a:ext cx="1885049" cy="1107775"/>
            <a:chOff x="0" y="37"/>
            <a:chExt cx="586" cy="646"/>
          </a:xfrm>
        </p:grpSpPr>
        <p:sp>
          <p:nvSpPr>
            <p:cNvPr id="53" name="Text Box 12"/>
            <p:cNvSpPr txBox="1">
              <a:spLocks noChangeArrowheads="1"/>
            </p:cNvSpPr>
            <p:nvPr/>
          </p:nvSpPr>
          <p:spPr bwMode="auto">
            <a:xfrm>
              <a:off x="55" y="37"/>
              <a:ext cx="531" cy="3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4&gt;5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 Box 13"/>
            <p:cNvSpPr txBox="1">
              <a:spLocks noChangeArrowheads="1"/>
            </p:cNvSpPr>
            <p:nvPr/>
          </p:nvSpPr>
          <p:spPr bwMode="auto">
            <a:xfrm>
              <a:off x="55" y="211"/>
              <a:ext cx="514" cy="3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5&gt;4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 Box 14"/>
            <p:cNvSpPr txBox="1">
              <a:spLocks noChangeArrowheads="1"/>
            </p:cNvSpPr>
            <p:nvPr/>
          </p:nvSpPr>
          <p:spPr bwMode="auto">
            <a:xfrm>
              <a:off x="63" y="378"/>
              <a:ext cx="519" cy="3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5&gt;3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AutoShape 15"/>
            <p:cNvSpPr/>
            <p:nvPr/>
          </p:nvSpPr>
          <p:spPr bwMode="auto">
            <a:xfrm>
              <a:off x="0" y="98"/>
              <a:ext cx="56" cy="485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Group 16"/>
          <p:cNvGrpSpPr/>
          <p:nvPr/>
        </p:nvGrpSpPr>
        <p:grpSpPr bwMode="auto">
          <a:xfrm>
            <a:off x="6298980" y="3219822"/>
            <a:ext cx="1801412" cy="1110346"/>
            <a:chOff x="0" y="37"/>
            <a:chExt cx="560" cy="666"/>
          </a:xfrm>
        </p:grpSpPr>
        <p:sp>
          <p:nvSpPr>
            <p:cNvPr id="58" name="Text Box 17"/>
            <p:cNvSpPr txBox="1">
              <a:spLocks noChangeArrowheads="1"/>
            </p:cNvSpPr>
            <p:nvPr/>
          </p:nvSpPr>
          <p:spPr bwMode="auto">
            <a:xfrm>
              <a:off x="55" y="37"/>
              <a:ext cx="489" cy="3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4&lt;3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 Box 18"/>
            <p:cNvSpPr txBox="1">
              <a:spLocks noChangeArrowheads="1"/>
            </p:cNvSpPr>
            <p:nvPr/>
          </p:nvSpPr>
          <p:spPr bwMode="auto">
            <a:xfrm>
              <a:off x="55" y="211"/>
              <a:ext cx="489" cy="3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3&lt;5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Text Box 19"/>
            <p:cNvSpPr txBox="1">
              <a:spLocks noChangeArrowheads="1"/>
            </p:cNvSpPr>
            <p:nvPr/>
          </p:nvSpPr>
          <p:spPr bwMode="auto">
            <a:xfrm>
              <a:off x="67" y="389"/>
              <a:ext cx="493" cy="3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3&lt;4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AutoShape 20"/>
            <p:cNvSpPr/>
            <p:nvPr/>
          </p:nvSpPr>
          <p:spPr bwMode="auto">
            <a:xfrm>
              <a:off x="0" y="113"/>
              <a:ext cx="56" cy="485"/>
            </a:xfrm>
            <a:prstGeom prst="leftBrace">
              <a:avLst>
                <a:gd name="adj1" fmla="val 72133"/>
                <a:gd name="adj2" fmla="val 50000"/>
              </a:avLst>
            </a:prstGeom>
            <a:noFill/>
            <a:ln w="25400">
              <a:solidFill>
                <a:srgbClr val="ED7D3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3573998" y="1421638"/>
            <a:ext cx="1176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88609" y="298131"/>
            <a:ext cx="8290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摆一摆，我们选下面其中的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个木棒来摆一些三角形，看一看有什么发现。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39909" y="3147814"/>
            <a:ext cx="3930859" cy="1239775"/>
            <a:chOff x="139909" y="3435846"/>
            <a:chExt cx="3930859" cy="1239775"/>
          </a:xfrm>
        </p:grpSpPr>
        <p:pic>
          <p:nvPicPr>
            <p:cNvPr id="69" name="Picture 2" descr="E:\课件专用人物图\2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909" y="3435846"/>
              <a:ext cx="1551771" cy="1239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云形标注 69"/>
            <p:cNvSpPr/>
            <p:nvPr/>
          </p:nvSpPr>
          <p:spPr>
            <a:xfrm>
              <a:off x="1528536" y="3579862"/>
              <a:ext cx="2517677" cy="881095"/>
            </a:xfrm>
            <a:prstGeom prst="cloudCallout">
              <a:avLst>
                <a:gd name="adj1" fmla="val -64935"/>
                <a:gd name="adj2" fmla="val -7881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763688" y="3579862"/>
              <a:ext cx="2307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三条边的长度有什么关系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1039</Words>
  <Application>WPS 演示</Application>
  <PresentationFormat>全屏显示(16:9)</PresentationFormat>
  <Paragraphs>279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等线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