
<file path=[Content_Types].xml><?xml version="1.0" encoding="utf-8"?>
<Types xmlns="http://schemas.openxmlformats.org/package/2006/content-types">
  <Default Extension="vml" ContentType="application/vnd.openxmlformats-officedocument.vmlDrawing"/>
  <Default Extension="png" ContentType="image/png"/>
  <Default Extension="wdp" ContentType="image/vnd.ms-photo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</p:sldMasterIdLst>
  <p:notesMasterIdLst>
    <p:notesMasterId r:id="rId7"/>
  </p:notesMasterIdLst>
  <p:sldIdLst>
    <p:sldId id="536" r:id="rId4"/>
    <p:sldId id="510" r:id="rId5"/>
    <p:sldId id="472" r:id="rId6"/>
    <p:sldId id="531" r:id="rId8"/>
    <p:sldId id="530" r:id="rId9"/>
    <p:sldId id="532" r:id="rId10"/>
    <p:sldId id="533" r:id="rId11"/>
    <p:sldId id="526" r:id="rId12"/>
    <p:sldId id="511" r:id="rId13"/>
    <p:sldId id="534" r:id="rId14"/>
    <p:sldId id="512" r:id="rId15"/>
    <p:sldId id="513" r:id="rId16"/>
    <p:sldId id="527" r:id="rId17"/>
    <p:sldId id="528" r:id="rId18"/>
    <p:sldId id="514" r:id="rId19"/>
    <p:sldId id="518" r:id="rId20"/>
    <p:sldId id="515" r:id="rId21"/>
    <p:sldId id="517" r:id="rId22"/>
    <p:sldId id="529" r:id="rId23"/>
    <p:sldId id="535" r:id="rId24"/>
    <p:sldId id="507" r:id="rId25"/>
    <p:sldId id="537" r:id="rId26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30"/>
    </p:embeddedFont>
    <p:embeddedFont>
      <p:font typeface="楷体" panose="02010609060101010101" pitchFamily="49" charset="-122"/>
      <p:regular r:id="rId31"/>
    </p:embeddedFont>
    <p:embeddedFont>
      <p:font typeface="幼圆" panose="02010509060101010101" pitchFamily="49" charset="-122"/>
      <p:regular r:id="rId32"/>
    </p:embeddedFont>
    <p:embeddedFont>
      <p:font typeface="Calibri" panose="020F0502020204030204" pitchFamily="34" charset="0"/>
      <p:regular r:id="rId33"/>
      <p:bold r:id="rId34"/>
      <p:italic r:id="rId35"/>
      <p:boldItalic r:id="rId36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  <a:srgbClr val="FF0000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70" d="100"/>
          <a:sy n="70" d="100"/>
        </p:scale>
        <p:origin x="-667" y="-77"/>
      </p:cViewPr>
      <p:guideLst>
        <p:guide orient="horz" pos="163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6" Type="http://schemas.openxmlformats.org/officeDocument/2006/relationships/font" Target="fonts/font7.fntdata"/><Relationship Id="rId35" Type="http://schemas.openxmlformats.org/officeDocument/2006/relationships/font" Target="fonts/font6.fntdata"/><Relationship Id="rId34" Type="http://schemas.openxmlformats.org/officeDocument/2006/relationships/font" Target="fonts/font5.fntdata"/><Relationship Id="rId33" Type="http://schemas.openxmlformats.org/officeDocument/2006/relationships/font" Target="fonts/font4.fntdata"/><Relationship Id="rId32" Type="http://schemas.openxmlformats.org/officeDocument/2006/relationships/font" Target="fonts/font3.fntdata"/><Relationship Id="rId31" Type="http://schemas.openxmlformats.org/officeDocument/2006/relationships/font" Target="fonts/font2.fntdata"/><Relationship Id="rId30" Type="http://schemas.openxmlformats.org/officeDocument/2006/relationships/font" Target="fonts/font1.fntdata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507605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38164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探索乐园 用计算器探索乘法运算的规律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16.xml"/><Relationship Id="rId5" Type="http://schemas.openxmlformats.org/officeDocument/2006/relationships/slide" Target="slide22.xml"/><Relationship Id="rId4" Type="http://schemas.openxmlformats.org/officeDocument/2006/relationships/slide" Target="slide19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19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19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6.wmf"/><Relationship Id="rId4" Type="http://schemas.openxmlformats.org/officeDocument/2006/relationships/control" Target="../activeX/activeX1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19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19.xml"/><Relationship Id="rId1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19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19.xml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19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19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19.xml"/><Relationship Id="rId2" Type="http://schemas.openxmlformats.org/officeDocument/2006/relationships/image" Target="../media/image20.png"/><Relationship Id="rId1" Type="http://schemas.openxmlformats.org/officeDocument/2006/relationships/image" Target="../media/image19.emf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19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19.xml"/><Relationship Id="rId1" Type="http://schemas.openxmlformats.org/officeDocument/2006/relationships/image" Target="../media/image19.emf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19.xml"/><Relationship Id="rId1" Type="http://schemas.openxmlformats.org/officeDocument/2006/relationships/image" Target="../media/image19.emf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19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2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19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19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19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19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19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12.xml"/><Relationship Id="rId5" Type="http://schemas.microsoft.com/office/2007/relationships/hdphoto" Target="../media/image11.wdp"/><Relationship Id="rId4" Type="http://schemas.openxmlformats.org/officeDocument/2006/relationships/image" Target="../media/image10.png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19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slide" Target="slide1.xml"/><Relationship Id="rId5" Type="http://schemas.openxmlformats.org/officeDocument/2006/relationships/image" Target="../media/image6.png"/><Relationship Id="rId4" Type="http://schemas.openxmlformats.org/officeDocument/2006/relationships/slide" Target="slide19.xml"/><Relationship Id="rId3" Type="http://schemas.microsoft.com/office/2007/relationships/hdphoto" Target="../media/image14.wdp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75570" y="1435155"/>
            <a:ext cx="8182368" cy="807913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4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用计算器探索乘法运算的规律</a:t>
            </a:r>
            <a:endParaRPr lang="zh-CN" altLang="en-US" sz="4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96755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探索乐园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9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2950467" y="76554"/>
            <a:ext cx="352883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/>
          <p:cNvSpPr txBox="1"/>
          <p:nvPr/>
        </p:nvSpPr>
        <p:spPr>
          <a:xfrm>
            <a:off x="395536" y="330791"/>
            <a:ext cx="7417434" cy="584775"/>
          </a:xfrm>
          <a:prstGeom prst="rect">
            <a:avLst/>
          </a:prstGeom>
          <a:noFill/>
          <a:ln w="22225" cmpd="sng">
            <a:noFill/>
            <a:prstDash val="solid"/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要使两个数的乘积最小，该怎样组数呢？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 flipV="1">
            <a:off x="4940309" y="1821336"/>
            <a:ext cx="401230" cy="789633"/>
          </a:xfrm>
          <a:prstGeom prst="straightConnector1">
            <a:avLst/>
          </a:prstGeom>
          <a:ln w="190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2"/>
          <p:cNvSpPr txBox="1"/>
          <p:nvPr/>
        </p:nvSpPr>
        <p:spPr>
          <a:xfrm>
            <a:off x="4727847" y="2675133"/>
            <a:ext cx="712265" cy="156966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最</a:t>
            </a:r>
            <a:r>
              <a:rPr lang="zh-CN" altLang="en-US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数放在两位数的十位上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9" name="直接箭头连接符 18"/>
          <p:cNvCxnSpPr/>
          <p:nvPr/>
        </p:nvCxnSpPr>
        <p:spPr>
          <a:xfrm flipH="1" flipV="1">
            <a:off x="6228175" y="1902192"/>
            <a:ext cx="162018" cy="686431"/>
          </a:xfrm>
          <a:prstGeom prst="straightConnector1">
            <a:avLst/>
          </a:prstGeom>
          <a:ln w="190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2"/>
          <p:cNvSpPr txBox="1"/>
          <p:nvPr/>
        </p:nvSpPr>
        <p:spPr>
          <a:xfrm>
            <a:off x="6159825" y="2646170"/>
            <a:ext cx="712265" cy="1815882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第二</a:t>
            </a:r>
            <a:r>
              <a:rPr lang="zh-CN" altLang="en-US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数放在三位数的百位上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2" name="直接箭头连接符 21"/>
          <p:cNvCxnSpPr>
            <a:stCxn id="23" idx="0"/>
          </p:cNvCxnSpPr>
          <p:nvPr/>
        </p:nvCxnSpPr>
        <p:spPr>
          <a:xfrm flipH="1" flipV="1">
            <a:off x="6539755" y="1920882"/>
            <a:ext cx="1290358" cy="729449"/>
          </a:xfrm>
          <a:prstGeom prst="straightConnector1">
            <a:avLst/>
          </a:prstGeom>
          <a:ln w="190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12"/>
          <p:cNvSpPr txBox="1"/>
          <p:nvPr/>
        </p:nvSpPr>
        <p:spPr>
          <a:xfrm>
            <a:off x="7473980" y="2650331"/>
            <a:ext cx="712265" cy="156966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最</a:t>
            </a:r>
            <a:r>
              <a:rPr lang="zh-CN" altLang="en-US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数放在三位数的个位上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12"/>
          <p:cNvSpPr txBox="1"/>
          <p:nvPr/>
        </p:nvSpPr>
        <p:spPr>
          <a:xfrm>
            <a:off x="5175428" y="1563638"/>
            <a:ext cx="534804" cy="338554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12"/>
          <p:cNvSpPr txBox="1"/>
          <p:nvPr/>
        </p:nvSpPr>
        <p:spPr>
          <a:xfrm>
            <a:off x="6073203" y="1563959"/>
            <a:ext cx="641026" cy="338554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6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12"/>
          <p:cNvSpPr txBox="1"/>
          <p:nvPr/>
        </p:nvSpPr>
        <p:spPr>
          <a:xfrm>
            <a:off x="5839927" y="1572585"/>
            <a:ext cx="534804" cy="338554"/>
          </a:xfrm>
          <a:prstGeom prst="rect">
            <a:avLst/>
          </a:prstGeom>
          <a:noFill/>
          <a:ln w="12700" cmpd="sng">
            <a:noFill/>
            <a:prstDash val="solid"/>
          </a:ln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3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12"/>
          <p:cNvSpPr txBox="1"/>
          <p:nvPr/>
        </p:nvSpPr>
        <p:spPr>
          <a:xfrm>
            <a:off x="5132298" y="1566943"/>
            <a:ext cx="534804" cy="338554"/>
          </a:xfrm>
          <a:prstGeom prst="rect">
            <a:avLst/>
          </a:prstGeom>
          <a:noFill/>
          <a:ln w="12700" cmpd="sng">
            <a:noFill/>
            <a:prstDash val="solid"/>
          </a:ln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4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12"/>
          <p:cNvSpPr txBox="1"/>
          <p:nvPr/>
        </p:nvSpPr>
        <p:spPr>
          <a:xfrm>
            <a:off x="6004951" y="1572585"/>
            <a:ext cx="534804" cy="338554"/>
          </a:xfrm>
          <a:prstGeom prst="rect">
            <a:avLst/>
          </a:prstGeom>
          <a:noFill/>
          <a:ln w="12700" cmpd="sng">
            <a:noFill/>
            <a:prstDash val="solid"/>
          </a:ln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5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12"/>
          <p:cNvSpPr txBox="1"/>
          <p:nvPr/>
        </p:nvSpPr>
        <p:spPr>
          <a:xfrm>
            <a:off x="5703700" y="1582328"/>
            <a:ext cx="1944216" cy="338554"/>
          </a:xfrm>
          <a:prstGeom prst="rect">
            <a:avLst/>
          </a:prstGeom>
          <a:noFill/>
          <a:ln w="12700" cmpd="sng">
            <a:noFill/>
            <a:prstDash val="solid"/>
          </a:ln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        =8544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12"/>
          <p:cNvSpPr txBox="1"/>
          <p:nvPr/>
        </p:nvSpPr>
        <p:spPr>
          <a:xfrm>
            <a:off x="3321917" y="968410"/>
            <a:ext cx="3770363" cy="523220"/>
          </a:xfrm>
          <a:prstGeom prst="rect">
            <a:avLst/>
          </a:prstGeom>
          <a:noFill/>
          <a:ln w="12700" cmpd="sng">
            <a:noFill/>
            <a:prstDash val="solid"/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25×346=8650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12"/>
          <p:cNvSpPr txBox="1"/>
          <p:nvPr/>
        </p:nvSpPr>
        <p:spPr>
          <a:xfrm>
            <a:off x="7093041" y="1616482"/>
            <a:ext cx="641356" cy="523220"/>
          </a:xfrm>
          <a:prstGeom prst="rect">
            <a:avLst/>
          </a:prstGeom>
          <a:noFill/>
          <a:ln w="12700" cmpd="sng">
            <a:noFill/>
            <a:prstDash val="solid"/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✔</a:t>
            </a:r>
            <a:endParaRPr lang="zh-CN" altLang="en-US" sz="2800" b="1" dirty="0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546496"/>
            <a:ext cx="3680470" cy="2969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" name="组合 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3" grpId="0" animBg="1"/>
      <p:bldP spid="26" grpId="0" animBg="1"/>
      <p:bldP spid="28" grpId="0" animBg="1"/>
      <p:bldP spid="29" grpId="0"/>
      <p:bldP spid="32" grpId="0"/>
      <p:bldP spid="33" grpId="0"/>
      <p:bldP spid="34" grpId="0"/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1"/>
          <p:cNvSpPr txBox="1">
            <a:spLocks noChangeArrowheads="1"/>
          </p:cNvSpPr>
          <p:nvPr/>
        </p:nvSpPr>
        <p:spPr bwMode="auto">
          <a:xfrm>
            <a:off x="387691" y="342404"/>
            <a:ext cx="8191469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自己选择五个数，按要求组数，并用计算器计算。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56"/>
          <p:cNvSpPr txBox="1">
            <a:spLocks noChangeArrowheads="1"/>
          </p:cNvSpPr>
          <p:nvPr/>
        </p:nvSpPr>
        <p:spPr bwMode="auto">
          <a:xfrm>
            <a:off x="857324" y="1635646"/>
            <a:ext cx="75311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）组成乘积最小的三位数和两位数（   ）和（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），两个数的积是（     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）组成乘积最大的三位数和两位数是（  ）和（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），两个数的积是（     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1"/>
          <p:cNvSpPr txBox="1">
            <a:spLocks noChangeArrowheads="1"/>
          </p:cNvSpPr>
          <p:nvPr/>
        </p:nvSpPr>
        <p:spPr bwMode="auto">
          <a:xfrm>
            <a:off x="395536" y="339502"/>
            <a:ext cx="71287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用计算器计算，看看积有什么规律。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43608" y="1477109"/>
            <a:ext cx="323744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11=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111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111=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1111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1111=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11111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11111=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controls>
      <mc:AlternateContent xmlns:mc="http://schemas.openxmlformats.org/markup-compatibility/2006">
        <mc:Choice xmlns:v="urn:schemas-microsoft-com:vml" Requires="v">
          <p:control spid="2055" name="" r:id="rId4" imgW="3097212" imgH="2808287"/>
        </mc:Choice>
        <mc:Fallback>
          <p:control name="" r:id="rId4" imgW="3097212" imgH="2808287">
            <p:pic>
              <p:nvPicPr>
                <p:cNvPr id="0" name="Host Control  2054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>
                  <a:off x="4427538" y="1779588"/>
                  <a:ext cx="3097212" cy="280828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1"/>
          <p:cNvSpPr txBox="1">
            <a:spLocks noChangeArrowheads="1"/>
          </p:cNvSpPr>
          <p:nvPr/>
        </p:nvSpPr>
        <p:spPr bwMode="auto">
          <a:xfrm>
            <a:off x="395536" y="339502"/>
            <a:ext cx="71287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自己算一算，你发现了什么？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20905" y="1001453"/>
            <a:ext cx="2175596" cy="19303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1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11=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1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111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111=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1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1111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1111=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051720" y="3057500"/>
            <a:ext cx="5562287" cy="1314450"/>
            <a:chOff x="2051720" y="3057500"/>
            <a:chExt cx="5562287" cy="1314450"/>
          </a:xfrm>
        </p:grpSpPr>
        <p:pic>
          <p:nvPicPr>
            <p:cNvPr id="18" name="图片 17" descr="75"/>
            <p:cNvPicPr>
              <a:picLocks noChangeAspect="1"/>
            </p:cNvPicPr>
            <p:nvPr/>
          </p:nvPicPr>
          <p:blipFill>
            <a:blip r:embed="rId1"/>
            <a:srcRect l="12862" t="1624" r="10024" b="2067"/>
            <a:stretch>
              <a:fillRect/>
            </a:stretch>
          </p:blipFill>
          <p:spPr>
            <a:xfrm>
              <a:off x="6300192" y="3057500"/>
              <a:ext cx="1313815" cy="1314450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2051720" y="3147814"/>
              <a:ext cx="4031047" cy="919401"/>
            </a:xfrm>
            <a:prstGeom prst="wedgeRoundRectCallout">
              <a:avLst>
                <a:gd name="adj1" fmla="val 61801"/>
                <a:gd name="adj2" fmla="val 4484"/>
                <a:gd name="adj3" fmla="val 16667"/>
              </a:avLst>
            </a:prstGeom>
            <a:noFill/>
            <a:ln>
              <a:solidFill>
                <a:srgbClr val="00B0F0"/>
              </a:solidFill>
            </a:ln>
          </p:spPr>
          <p:txBody>
            <a:bodyPr wrap="square" rtlCol="0" anchor="t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从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开始，因数有几位就写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到几，再倒过来写到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393827" y="951923"/>
            <a:ext cx="7461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81859" y="1400458"/>
            <a:ext cx="7461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121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039096" y="1904514"/>
            <a:ext cx="1397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12321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400272" y="2408570"/>
            <a:ext cx="1899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1234321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6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1"/>
          <p:cNvSpPr txBox="1">
            <a:spLocks noChangeArrowheads="1"/>
          </p:cNvSpPr>
          <p:nvPr/>
        </p:nvSpPr>
        <p:spPr bwMode="auto">
          <a:xfrm>
            <a:off x="395536" y="195486"/>
            <a:ext cx="712879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化繁为简，探寻</a:t>
            </a:r>
            <a:r>
              <a:rPr lang="zh-CN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规律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86434" y="1347614"/>
            <a:ext cx="1893467" cy="16677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1=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1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11=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1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111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111=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1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1111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1111=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23928" y="843558"/>
            <a:ext cx="4439209" cy="919401"/>
          </a:xfrm>
          <a:prstGeom prst="wedgeRoundRectCallout">
            <a:avLst>
              <a:gd name="adj1" fmla="val 34835"/>
              <a:gd name="adj2" fmla="val 69149"/>
              <a:gd name="adj3" fmla="val 16667"/>
            </a:avLst>
          </a:prstGeom>
          <a:noFill/>
          <a:ln>
            <a:solidFill>
              <a:srgbClr val="00B0F0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数太大，可以先把它变小，发现规律，再用规律解决难题。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77803" y="1275606"/>
            <a:ext cx="7461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465835" y="1689740"/>
            <a:ext cx="7461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121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751064" y="2067694"/>
            <a:ext cx="1397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12321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067944" y="2499742"/>
            <a:ext cx="18999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1234321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90244" y="3592339"/>
            <a:ext cx="2900153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111111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×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111111=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131105" y="3592339"/>
            <a:ext cx="2177199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12345654321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273734" y="3073544"/>
            <a:ext cx="2537874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11111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×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11111=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701296" y="3056642"/>
            <a:ext cx="1814920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123454321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64288" y="1779662"/>
            <a:ext cx="1133449" cy="16243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1" grpId="0"/>
      <p:bldP spid="16" grpId="0"/>
      <p:bldP spid="17" grpId="0"/>
      <p:bldP spid="9" grpId="0"/>
      <p:bldP spid="18" grpId="0"/>
      <p:bldP spid="19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0.so.qhimgs1.com/bdr/_240_/t0104537590f40b89da.jpg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4167" b="94583" l="6667" r="85417">
                        <a14:foregroundMark x1="27917" y1="55833" x2="39167" y2="66667"/>
                        <a14:foregroundMark x1="44167" y1="67083" x2="63333" y2="64167"/>
                        <a14:foregroundMark x1="55417" y1="75000" x2="57083" y2="75417"/>
                        <a14:foregroundMark x1="68750" y1="67500" x2="70000" y2="58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0450" y="1131590"/>
            <a:ext cx="1688054" cy="1688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AutoShape 27"/>
          <p:cNvSpPr>
            <a:spLocks noChangeArrowheads="1"/>
          </p:cNvSpPr>
          <p:nvPr/>
        </p:nvSpPr>
        <p:spPr bwMode="auto">
          <a:xfrm>
            <a:off x="1475656" y="519662"/>
            <a:ext cx="3204000" cy="1260000"/>
          </a:xfrm>
          <a:prstGeom prst="wedgeRoundRectCallout">
            <a:avLst>
              <a:gd name="adj1" fmla="val -62323"/>
              <a:gd name="adj2" fmla="val 16477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一个因数中有几个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，积就从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开始顺次写到几，然后再递减写到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AutoShape 27"/>
          <p:cNvSpPr>
            <a:spLocks noChangeArrowheads="1"/>
          </p:cNvSpPr>
          <p:nvPr/>
        </p:nvSpPr>
        <p:spPr bwMode="auto">
          <a:xfrm>
            <a:off x="4788024" y="812165"/>
            <a:ext cx="3024000" cy="900000"/>
          </a:xfrm>
          <a:prstGeom prst="wedgeRoundRectCallout">
            <a:avLst>
              <a:gd name="adj1" fmla="val 56266"/>
              <a:gd name="adj2" fmla="val 43858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利用发现的规律写出下面两道题的得数。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87675" y="2139702"/>
            <a:ext cx="7040709" cy="20823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11111111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11111111=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123456787654321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10000"/>
              </a:lnSpc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111111111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111111111=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12345678987654321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>
              <a:lnSpc>
                <a:spcPct val="110000"/>
              </a:lnSpc>
            </a:pP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11111111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11111111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中，每个因数都有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8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个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，所以积从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>
              <a:lnSpc>
                <a:spcPct val="110000"/>
              </a:lnSpc>
            </a:pP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顺次写到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8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，在递减写到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，所以结果是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123456787654321</a:t>
            </a:r>
            <a:r>
              <a:rPr lang="zh-CN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>
              <a:lnSpc>
                <a:spcPct val="110000"/>
              </a:lnSpc>
            </a:pP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111111111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111111111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中，每个因数都有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9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个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，所以积从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>
              <a:lnSpc>
                <a:spcPct val="110000"/>
              </a:lnSpc>
            </a:pP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顺次写到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9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，在递减写到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，所以结果是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12345678987654321</a:t>
            </a:r>
            <a:r>
              <a:rPr lang="zh-CN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858300"/>
            <a:ext cx="1296144" cy="18574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 bldLvl="0" animBg="1"/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798935" y="843558"/>
            <a:ext cx="7949529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这五个数字组成一个三位数和一个两位数，要使这两个数的乘积最大，该怎样组数？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420090" y="3795886"/>
            <a:ext cx="25920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641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93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35696" y="2355726"/>
            <a:ext cx="5616624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、最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大数放在两位数的十位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第二大数放在三位数的百位上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、最小数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放在三位数的个位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1547664" y="3345924"/>
            <a:ext cx="73126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最大：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875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96  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最小：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689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57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5"/>
          <p:cNvSpPr txBox="1"/>
          <p:nvPr/>
        </p:nvSpPr>
        <p:spPr>
          <a:xfrm>
            <a:off x="1907704" y="1834827"/>
            <a:ext cx="5429782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、最小数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放在两位数的十位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、第二小数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放在三位数的百位上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、最大数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放在三位数的个位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395536" y="339502"/>
            <a:ext cx="835292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这五个数字组成一个三位数和一个两位数，要使这两个数的乘积最大，该怎样组数？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56"/>
          <p:cNvSpPr txBox="1">
            <a:spLocks noChangeArrowheads="1"/>
          </p:cNvSpPr>
          <p:nvPr/>
        </p:nvSpPr>
        <p:spPr bwMode="auto">
          <a:xfrm>
            <a:off x="467544" y="339502"/>
            <a:ext cx="672020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先找规律，再在横线上填上合适的数。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9552" y="1358100"/>
            <a:ext cx="3759362" cy="22217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99=2178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222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999=221778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2222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9999=22217778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22222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99999=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413038" y="1203598"/>
            <a:ext cx="3759362" cy="23602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99=4536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444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999=443556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4444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9999=44435556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44444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99999=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120453" y="3086545"/>
            <a:ext cx="17395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2222177778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08885" y="3059804"/>
            <a:ext cx="17395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4444355556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052017" y="1923678"/>
            <a:ext cx="6048375" cy="228524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积最大：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、最大数放在两位数的十位上。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、第二大数放在三位数的百位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、最小数放在三位数的个位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827584" y="906855"/>
            <a:ext cx="2302754" cy="58477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动脑想一想！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50281" y="1794178"/>
            <a:ext cx="781015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五个数字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组成一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个三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位数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一个两位数。怎样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，可使两个数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乘积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最大？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052017" y="1923678"/>
            <a:ext cx="6048375" cy="228524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积最小：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最小数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放在两位数的十位上。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第二小数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放在三位数的百位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最大数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放在三位数的个位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446530" y="2219940"/>
            <a:ext cx="6048375" cy="17919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l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由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组成的两个相同的因数相乘的积的规律：一个因数中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有几个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，积就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开始顺次写到几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，然后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再递减写到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。（每个因数中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的个数都不大于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203848" y="1673245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Box 71"/>
          <p:cNvSpPr txBox="1">
            <a:spLocks noChangeArrowheads="1"/>
          </p:cNvSpPr>
          <p:nvPr/>
        </p:nvSpPr>
        <p:spPr bwMode="auto">
          <a:xfrm>
            <a:off x="827584" y="732641"/>
            <a:ext cx="716226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探究两个数乘积的最大和最小问题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 descr="38"/>
          <p:cNvPicPr>
            <a:picLocks noChangeAspect="1"/>
          </p:cNvPicPr>
          <p:nvPr/>
        </p:nvPicPr>
        <p:blipFill>
          <a:blip r:embed="rId1"/>
          <a:srcRect l="17164" t="13794" r="23073" b="5738"/>
          <a:stretch>
            <a:fillRect/>
          </a:stretch>
        </p:blipFill>
        <p:spPr>
          <a:xfrm>
            <a:off x="3059832" y="1452878"/>
            <a:ext cx="2712511" cy="2919072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899592" y="1491630"/>
            <a:ext cx="2232248" cy="919401"/>
          </a:xfrm>
          <a:prstGeom prst="wedgeRoundRectCallout">
            <a:avLst>
              <a:gd name="adj1" fmla="val 57192"/>
              <a:gd name="adj2" fmla="val 18692"/>
              <a:gd name="adj3" fmla="val 16667"/>
            </a:avLst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写在三位数的百位上呢？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55576" y="2820873"/>
            <a:ext cx="2592288" cy="919401"/>
          </a:xfrm>
          <a:prstGeom prst="wedgeRoundRectCallout">
            <a:avLst>
              <a:gd name="adj1" fmla="val 56434"/>
              <a:gd name="adj2" fmla="val -16828"/>
              <a:gd name="adj3" fmla="val 16667"/>
            </a:avLst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一定要写在三位数的百位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796136" y="2715766"/>
            <a:ext cx="2856127" cy="919401"/>
          </a:xfrm>
          <a:prstGeom prst="wedgeRoundRectCallout">
            <a:avLst>
              <a:gd name="adj1" fmla="val -58184"/>
              <a:gd name="adj2" fmla="val 19876"/>
              <a:gd name="adj3" fmla="val 16667"/>
            </a:avLst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怎么组呢？我把每种可能都写下来。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391388" y="1508333"/>
            <a:ext cx="3357076" cy="919401"/>
          </a:xfrm>
          <a:prstGeom prst="wedgeRoundRectCallout">
            <a:avLst>
              <a:gd name="adj1" fmla="val -56826"/>
              <a:gd name="adj2" fmla="val 31716"/>
              <a:gd name="adj3" fmla="val 16667"/>
            </a:avLst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用计算器探索，把你的发现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和同学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交流一下。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Box 71"/>
          <p:cNvSpPr txBox="1">
            <a:spLocks noChangeArrowheads="1"/>
          </p:cNvSpPr>
          <p:nvPr/>
        </p:nvSpPr>
        <p:spPr bwMode="auto">
          <a:xfrm>
            <a:off x="395536" y="339502"/>
            <a:ext cx="66247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探究两个数乘积的最大和最小问题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 descr="38"/>
          <p:cNvPicPr>
            <a:picLocks noChangeAspect="1"/>
          </p:cNvPicPr>
          <p:nvPr/>
        </p:nvPicPr>
        <p:blipFill>
          <a:blip r:embed="rId1"/>
          <a:srcRect l="17164" t="13794" r="23073" b="5738"/>
          <a:stretch>
            <a:fillRect/>
          </a:stretch>
        </p:blipFill>
        <p:spPr>
          <a:xfrm>
            <a:off x="3140700" y="1054834"/>
            <a:ext cx="3015476" cy="324510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95536" y="1131590"/>
            <a:ext cx="2952328" cy="919401"/>
          </a:xfrm>
          <a:prstGeom prst="wedgeRoundRectCallout">
            <a:avLst>
              <a:gd name="adj1" fmla="val 56274"/>
              <a:gd name="adj2" fmla="val 8036"/>
              <a:gd name="adj3" fmla="val 16667"/>
            </a:avLst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234×56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234×65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243×56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好多呀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13743" y="2499742"/>
            <a:ext cx="1830065" cy="919401"/>
          </a:xfrm>
          <a:prstGeom prst="wedgeRoundRectCallout">
            <a:avLst>
              <a:gd name="adj1" fmla="val 66012"/>
              <a:gd name="adj2" fmla="val -9724"/>
              <a:gd name="adj3" fmla="val 16667"/>
            </a:avLst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怎么能简单一些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呢？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436096" y="1059582"/>
            <a:ext cx="3409908" cy="2632424"/>
            <a:chOff x="5436096" y="1059582"/>
            <a:chExt cx="3409908" cy="2632424"/>
          </a:xfrm>
        </p:grpSpPr>
        <p:sp>
          <p:nvSpPr>
            <p:cNvPr id="15" name="文本框 14"/>
            <p:cNvSpPr txBox="1"/>
            <p:nvPr/>
          </p:nvSpPr>
          <p:spPr>
            <a:xfrm>
              <a:off x="5436096" y="1059582"/>
              <a:ext cx="3409908" cy="919401"/>
            </a:xfrm>
            <a:prstGeom prst="wedgeRoundRectCallout">
              <a:avLst>
                <a:gd name="adj1" fmla="val -4552"/>
                <a:gd name="adj2" fmla="val 75524"/>
                <a:gd name="adj3" fmla="val 16667"/>
              </a:avLst>
            </a:prstGeom>
            <a:noFill/>
            <a:ln w="12700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用计算器探索，把你的发现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和同学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交流一下。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948264" y="2067694"/>
              <a:ext cx="1133449" cy="162431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Box 71"/>
          <p:cNvSpPr txBox="1">
            <a:spLocks noChangeArrowheads="1"/>
          </p:cNvSpPr>
          <p:nvPr/>
        </p:nvSpPr>
        <p:spPr bwMode="auto">
          <a:xfrm>
            <a:off x="395536" y="339502"/>
            <a:ext cx="669674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探究两个数乘积的最大和最小问题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 descr="38"/>
          <p:cNvPicPr>
            <a:picLocks noChangeAspect="1"/>
          </p:cNvPicPr>
          <p:nvPr/>
        </p:nvPicPr>
        <p:blipFill>
          <a:blip r:embed="rId1"/>
          <a:srcRect l="17164" t="13794" r="23073" b="5738"/>
          <a:stretch>
            <a:fillRect/>
          </a:stretch>
        </p:blipFill>
        <p:spPr>
          <a:xfrm>
            <a:off x="3203848" y="1056266"/>
            <a:ext cx="2880320" cy="309966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611560" y="1131590"/>
            <a:ext cx="2808313" cy="919401"/>
          </a:xfrm>
          <a:prstGeom prst="wedgeRoundRectCallout">
            <a:avLst>
              <a:gd name="adj1" fmla="val 58630"/>
              <a:gd name="adj2" fmla="val 35268"/>
              <a:gd name="adj3" fmla="val 16667"/>
            </a:avLst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乘法算式中的因数越大，积就越大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868144" y="1059582"/>
            <a:ext cx="2171827" cy="919401"/>
          </a:xfrm>
          <a:prstGeom prst="wedgeRoundRectCallout">
            <a:avLst>
              <a:gd name="adj1" fmla="val 36307"/>
              <a:gd name="adj2" fmla="val 64868"/>
              <a:gd name="adj3" fmla="val 16667"/>
            </a:avLst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验证一下这是最大的吗？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2"/>
          <p:cNvSpPr txBox="1"/>
          <p:nvPr/>
        </p:nvSpPr>
        <p:spPr>
          <a:xfrm>
            <a:off x="1043608" y="2499742"/>
            <a:ext cx="2232248" cy="919401"/>
          </a:xfrm>
          <a:prstGeom prst="wedgeRoundRectCallout">
            <a:avLst>
              <a:gd name="adj1" fmla="val 62069"/>
              <a:gd name="adj2" fmla="val -20380"/>
              <a:gd name="adj3" fmla="val 16667"/>
            </a:avLst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那么两位数就要尽可能大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2"/>
          <p:cNvSpPr txBox="1"/>
          <p:nvPr/>
        </p:nvSpPr>
        <p:spPr>
          <a:xfrm>
            <a:off x="5076056" y="3732504"/>
            <a:ext cx="804991" cy="461665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12"/>
          <p:cNvSpPr txBox="1"/>
          <p:nvPr/>
        </p:nvSpPr>
        <p:spPr>
          <a:xfrm>
            <a:off x="6196071" y="3727970"/>
            <a:ext cx="804991" cy="461665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432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12"/>
          <p:cNvSpPr txBox="1"/>
          <p:nvPr/>
        </p:nvSpPr>
        <p:spPr>
          <a:xfrm>
            <a:off x="5796136" y="3723878"/>
            <a:ext cx="2926450" cy="461665"/>
          </a:xfrm>
          <a:prstGeom prst="rect">
            <a:avLst/>
          </a:prstGeom>
          <a:noFill/>
          <a:ln w="12700" cmpd="sng">
            <a:noFill/>
            <a:prstDash val="solid"/>
          </a:ln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28080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52320" y="1923678"/>
            <a:ext cx="1117601" cy="16016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8" grpId="0" animBg="1"/>
      <p:bldP spid="19" grpId="0" animBg="1"/>
      <p:bldP spid="24" grpId="0" animBg="1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38"/>
          <p:cNvPicPr>
            <a:picLocks noChangeAspect="1"/>
          </p:cNvPicPr>
          <p:nvPr/>
        </p:nvPicPr>
        <p:blipFill>
          <a:blip r:embed="rId1"/>
          <a:srcRect l="17164" t="13794" r="23073" b="5738"/>
          <a:stretch>
            <a:fillRect/>
          </a:stretch>
        </p:blipFill>
        <p:spPr>
          <a:xfrm>
            <a:off x="3491880" y="1041017"/>
            <a:ext cx="2827578" cy="3042901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611560" y="1275606"/>
            <a:ext cx="2880320" cy="919401"/>
          </a:xfrm>
          <a:prstGeom prst="wedgeRoundRectCallout">
            <a:avLst>
              <a:gd name="adj1" fmla="val 58155"/>
              <a:gd name="adj2" fmla="val 6852"/>
              <a:gd name="adj3" fmla="val 16667"/>
            </a:avLst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乘法算式中的因数越大，积就越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940152" y="1269198"/>
            <a:ext cx="1906353" cy="510778"/>
          </a:xfrm>
          <a:prstGeom prst="wedgeRoundRectCallout">
            <a:avLst>
              <a:gd name="adj1" fmla="val 32843"/>
              <a:gd name="adj2" fmla="val 92337"/>
              <a:gd name="adj3" fmla="val 16667"/>
            </a:avLst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再验证一下。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2"/>
          <p:cNvSpPr txBox="1"/>
          <p:nvPr/>
        </p:nvSpPr>
        <p:spPr>
          <a:xfrm>
            <a:off x="5148064" y="3800420"/>
            <a:ext cx="720000" cy="46800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64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2"/>
          <p:cNvSpPr txBox="1"/>
          <p:nvPr/>
        </p:nvSpPr>
        <p:spPr>
          <a:xfrm>
            <a:off x="6196072" y="3795886"/>
            <a:ext cx="720000" cy="46800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532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12"/>
          <p:cNvSpPr txBox="1"/>
          <p:nvPr/>
        </p:nvSpPr>
        <p:spPr>
          <a:xfrm>
            <a:off x="1043608" y="2715766"/>
            <a:ext cx="2088232" cy="510778"/>
          </a:xfrm>
          <a:prstGeom prst="wedgeRoundRectCallout">
            <a:avLst>
              <a:gd name="adj1" fmla="val 67265"/>
              <a:gd name="adj2" fmla="val -18486"/>
              <a:gd name="adj3" fmla="val 16667"/>
            </a:avLst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位数有些小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71600" y="3612961"/>
            <a:ext cx="3312368" cy="477820"/>
            <a:chOff x="1983377" y="3612961"/>
            <a:chExt cx="2504898" cy="477820"/>
          </a:xfrm>
        </p:grpSpPr>
        <p:sp>
          <p:nvSpPr>
            <p:cNvPr id="25" name="文本框 12"/>
            <p:cNvSpPr txBox="1"/>
            <p:nvPr/>
          </p:nvSpPr>
          <p:spPr>
            <a:xfrm>
              <a:off x="1983377" y="3627315"/>
              <a:ext cx="534804" cy="461665"/>
            </a:xfrm>
            <a:prstGeom prst="rect">
              <a:avLst/>
            </a:prstGeom>
            <a:noFill/>
            <a:ln w="12700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65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文本框 12"/>
            <p:cNvSpPr txBox="1"/>
            <p:nvPr/>
          </p:nvSpPr>
          <p:spPr>
            <a:xfrm>
              <a:off x="2990125" y="3622781"/>
              <a:ext cx="534804" cy="468000"/>
            </a:xfrm>
            <a:prstGeom prst="rect">
              <a:avLst/>
            </a:prstGeom>
            <a:noFill/>
            <a:ln w="12700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432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文本框 12"/>
            <p:cNvSpPr txBox="1"/>
            <p:nvPr/>
          </p:nvSpPr>
          <p:spPr>
            <a:xfrm>
              <a:off x="2544059" y="3612961"/>
              <a:ext cx="1944216" cy="461665"/>
            </a:xfrm>
            <a:prstGeom prst="rect">
              <a:avLst/>
            </a:prstGeom>
            <a:noFill/>
            <a:ln w="12700" cmpd="sng">
              <a:noFill/>
              <a:prstDash val="solid"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       =28080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8" name="文本框 12"/>
          <p:cNvSpPr txBox="1"/>
          <p:nvPr/>
        </p:nvSpPr>
        <p:spPr>
          <a:xfrm>
            <a:off x="5796136" y="3791794"/>
            <a:ext cx="3121876" cy="461665"/>
          </a:xfrm>
          <a:prstGeom prst="rect">
            <a:avLst/>
          </a:prstGeom>
          <a:noFill/>
          <a:ln w="12700" cmpd="sng">
            <a:noFill/>
            <a:prstDash val="solid"/>
          </a:ln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34048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2" name="TextBox 71"/>
          <p:cNvSpPr txBox="1">
            <a:spLocks noChangeArrowheads="1"/>
          </p:cNvSpPr>
          <p:nvPr/>
        </p:nvSpPr>
        <p:spPr bwMode="auto">
          <a:xfrm>
            <a:off x="395536" y="339502"/>
            <a:ext cx="669674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探究两个数乘积的最大和最小问题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10959" y="1851670"/>
            <a:ext cx="1133449" cy="16243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7" grpId="0" animBg="1"/>
      <p:bldP spid="18" grpId="0" animBg="1"/>
      <p:bldP spid="24" grpId="0" animBg="1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38"/>
          <p:cNvPicPr>
            <a:picLocks noChangeAspect="1"/>
          </p:cNvPicPr>
          <p:nvPr/>
        </p:nvPicPr>
        <p:blipFill>
          <a:blip r:embed="rId1"/>
          <a:srcRect l="17164" t="13794" r="23073" b="5738"/>
          <a:stretch>
            <a:fillRect/>
          </a:stretch>
        </p:blipFill>
        <p:spPr>
          <a:xfrm>
            <a:off x="3186460" y="1043038"/>
            <a:ext cx="2825700" cy="304088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23528" y="1059582"/>
            <a:ext cx="2844316" cy="919401"/>
          </a:xfrm>
          <a:prstGeom prst="wedgeRoundRectCallout">
            <a:avLst>
              <a:gd name="adj1" fmla="val 56476"/>
              <a:gd name="adj2" fmla="val 32900"/>
              <a:gd name="adj3" fmla="val 16667"/>
            </a:avLst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乘法算式中的因数越大，积就越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436096" y="1059582"/>
            <a:ext cx="3096344" cy="510778"/>
          </a:xfrm>
          <a:prstGeom prst="wedgeRoundRectCallout">
            <a:avLst>
              <a:gd name="adj1" fmla="val 23464"/>
              <a:gd name="adj2" fmla="val 107255"/>
              <a:gd name="adj3" fmla="val 16667"/>
            </a:avLst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还有比它更大的吗？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091438" y="3651870"/>
            <a:ext cx="3615165" cy="830997"/>
            <a:chOff x="5189324" y="3791794"/>
            <a:chExt cx="2476225" cy="830997"/>
          </a:xfrm>
        </p:grpSpPr>
        <p:sp>
          <p:nvSpPr>
            <p:cNvPr id="17" name="文本框 12"/>
            <p:cNvSpPr txBox="1"/>
            <p:nvPr/>
          </p:nvSpPr>
          <p:spPr>
            <a:xfrm>
              <a:off x="5189324" y="3800420"/>
              <a:ext cx="468509" cy="461665"/>
            </a:xfrm>
            <a:prstGeom prst="rect">
              <a:avLst/>
            </a:prstGeom>
            <a:noFill/>
            <a:ln w="12700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64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文本框 12"/>
            <p:cNvSpPr txBox="1"/>
            <p:nvPr/>
          </p:nvSpPr>
          <p:spPr>
            <a:xfrm>
              <a:off x="6115910" y="3795886"/>
              <a:ext cx="468509" cy="468000"/>
            </a:xfrm>
            <a:prstGeom prst="rect">
              <a:avLst/>
            </a:prstGeom>
            <a:noFill/>
            <a:ln w="12700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532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文本框 12"/>
            <p:cNvSpPr txBox="1"/>
            <p:nvPr/>
          </p:nvSpPr>
          <p:spPr>
            <a:xfrm>
              <a:off x="5721333" y="3791794"/>
              <a:ext cx="1944216" cy="830997"/>
            </a:xfrm>
            <a:prstGeom prst="rect">
              <a:avLst/>
            </a:prstGeom>
            <a:noFill/>
            <a:ln w="12700" cmpd="sng">
              <a:noFill/>
              <a:prstDash val="solid"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×       =34048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9" name="文本框 12"/>
          <p:cNvSpPr txBox="1"/>
          <p:nvPr/>
        </p:nvSpPr>
        <p:spPr>
          <a:xfrm>
            <a:off x="539551" y="3442265"/>
            <a:ext cx="684000" cy="461665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63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12"/>
          <p:cNvSpPr txBox="1"/>
          <p:nvPr/>
        </p:nvSpPr>
        <p:spPr>
          <a:xfrm>
            <a:off x="1546299" y="3437731"/>
            <a:ext cx="720000" cy="461665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542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12"/>
          <p:cNvSpPr txBox="1"/>
          <p:nvPr/>
        </p:nvSpPr>
        <p:spPr>
          <a:xfrm>
            <a:off x="1074356" y="3435846"/>
            <a:ext cx="3524954" cy="461665"/>
          </a:xfrm>
          <a:prstGeom prst="rect">
            <a:avLst/>
          </a:prstGeom>
          <a:noFill/>
          <a:ln w="12700" cmpd="sng">
            <a:noFill/>
            <a:prstDash val="solid"/>
          </a:ln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 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34146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12"/>
          <p:cNvSpPr txBox="1"/>
          <p:nvPr/>
        </p:nvSpPr>
        <p:spPr>
          <a:xfrm>
            <a:off x="251520" y="2349004"/>
            <a:ext cx="3142468" cy="510778"/>
          </a:xfrm>
          <a:prstGeom prst="wedgeRoundRectCallout">
            <a:avLst>
              <a:gd name="adj1" fmla="val 59880"/>
              <a:gd name="adj2" fmla="val -3567"/>
              <a:gd name="adj3" fmla="val 16667"/>
            </a:avLst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的位置不用动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12"/>
          <p:cNvSpPr txBox="1"/>
          <p:nvPr/>
        </p:nvSpPr>
        <p:spPr>
          <a:xfrm>
            <a:off x="539551" y="3897585"/>
            <a:ext cx="684000" cy="461665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12"/>
          <p:cNvSpPr txBox="1"/>
          <p:nvPr/>
        </p:nvSpPr>
        <p:spPr>
          <a:xfrm>
            <a:off x="1546299" y="3893051"/>
            <a:ext cx="684000" cy="461665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543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12"/>
          <p:cNvSpPr txBox="1"/>
          <p:nvPr/>
        </p:nvSpPr>
        <p:spPr>
          <a:xfrm>
            <a:off x="1106816" y="3907005"/>
            <a:ext cx="3249160" cy="461665"/>
          </a:xfrm>
          <a:prstGeom prst="rect">
            <a:avLst/>
          </a:prstGeom>
          <a:noFill/>
          <a:ln w="12700" cmpd="sng">
            <a:noFill/>
            <a:prstDash val="solid"/>
          </a:ln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 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33666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12"/>
          <p:cNvSpPr txBox="1"/>
          <p:nvPr/>
        </p:nvSpPr>
        <p:spPr>
          <a:xfrm>
            <a:off x="3347864" y="3435846"/>
            <a:ext cx="1570662" cy="461665"/>
          </a:xfrm>
          <a:prstGeom prst="rect">
            <a:avLst/>
          </a:prstGeom>
          <a:noFill/>
          <a:ln w="12700" cmpd="sng">
            <a:noFill/>
            <a:prstDash val="solid"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✔</a:t>
            </a:r>
            <a:endParaRPr lang="zh-CN" altLang="en-US" sz="2400" b="1" dirty="0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54975" y="1779662"/>
            <a:ext cx="1133449" cy="1624312"/>
          </a:xfrm>
          <a:prstGeom prst="rect">
            <a:avLst/>
          </a:prstGeom>
        </p:spPr>
      </p:pic>
      <p:sp>
        <p:nvSpPr>
          <p:cNvPr id="27" name="TextBox 71"/>
          <p:cNvSpPr txBox="1">
            <a:spLocks noChangeArrowheads="1"/>
          </p:cNvSpPr>
          <p:nvPr/>
        </p:nvSpPr>
        <p:spPr bwMode="auto">
          <a:xfrm>
            <a:off x="395536" y="339502"/>
            <a:ext cx="669674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探究两个数乘积的最大和最小问题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29" grpId="0" animBg="1"/>
      <p:bldP spid="30" grpId="0" animBg="1"/>
      <p:bldP spid="31" grpId="0"/>
      <p:bldP spid="32" grpId="0" animBg="1"/>
      <p:bldP spid="33" grpId="0" animBg="1"/>
      <p:bldP spid="34" grpId="0" animBg="1"/>
      <p:bldP spid="35" grpId="0"/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Box 71"/>
          <p:cNvSpPr txBox="1">
            <a:spLocks noChangeArrowheads="1"/>
          </p:cNvSpPr>
          <p:nvPr/>
        </p:nvSpPr>
        <p:spPr bwMode="auto">
          <a:xfrm>
            <a:off x="395535" y="339502"/>
            <a:ext cx="818362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0">
              <a:spcBef>
                <a:spcPts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用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五个数字组成一个三位数和一个两位数。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835367" y="1275606"/>
            <a:ext cx="3176792" cy="468084"/>
            <a:chOff x="3226225" y="1507702"/>
            <a:chExt cx="3176792" cy="468084"/>
          </a:xfrm>
        </p:grpSpPr>
        <p:sp>
          <p:nvSpPr>
            <p:cNvPr id="13" name="文本框 12"/>
            <p:cNvSpPr txBox="1"/>
            <p:nvPr/>
          </p:nvSpPr>
          <p:spPr>
            <a:xfrm>
              <a:off x="3226225" y="1514121"/>
              <a:ext cx="534804" cy="461665"/>
            </a:xfrm>
            <a:prstGeom prst="rect">
              <a:avLst/>
            </a:prstGeom>
            <a:noFill/>
            <a:ln w="12700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63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文本框 12"/>
            <p:cNvSpPr txBox="1"/>
            <p:nvPr/>
          </p:nvSpPr>
          <p:spPr>
            <a:xfrm>
              <a:off x="4232972" y="1509587"/>
              <a:ext cx="780843" cy="461665"/>
            </a:xfrm>
            <a:prstGeom prst="rect">
              <a:avLst/>
            </a:prstGeom>
            <a:noFill/>
            <a:ln w="12700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542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文本框 12"/>
            <p:cNvSpPr txBox="1"/>
            <p:nvPr/>
          </p:nvSpPr>
          <p:spPr>
            <a:xfrm>
              <a:off x="3761028" y="1507702"/>
              <a:ext cx="2641989" cy="461665"/>
            </a:xfrm>
            <a:prstGeom prst="rect">
              <a:avLst/>
            </a:prstGeom>
            <a:noFill/>
            <a:ln w="12700" cmpd="sng">
              <a:noFill/>
              <a:prstDash val="solid"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×       =34146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4" name="直接箭头连接符 3"/>
          <p:cNvCxnSpPr/>
          <p:nvPr/>
        </p:nvCxnSpPr>
        <p:spPr>
          <a:xfrm flipH="1">
            <a:off x="2591780" y="1732657"/>
            <a:ext cx="324036" cy="407045"/>
          </a:xfrm>
          <a:prstGeom prst="straightConnector1">
            <a:avLst/>
          </a:prstGeom>
          <a:ln w="190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2"/>
          <p:cNvSpPr txBox="1"/>
          <p:nvPr/>
        </p:nvSpPr>
        <p:spPr>
          <a:xfrm>
            <a:off x="1825867" y="1995686"/>
            <a:ext cx="1008112" cy="2308324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最大数放在两位数的十位上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4" name="直接箭头连接符 23"/>
          <p:cNvCxnSpPr/>
          <p:nvPr/>
        </p:nvCxnSpPr>
        <p:spPr>
          <a:xfrm flipH="1">
            <a:off x="3755903" y="1707654"/>
            <a:ext cx="168025" cy="419547"/>
          </a:xfrm>
          <a:prstGeom prst="straightConnector1">
            <a:avLst/>
          </a:prstGeom>
          <a:ln w="190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12"/>
          <p:cNvSpPr txBox="1"/>
          <p:nvPr/>
        </p:nvSpPr>
        <p:spPr>
          <a:xfrm>
            <a:off x="3257845" y="1923678"/>
            <a:ext cx="1008112" cy="2677656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第二大数放在三位数的百位上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6" name="直接箭头连接符 25"/>
          <p:cNvCxnSpPr/>
          <p:nvPr/>
        </p:nvCxnSpPr>
        <p:spPr>
          <a:xfrm>
            <a:off x="4355976" y="1701403"/>
            <a:ext cx="473238" cy="438299"/>
          </a:xfrm>
          <a:prstGeom prst="straightConnector1">
            <a:avLst/>
          </a:prstGeom>
          <a:ln w="190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12"/>
          <p:cNvSpPr txBox="1"/>
          <p:nvPr/>
        </p:nvSpPr>
        <p:spPr>
          <a:xfrm>
            <a:off x="4499992" y="2063626"/>
            <a:ext cx="1008112" cy="2308324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最小数放在三位数的个位上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14"/>
          <p:cNvSpPr txBox="1"/>
          <p:nvPr/>
        </p:nvSpPr>
        <p:spPr>
          <a:xfrm>
            <a:off x="6040307" y="1203598"/>
            <a:ext cx="2420125" cy="919401"/>
          </a:xfrm>
          <a:prstGeom prst="wedgeRoundRectCallout">
            <a:avLst>
              <a:gd name="adj1" fmla="val 20549"/>
              <a:gd name="adj2" fmla="val 73156"/>
              <a:gd name="adj3" fmla="val 16667"/>
            </a:avLst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说说这些数怎么组，积最大？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14"/>
          <p:cNvSpPr txBox="1"/>
          <p:nvPr/>
        </p:nvSpPr>
        <p:spPr>
          <a:xfrm>
            <a:off x="6012160" y="3452549"/>
            <a:ext cx="2204101" cy="919401"/>
          </a:xfrm>
          <a:prstGeom prst="wedgeRoundRectCallout">
            <a:avLst>
              <a:gd name="adj1" fmla="val 22628"/>
              <a:gd name="adj2" fmla="val -79580"/>
              <a:gd name="adj3" fmla="val 16667"/>
            </a:avLst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试着说说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是怎么放的。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63920" y1="36889" x2="58352" y2="45778"/>
                        <a14:foregroundMark x1="42094" y1="33111" x2="34744" y2="3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80312" y="2325426"/>
            <a:ext cx="1036105" cy="1038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5" grpId="0" animBg="1"/>
      <p:bldP spid="27" grpId="0" animBg="1"/>
      <p:bldP spid="28" grpId="0" animBg="1"/>
      <p:bldP spid="2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603746" y="2427734"/>
            <a:ext cx="5280622" cy="1723543"/>
            <a:chOff x="2603746" y="2427734"/>
            <a:chExt cx="5280622" cy="1723543"/>
          </a:xfrm>
        </p:grpSpPr>
        <p:pic>
          <p:nvPicPr>
            <p:cNvPr id="12" name="图片 11" descr="33"/>
            <p:cNvPicPr>
              <a:picLocks noChangeAspect="1"/>
            </p:cNvPicPr>
            <p:nvPr/>
          </p:nvPicPr>
          <p:blipFill>
            <a:blip r:embed="rId1"/>
            <a:srcRect l="24713" t="7702" r="21274" b="17215"/>
            <a:stretch>
              <a:fillRect/>
            </a:stretch>
          </p:blipFill>
          <p:spPr>
            <a:xfrm>
              <a:off x="6722313" y="2859782"/>
              <a:ext cx="1162055" cy="129149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2603746" y="2427734"/>
              <a:ext cx="4920582" cy="578882"/>
            </a:xfrm>
            <a:prstGeom prst="wedgeRoundRectCallout">
              <a:avLst>
                <a:gd name="adj1" fmla="val 39120"/>
                <a:gd name="adj2" fmla="val 100109"/>
                <a:gd name="adj3" fmla="val 16667"/>
              </a:avLst>
            </a:prstGeom>
            <a:noFill/>
            <a:ln w="22225" cmpd="sng">
              <a:solidFill>
                <a:srgbClr val="00B0F0"/>
              </a:solidFill>
              <a:prstDash val="solid"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那就刚好和积最大组数相反。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11560" y="843558"/>
            <a:ext cx="6015459" cy="1584176"/>
            <a:chOff x="611560" y="843558"/>
            <a:chExt cx="6015459" cy="1584176"/>
          </a:xfrm>
        </p:grpSpPr>
        <p:pic>
          <p:nvPicPr>
            <p:cNvPr id="1026" name="Picture 2" descr="http://p0.so.qhimgs1.com/bdr/_240_/t0104537590f40b89da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4167" b="94583" l="6667" r="85417">
                          <a14:foregroundMark x1="27917" y1="55833" x2="39167" y2="66667"/>
                          <a14:foregroundMark x1="44167" y1="67083" x2="63333" y2="64167"/>
                          <a14:foregroundMark x1="55417" y1="75000" x2="57083" y2="75417"/>
                          <a14:foregroundMark x1="68750" y1="67500" x2="70000" y2="5833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560" y="922913"/>
              <a:ext cx="1504821" cy="15048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文本框 26"/>
            <p:cNvSpPr txBox="1"/>
            <p:nvPr/>
          </p:nvSpPr>
          <p:spPr>
            <a:xfrm>
              <a:off x="2267744" y="843558"/>
              <a:ext cx="4359275" cy="1055608"/>
            </a:xfrm>
            <a:prstGeom prst="wedgeRoundRectCallout">
              <a:avLst>
                <a:gd name="adj1" fmla="val -58290"/>
                <a:gd name="adj2" fmla="val 26407"/>
                <a:gd name="adj3" fmla="val 16667"/>
              </a:avLst>
            </a:prstGeom>
            <a:noFill/>
            <a:ln w="22225" cmpd="sng">
              <a:solidFill>
                <a:srgbClr val="00B0F0"/>
              </a:solidFill>
              <a:prstDash val="solid"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要使两个数的乘积最小，该怎样组数呢？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2045</Words>
  <Application>WPS 演示</Application>
  <PresentationFormat>全屏显示(16:9)</PresentationFormat>
  <Paragraphs>323</Paragraphs>
  <Slides>22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Arial</vt:lpstr>
      <vt:lpstr>宋体</vt:lpstr>
      <vt:lpstr>Wingdings</vt:lpstr>
      <vt:lpstr>黑体</vt:lpstr>
      <vt:lpstr>等线</vt:lpstr>
      <vt:lpstr>楷体</vt:lpstr>
      <vt:lpstr>幼圆</vt:lpstr>
      <vt:lpstr>Calibri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35</cp:revision>
  <dcterms:created xsi:type="dcterms:W3CDTF">2017-03-17T02:28:00Z</dcterms:created>
  <dcterms:modified xsi:type="dcterms:W3CDTF">2021-01-30T09:14:29Z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